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0689336" cy="7562088"/>
  <p:notesSz cx="7562088" cy="10689336"/>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Users/ransfordanthony-walker/Documents/Claude Code/BTEC Centre/site/img/component-1.jpg">    </p:cNvPr>
          <p:cNvPicPr>
            <a:picLocks noChangeAspect="1"/>
          </p:cNvPicPr>
          <p:nvPr/>
        </p:nvPicPr>
        <p:blipFill>
          <a:blip r:embed="rId1"/>
          <a:srcRect l="0" r="0" t="0" b="0"/>
          <a:stretch/>
        </p:blipFill>
        <p:spPr>
          <a:xfrm>
            <a:off x="0" y="0"/>
            <a:ext cx="10689336" cy="7562088"/>
          </a:xfrm>
          <a:prstGeom prst="rect">
            <a:avLst/>
          </a:prstGeom>
        </p:spPr>
      </p:pic>
      <p:sp>
        <p:nvSpPr>
          <p:cNvPr id="3" name="Shape 0"/>
          <p:cNvSpPr/>
          <p:nvPr/>
        </p:nvSpPr>
        <p:spPr>
          <a:xfrm>
            <a:off x="0" y="0"/>
            <a:ext cx="10689336" cy="7562088"/>
          </a:xfrm>
          <a:prstGeom prst="rect">
            <a:avLst/>
          </a:prstGeom>
          <a:solidFill>
            <a:srgbClr val="141413">
              <a:alpha val="58000"/>
            </a:srgbClr>
          </a:solidFill>
          <a:ln/>
        </p:spPr>
      </p:sp>
      <p:sp>
        <p:nvSpPr>
          <p:cNvPr id="4" name="Text 1"/>
          <p:cNvSpPr txBox="1"/>
          <p:nvPr/>
        </p:nvSpPr>
        <p:spPr>
          <a:xfrm>
            <a:off x="641360" y="554553"/>
            <a:ext cx="9085936" cy="352897"/>
          </a:xfrm>
          <a:prstGeom prst="rect">
            <a:avLst/>
          </a:prstGeom>
          <a:noFill/>
          <a:ln/>
        </p:spPr>
        <p:txBody>
          <a:bodyPr wrap="square" lIns="0" tIns="0" rIns="0" bIns="0" rtlCol="0" anchor="ctr"/>
          <a:lstStyle/>
          <a:p>
            <a:pPr indent="0" marL="0">
              <a:buNone/>
            </a:pPr>
            <a:r>
              <a:rPr lang="en-US" sz="1300" b="1" spc="400" kern="0" dirty="0">
                <a:solidFill>
                  <a:srgbClr val="FFFFFF"/>
                </a:solidFill>
                <a:latin typeface="Calibri" pitchFamily="34" charset="0"/>
                <a:ea typeface="Calibri" pitchFamily="34" charset="-122"/>
                <a:cs typeface="Calibri" pitchFamily="34" charset="-120"/>
              </a:rPr>
              <a:t>DHS BTEC SPORT · COMPONENT 1</a:t>
            </a:r>
            <a:endParaRPr lang="en-US" sz="1300" dirty="0"/>
          </a:p>
        </p:txBody>
      </p:sp>
      <p:sp>
        <p:nvSpPr>
          <p:cNvPr id="5" name="Text 2"/>
          <p:cNvSpPr txBox="1"/>
          <p:nvPr/>
        </p:nvSpPr>
        <p:spPr>
          <a:xfrm>
            <a:off x="587913" y="2319040"/>
            <a:ext cx="9513509" cy="1209934"/>
          </a:xfrm>
          <a:prstGeom prst="rect">
            <a:avLst/>
          </a:prstGeom>
          <a:noFill/>
          <a:ln/>
        </p:spPr>
        <p:txBody>
          <a:bodyPr wrap="square" lIns="0" tIns="0" rIns="0" bIns="0" rtlCol="0" anchor="ctr"/>
          <a:lstStyle/>
          <a:p>
            <a:pPr indent="0" marL="0">
              <a:buNone/>
            </a:pPr>
            <a:r>
              <a:rPr lang="en-US" sz="4800" b="1" dirty="0">
                <a:solidFill>
                  <a:srgbClr val="FFFFFF"/>
                </a:solidFill>
                <a:latin typeface="Arial" pitchFamily="34" charset="0"/>
                <a:ea typeface="Arial" pitchFamily="34" charset="-122"/>
                <a:cs typeface="Arial" pitchFamily="34" charset="-120"/>
              </a:rPr>
              <a:t>Task 1.</a:t>
            </a:r>
            <a:endParaRPr lang="en-US" sz="4800" dirty="0"/>
          </a:p>
        </p:txBody>
      </p:sp>
      <p:sp>
        <p:nvSpPr>
          <p:cNvPr id="6" name="Text 3"/>
          <p:cNvSpPr txBox="1"/>
          <p:nvPr/>
        </p:nvSpPr>
        <p:spPr>
          <a:xfrm>
            <a:off x="641360" y="3528974"/>
            <a:ext cx="8979042" cy="806623"/>
          </a:xfrm>
          <a:prstGeom prst="rect">
            <a:avLst/>
          </a:prstGeom>
          <a:noFill/>
          <a:ln/>
        </p:spPr>
        <p:txBody>
          <a:bodyPr wrap="square" lIns="0" tIns="0" rIns="0" bIns="0" rtlCol="0" anchor="ctr"/>
          <a:lstStyle/>
          <a:p>
            <a:pPr indent="0" marL="0">
              <a:buNone/>
            </a:pPr>
            <a:r>
              <a:rPr lang="en-US" sz="1400" dirty="0">
                <a:solidFill>
                  <a:srgbClr val="E8E5DA"/>
                </a:solidFill>
                <a:latin typeface="Calibri" pitchFamily="34" charset="0"/>
                <a:ea typeface="Calibri" pitchFamily="34" charset="-122"/>
                <a:cs typeface="Calibri" pitchFamily="34" charset="-120"/>
              </a:rPr>
              <a:t>Increasing participation in regular sport or physical activity</a:t>
            </a:r>
            <a:endParaRPr lang="en-US" sz="1400" dirty="0"/>
          </a:p>
        </p:txBody>
      </p:sp>
      <p:sp>
        <p:nvSpPr>
          <p:cNvPr id="7" name="Shape 4"/>
          <p:cNvSpPr/>
          <p:nvPr/>
        </p:nvSpPr>
        <p:spPr>
          <a:xfrm>
            <a:off x="641360" y="5646359"/>
            <a:ext cx="4703308" cy="1260348"/>
          </a:xfrm>
          <a:prstGeom prst="rect">
            <a:avLst/>
          </a:prstGeom>
          <a:solidFill>
            <a:srgbClr val="FFFFFF"/>
          </a:solidFill>
          <a:ln/>
        </p:spPr>
      </p:sp>
      <p:sp>
        <p:nvSpPr>
          <p:cNvPr id="8" name="Text 5"/>
          <p:cNvSpPr txBox="1"/>
          <p:nvPr/>
        </p:nvSpPr>
        <p:spPr>
          <a:xfrm>
            <a:off x="855147" y="5797601"/>
            <a:ext cx="4275734" cy="352897"/>
          </a:xfrm>
          <a:prstGeom prst="rect">
            <a:avLst/>
          </a:prstGeom>
          <a:noFill/>
          <a:ln/>
        </p:spPr>
        <p:txBody>
          <a:bodyPr wrap="square" lIns="0" tIns="0" rIns="0" bIns="0" rtlCol="0" anchor="ctr"/>
          <a:lstStyle/>
          <a:p>
            <a:pPr indent="0" marL="0">
              <a:buNone/>
            </a:pPr>
            <a:r>
              <a:rPr lang="en-US" sz="1300" b="1" dirty="0">
                <a:solidFill>
                  <a:srgbClr val="1F1E1B"/>
                </a:solidFill>
                <a:latin typeface="Calibri" pitchFamily="34" charset="0"/>
                <a:ea typeface="Calibri" pitchFamily="34" charset="-122"/>
                <a:cs typeface="Calibri" pitchFamily="34" charset="-120"/>
              </a:rPr>
              <a:t>NAME:</a:t>
            </a:r>
            <a:endParaRPr lang="en-US" sz="1300" dirty="0"/>
          </a:p>
        </p:txBody>
      </p:sp>
      <p:sp>
        <p:nvSpPr>
          <p:cNvPr id="9" name="Text 6"/>
          <p:cNvSpPr txBox="1"/>
          <p:nvPr/>
        </p:nvSpPr>
        <p:spPr>
          <a:xfrm>
            <a:off x="855147" y="6352154"/>
            <a:ext cx="4275734" cy="352897"/>
          </a:xfrm>
          <a:prstGeom prst="rect">
            <a:avLst/>
          </a:prstGeom>
          <a:noFill/>
          <a:ln/>
        </p:spPr>
        <p:txBody>
          <a:bodyPr wrap="square" lIns="0" tIns="0" rIns="0" bIns="0" rtlCol="0" anchor="ctr"/>
          <a:lstStyle/>
          <a:p>
            <a:pPr indent="0" marL="0">
              <a:buNone/>
            </a:pPr>
            <a:r>
              <a:rPr lang="en-US" sz="1300" b="1" dirty="0">
                <a:solidFill>
                  <a:srgbClr val="1F1E1B"/>
                </a:solidFill>
                <a:latin typeface="Calibri" pitchFamily="34" charset="0"/>
                <a:ea typeface="Calibri" pitchFamily="34" charset="-122"/>
                <a:cs typeface="Calibri" pitchFamily="34" charset="-120"/>
              </a:rPr>
              <a:t>TEACHER:</a:t>
            </a:r>
            <a:endParaRPr lang="en-US" sz="1300" dirty="0"/>
          </a:p>
        </p:txBody>
      </p:sp>
      <p:sp>
        <p:nvSpPr>
          <p:cNvPr id="10" name="Text 7"/>
          <p:cNvSpPr txBox="1"/>
          <p:nvPr/>
        </p:nvSpPr>
        <p:spPr>
          <a:xfrm>
            <a:off x="641360" y="7057949"/>
            <a:ext cx="8017002" cy="302484"/>
          </a:xfrm>
          <a:prstGeom prst="rect">
            <a:avLst/>
          </a:prstGeom>
          <a:noFill/>
          <a:ln/>
        </p:spPr>
        <p:txBody>
          <a:bodyPr wrap="square" lIns="0" tIns="0" rIns="0" bIns="0" rtlCol="0" anchor="ctr"/>
          <a:lstStyle/>
          <a:p>
            <a:pPr indent="0" marL="0">
              <a:buNone/>
            </a:pPr>
            <a:r>
              <a:rPr lang="en-US" sz="1100" dirty="0">
                <a:solidFill>
                  <a:srgbClr val="D8D5C9"/>
                </a:solidFill>
                <a:latin typeface="Calibri" pitchFamily="34" charset="0"/>
                <a:ea typeface="Calibri" pitchFamily="34" charset="-122"/>
                <a:cs typeface="Calibri" pitchFamily="34" charset="-120"/>
              </a:rPr>
              <a:t>Task 1: Monday 7 December</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1</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10</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5C8B"/>
                </a:solidFill>
                <a:latin typeface="Arial" pitchFamily="34" charset="0"/>
                <a:ea typeface="Arial" pitchFamily="34" charset="-122"/>
                <a:cs typeface="Arial" pitchFamily="34" charset="-120"/>
              </a:rPr>
              <a:t>WHAT TASK 1A REQUIRES</a:t>
            </a:r>
            <a:endParaRPr lang="en-US" sz="2500" dirty="0"/>
          </a:p>
        </p:txBody>
      </p:sp>
      <p:sp>
        <p:nvSpPr>
          <p:cNvPr id="5" name="Text 3"/>
          <p:cNvSpPr txBox="1"/>
          <p:nvPr/>
        </p:nvSpPr>
        <p:spPr>
          <a:xfrm>
            <a:off x="587913" y="1008278"/>
            <a:ext cx="5558455" cy="3024835"/>
          </a:xfrm>
          <a:prstGeom prst="rect">
            <a:avLst/>
          </a:prstGeom>
          <a:noFill/>
          <a:ln/>
        </p:spPr>
        <p:txBody>
          <a:bodyPr wrap="square" lIns="0" tIns="0" rIns="0" bIns="0" rtlCol="0" anchor="t"/>
          <a:lstStyle/>
          <a:p>
            <a:pPr marL="152400" indent="-152400">
              <a:spcAft>
                <a:spcPts val="900"/>
              </a:spcAft>
              <a:buSzPct val="100000"/>
              <a:buChar char="•"/>
            </a:pPr>
            <a:r>
              <a:rPr lang="en-US" sz="1200" dirty="0">
                <a:solidFill>
                  <a:srgbClr val="1F1E1B"/>
                </a:solidFill>
                <a:latin typeface="Calibri" pitchFamily="34" charset="0"/>
                <a:ea typeface="Calibri" pitchFamily="34" charset="-122"/>
                <a:cs typeface="Calibri" pitchFamily="34" charset="-120"/>
              </a:rPr>
              <a:t>Suitable activities for the participant, justified: how and why each one meets their specific needs.</a:t>
            </a:r>
            <a:endParaRPr lang="en-US" sz="1200" dirty="0"/>
          </a:p>
          <a:p>
            <a:pPr marL="152400" indent="-152400">
              <a:spcAft>
                <a:spcPts val="900"/>
              </a:spcAft>
              <a:buSzPct val="100000"/>
              <a:buChar char="•"/>
            </a:pPr>
            <a:r>
              <a:rPr lang="en-US" sz="1200" dirty="0">
                <a:solidFill>
                  <a:srgbClr val="1F1E1B"/>
                </a:solidFill>
                <a:latin typeface="Calibri" pitchFamily="34" charset="0"/>
                <a:ea typeface="Calibri" pitchFamily="34" charset="-122"/>
                <a:cs typeface="Calibri" pitchFamily="34" charset="-120"/>
              </a:rPr>
              <a:t>The type of provision that would deliver them, with its characteristics.</a:t>
            </a:r>
            <a:endParaRPr lang="en-US" sz="1200" dirty="0"/>
          </a:p>
          <a:p>
            <a:pPr marL="152400" indent="-152400">
              <a:spcAft>
                <a:spcPts val="900"/>
              </a:spcAft>
              <a:buSzPct val="100000"/>
              <a:buChar char="•"/>
            </a:pPr>
            <a:r>
              <a:rPr lang="en-US" sz="1200" dirty="0">
                <a:solidFill>
                  <a:srgbClr val="1F1E1B"/>
                </a:solidFill>
                <a:latin typeface="Calibri" pitchFamily="34" charset="0"/>
                <a:ea typeface="Calibri" pitchFamily="34" charset="-122"/>
                <a:cs typeface="Calibri" pitchFamily="34" charset="-120"/>
              </a:rPr>
              <a:t>The advantages and disadvantages of that sector, for this participant and these activities.</a:t>
            </a:r>
            <a:endParaRPr lang="en-US" sz="1200" dirty="0"/>
          </a:p>
          <a:p>
            <a:pPr marL="152400" indent="-152400">
              <a:spcAft>
                <a:spcPts val="900"/>
              </a:spcAft>
              <a:buSzPct val="100000"/>
              <a:buChar char="•"/>
            </a:pPr>
            <a:r>
              <a:rPr lang="en-US" sz="1200" dirty="0">
                <a:solidFill>
                  <a:srgbClr val="1F1E1B"/>
                </a:solidFill>
                <a:latin typeface="Calibri" pitchFamily="34" charset="0"/>
                <a:ea typeface="Calibri" pitchFamily="34" charset="-122"/>
                <a:cs typeface="Calibri" pitchFamily="34" charset="-120"/>
              </a:rPr>
              <a:t>Relevance to the participant in every section, not just the introduction.</a:t>
            </a:r>
            <a:endParaRPr lang="en-US" sz="1200" dirty="0"/>
          </a:p>
        </p:txBody>
      </p:sp>
      <p:sp>
        <p:nvSpPr>
          <p:cNvPr id="6" name="Shape 4"/>
          <p:cNvSpPr/>
          <p:nvPr/>
        </p:nvSpPr>
        <p:spPr>
          <a:xfrm>
            <a:off x="6413602" y="1008278"/>
            <a:ext cx="3687821" cy="3428147"/>
          </a:xfrm>
          <a:prstGeom prst="roundRect">
            <a:avLst>
              <a:gd name="adj" fmla="val 1867"/>
            </a:avLst>
          </a:prstGeom>
          <a:solidFill>
            <a:srgbClr val="E3EDF3"/>
          </a:solidFill>
          <a:ln/>
        </p:spPr>
      </p:sp>
      <p:sp>
        <p:nvSpPr>
          <p:cNvPr id="7" name="Text 5"/>
          <p:cNvSpPr txBox="1"/>
          <p:nvPr/>
        </p:nvSpPr>
        <p:spPr>
          <a:xfrm>
            <a:off x="6627388" y="1189769"/>
            <a:ext cx="3260247" cy="302484"/>
          </a:xfrm>
          <a:prstGeom prst="rect">
            <a:avLst/>
          </a:prstGeom>
          <a:noFill/>
          <a:ln/>
        </p:spPr>
        <p:txBody>
          <a:bodyPr wrap="square" lIns="0" tIns="0" rIns="0" bIns="0" rtlCol="0" anchor="ctr"/>
          <a:lstStyle/>
          <a:p>
            <a:pPr indent="0" marL="0">
              <a:buNone/>
            </a:pPr>
            <a:r>
              <a:rPr lang="en-US" sz="1100" b="1" spc="200" kern="0" dirty="0">
                <a:solidFill>
                  <a:srgbClr val="1F5C8B"/>
                </a:solidFill>
                <a:latin typeface="Calibri" pitchFamily="34" charset="0"/>
                <a:ea typeface="Calibri" pitchFamily="34" charset="-122"/>
                <a:cs typeface="Calibri" pitchFamily="34" charset="-120"/>
              </a:rPr>
              <a:t>BAND 4 CHECKLIST</a:t>
            </a:r>
            <a:endParaRPr lang="en-US" sz="1100" dirty="0"/>
          </a:p>
        </p:txBody>
      </p:sp>
      <p:sp>
        <p:nvSpPr>
          <p:cNvPr id="8" name="Text 6"/>
          <p:cNvSpPr txBox="1"/>
          <p:nvPr/>
        </p:nvSpPr>
        <p:spPr>
          <a:xfrm>
            <a:off x="6627388" y="1613245"/>
            <a:ext cx="3313694" cy="2621524"/>
          </a:xfrm>
          <a:prstGeom prst="rect">
            <a:avLst/>
          </a:prstGeom>
          <a:noFill/>
          <a:ln/>
        </p:spPr>
        <p:txBody>
          <a:bodyPr wrap="square" lIns="0" tIns="0" rIns="0" bIns="0" rtlCol="0" anchor="t"/>
          <a:lstStyle/>
          <a:p>
            <a:pPr indent="0" marL="0">
              <a:spcAft>
                <a:spcPts val="900"/>
              </a:spcAft>
              <a:buNone/>
            </a:pPr>
            <a:r>
              <a:rPr lang="en-US" sz="1150" dirty="0">
                <a:solidFill>
                  <a:srgbClr val="1F1E1B"/>
                </a:solidFill>
                <a:latin typeface="Calibri" pitchFamily="34" charset="0"/>
                <a:ea typeface="Calibri" pitchFamily="34" charset="-122"/>
                <a:cs typeface="Calibri" pitchFamily="34" charset="-120"/>
              </a:rPr>
              <a:t>☐  Activities: what, how, why</a:t>
            </a:r>
            <a:endParaRPr lang="en-US" sz="1150" dirty="0"/>
          </a:p>
          <a:p>
            <a:pPr indent="0" marL="0">
              <a:spcAft>
                <a:spcPts val="900"/>
              </a:spcAft>
              <a:buNone/>
            </a:pPr>
            <a:r>
              <a:rPr lang="en-US" sz="1150" dirty="0">
                <a:solidFill>
                  <a:srgbClr val="1F1E1B"/>
                </a:solidFill>
                <a:latin typeface="Calibri" pitchFamily="34" charset="0"/>
                <a:ea typeface="Calibri" pitchFamily="34" charset="-122"/>
                <a:cs typeface="Calibri" pitchFamily="34" charset="-120"/>
              </a:rPr>
              <a:t>☐  Needs evidenced from the scenario</a:t>
            </a:r>
            <a:endParaRPr lang="en-US" sz="1150" dirty="0"/>
          </a:p>
          <a:p>
            <a:pPr indent="0" marL="0">
              <a:spcAft>
                <a:spcPts val="900"/>
              </a:spcAft>
              <a:buNone/>
            </a:pPr>
            <a:r>
              <a:rPr lang="en-US" sz="1150" dirty="0">
                <a:solidFill>
                  <a:srgbClr val="1F1E1B"/>
                </a:solidFill>
                <a:latin typeface="Calibri" pitchFamily="34" charset="0"/>
                <a:ea typeface="Calibri" pitchFamily="34" charset="-122"/>
                <a:cs typeface="Calibri" pitchFamily="34" charset="-120"/>
              </a:rPr>
              <a:t>☐  Provision has its own section</a:t>
            </a:r>
            <a:endParaRPr lang="en-US" sz="1150" dirty="0"/>
          </a:p>
          <a:p>
            <a:pPr indent="0" marL="0">
              <a:spcAft>
                <a:spcPts val="900"/>
              </a:spcAft>
              <a:buNone/>
            </a:pPr>
            <a:r>
              <a:rPr lang="en-US" sz="1150" dirty="0">
                <a:solidFill>
                  <a:srgbClr val="1F1E1B"/>
                </a:solidFill>
                <a:latin typeface="Calibri" pitchFamily="34" charset="0"/>
                <a:ea typeface="Calibri" pitchFamily="34" charset="-122"/>
                <a:cs typeface="Calibri" pitchFamily="34" charset="-120"/>
              </a:rPr>
              <a:t>☐  Sector characteristics given</a:t>
            </a:r>
            <a:endParaRPr lang="en-US" sz="1150" dirty="0"/>
          </a:p>
          <a:p>
            <a:pPr indent="0" marL="0">
              <a:spcAft>
                <a:spcPts val="900"/>
              </a:spcAft>
              <a:buNone/>
            </a:pPr>
            <a:r>
              <a:rPr lang="en-US" sz="1150" dirty="0">
                <a:solidFill>
                  <a:srgbClr val="1F1E1B"/>
                </a:solidFill>
                <a:latin typeface="Calibri" pitchFamily="34" charset="0"/>
                <a:ea typeface="Calibri" pitchFamily="34" charset="-122"/>
                <a:cs typeface="Calibri" pitchFamily="34" charset="-120"/>
              </a:rPr>
              <a:t>☐  Advantages AND disadvantages</a:t>
            </a:r>
            <a:endParaRPr lang="en-US" sz="1150" dirty="0"/>
          </a:p>
          <a:p>
            <a:pPr indent="0" marL="0">
              <a:spcAft>
                <a:spcPts val="900"/>
              </a:spcAft>
              <a:buNone/>
            </a:pPr>
            <a:r>
              <a:rPr lang="en-US" sz="1150" dirty="0">
                <a:solidFill>
                  <a:srgbClr val="1F1E1B"/>
                </a:solidFill>
                <a:latin typeface="Calibri" pitchFamily="34" charset="0"/>
                <a:ea typeface="Calibri" pitchFamily="34" charset="-122"/>
                <a:cs typeface="Calibri" pitchFamily="34" charset="-120"/>
              </a:rPr>
              <a:t>☐  Participant named throughout</a:t>
            </a:r>
            <a:endParaRPr lang="en-US" sz="1150" dirty="0"/>
          </a:p>
        </p:txBody>
      </p:sp>
      <p:sp>
        <p:nvSpPr>
          <p:cNvPr id="9" name="Shape 7"/>
          <p:cNvSpPr/>
          <p:nvPr/>
        </p:nvSpPr>
        <p:spPr>
          <a:xfrm>
            <a:off x="587913" y="4638081"/>
            <a:ext cx="9513509" cy="1310762"/>
          </a:xfrm>
          <a:prstGeom prst="roundRect">
            <a:avLst>
              <a:gd name="adj" fmla="val 4883"/>
            </a:avLst>
          </a:prstGeom>
          <a:solidFill>
            <a:srgbClr val="FAE6E8"/>
          </a:solidFill>
          <a:ln/>
        </p:spPr>
      </p:sp>
      <p:sp>
        <p:nvSpPr>
          <p:cNvPr id="10" name="Text 8"/>
          <p:cNvSpPr txBox="1"/>
          <p:nvPr/>
        </p:nvSpPr>
        <p:spPr>
          <a:xfrm>
            <a:off x="823079" y="4839736"/>
            <a:ext cx="9043178" cy="1008278"/>
          </a:xfrm>
          <a:prstGeom prst="rect">
            <a:avLst/>
          </a:prstGeom>
          <a:noFill/>
          <a:ln/>
        </p:spPr>
        <p:txBody>
          <a:bodyPr wrap="square" lIns="0" tIns="0" rIns="0" bIns="0" rtlCol="0" anchor="t"/>
          <a:lstStyle/>
          <a:p>
            <a:pPr indent="0" marL="0">
              <a:buNone/>
            </a:pPr>
            <a:r>
              <a:rPr lang="en-US" sz="1200" b="1" dirty="0">
                <a:solidFill>
                  <a:srgbClr val="1F1E1B"/>
                </a:solidFill>
                <a:latin typeface="Calibri" pitchFamily="34" charset="0"/>
                <a:ea typeface="Calibri" pitchFamily="34" charset="-122"/>
                <a:cs typeface="Calibri" pitchFamily="34" charset="-120"/>
              </a:rPr>
              <a:t>The most common way to lose marks. </a:t>
            </a:r>
            <a:pPr indent="0" marL="0">
              <a:buNone/>
            </a:pPr>
            <a:r>
              <a:rPr lang="en-US" sz="1200" dirty="0">
                <a:solidFill>
                  <a:srgbClr val="1F1E1B"/>
                </a:solidFill>
                <a:latin typeface="Calibri" pitchFamily="34" charset="0"/>
                <a:ea typeface="Calibri" pitchFamily="34" charset="-122"/>
                <a:cs typeface="Calibri" pitchFamily="34" charset="-120"/>
              </a:rPr>
              <a:t>A strong activities section followed by provision covered in a sentence or two. Work with only a brief provision section is capped at the top of Band 2, however good the activities are. Give provision its own heading and at least three of the five comparison points.</a:t>
            </a:r>
            <a:endParaRPr lang="en-US" sz="1200" dirty="0"/>
          </a:p>
        </p:txBody>
      </p:sp>
      <p:sp>
        <p:nvSpPr>
          <p:cNvPr id="11" name="Text 9"/>
          <p:cNvSpPr txBox="1"/>
          <p:nvPr/>
        </p:nvSpPr>
        <p:spPr>
          <a:xfrm>
            <a:off x="587913" y="6251326"/>
            <a:ext cx="4275734"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My target band for Task 1a:</a:t>
            </a:r>
            <a:endParaRPr lang="en-US" sz="1200" dirty="0"/>
          </a:p>
        </p:txBody>
      </p:sp>
      <p:sp>
        <p:nvSpPr>
          <p:cNvPr id="12" name="Shape 10"/>
          <p:cNvSpPr/>
          <p:nvPr/>
        </p:nvSpPr>
        <p:spPr>
          <a:xfrm>
            <a:off x="3687821" y="6553810"/>
            <a:ext cx="2137867" cy="0"/>
          </a:xfrm>
          <a:prstGeom prst="line">
            <a:avLst/>
          </a:prstGeom>
          <a:noFill/>
          <a:ln w="9525">
            <a:solidFill>
              <a:srgbClr val="B9B5A4"/>
            </a:solidFill>
            <a:prstDash val="solid"/>
          </a:ln>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1</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11</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5C8B"/>
                </a:solidFill>
                <a:latin typeface="Arial" pitchFamily="34" charset="0"/>
                <a:ea typeface="Arial" pitchFamily="34" charset="-122"/>
                <a:cs typeface="Arial" pitchFamily="34" charset="-120"/>
              </a:rPr>
              <a:t>MODEL ANSWER: TASK 1A</a:t>
            </a:r>
            <a:endParaRPr lang="en-US" sz="2500" dirty="0"/>
          </a:p>
        </p:txBody>
      </p:sp>
      <p:sp>
        <p:nvSpPr>
          <p:cNvPr id="5" name="Text 3"/>
          <p:cNvSpPr txBox="1"/>
          <p:nvPr/>
        </p:nvSpPr>
        <p:spPr>
          <a:xfrm>
            <a:off x="587913" y="887285"/>
            <a:ext cx="9513509" cy="604967"/>
          </a:xfrm>
          <a:prstGeom prst="rect">
            <a:avLst/>
          </a:prstGeom>
          <a:noFill/>
          <a:ln/>
        </p:spPr>
        <p:txBody>
          <a:bodyPr wrap="square" lIns="0" tIns="0" rIns="0" bIns="0" rtlCol="0" anchor="t"/>
          <a:lstStyle/>
          <a:p>
            <a:pPr indent="0" marL="0">
              <a:buNone/>
            </a:pPr>
            <a:r>
              <a:rPr lang="en-US" sz="1150" dirty="0">
                <a:solidFill>
                  <a:srgbClr val="1F1E1B"/>
                </a:solidFill>
                <a:latin typeface="Calibri" pitchFamily="34" charset="0"/>
                <a:ea typeface="Calibri" pitchFamily="34" charset="-122"/>
                <a:cs typeface="Calibri" pitchFamily="34" charset="-120"/>
              </a:rPr>
              <a:t>Marcus, 68, retired, type 2 diabetes, lives alone, twenty years without regular exercise, does not drive. Highlight the </a:t>
            </a:r>
            <a:pPr indent="0" marL="0">
              <a:buNone/>
            </a:pPr>
            <a:r>
              <a:rPr lang="en-US" sz="1150" b="1" dirty="0">
                <a:solidFill>
                  <a:srgbClr val="1F1E1B"/>
                </a:solidFill>
                <a:latin typeface="Calibri" pitchFamily="34" charset="0"/>
                <a:ea typeface="Calibri" pitchFamily="34" charset="-122"/>
                <a:cs typeface="Calibri" pitchFamily="34" charset="-120"/>
              </a:rPr>
              <a:t>what, how and why</a:t>
            </a:r>
            <a:pPr indent="0" marL="0">
              <a:buNone/>
            </a:pPr>
            <a:r>
              <a:rPr lang="en-US" sz="1150" dirty="0">
                <a:solidFill>
                  <a:srgbClr val="1F1E1B"/>
                </a:solidFill>
                <a:latin typeface="Calibri" pitchFamily="34" charset="0"/>
                <a:ea typeface="Calibri" pitchFamily="34" charset="-122"/>
                <a:cs typeface="Calibri" pitchFamily="34" charset="-120"/>
              </a:rPr>
              <a:t> in the first paragraph, and circle every mention of Marcus in the second.</a:t>
            </a:r>
            <a:endParaRPr lang="en-US" sz="1150" dirty="0"/>
          </a:p>
        </p:txBody>
      </p:sp>
      <p:sp>
        <p:nvSpPr>
          <p:cNvPr id="6" name="Shape 4"/>
          <p:cNvSpPr/>
          <p:nvPr/>
        </p:nvSpPr>
        <p:spPr>
          <a:xfrm>
            <a:off x="587913" y="1613245"/>
            <a:ext cx="4649861" cy="5243048"/>
          </a:xfrm>
          <a:prstGeom prst="roundRect">
            <a:avLst>
              <a:gd name="adj" fmla="val 1377"/>
            </a:avLst>
          </a:prstGeom>
          <a:solidFill>
            <a:srgbClr val="F1EFE5"/>
          </a:solidFill>
          <a:ln/>
        </p:spPr>
      </p:sp>
      <p:sp>
        <p:nvSpPr>
          <p:cNvPr id="7" name="Text 5"/>
          <p:cNvSpPr txBox="1"/>
          <p:nvPr/>
        </p:nvSpPr>
        <p:spPr>
          <a:xfrm>
            <a:off x="801700" y="1734239"/>
            <a:ext cx="2137867" cy="282318"/>
          </a:xfrm>
          <a:prstGeom prst="rect">
            <a:avLst/>
          </a:prstGeom>
          <a:noFill/>
          <a:ln/>
        </p:spPr>
        <p:txBody>
          <a:bodyPr wrap="square" lIns="0" tIns="0" rIns="0" bIns="0" rtlCol="0" anchor="ctr"/>
          <a:lstStyle/>
          <a:p>
            <a:pPr indent="0" marL="0">
              <a:buNone/>
            </a:pPr>
            <a:r>
              <a:rPr lang="en-US" sz="1000" b="1" spc="200" kern="0" dirty="0">
                <a:solidFill>
                  <a:srgbClr val="1F5C8B"/>
                </a:solidFill>
                <a:latin typeface="Calibri" pitchFamily="34" charset="0"/>
                <a:ea typeface="Calibri" pitchFamily="34" charset="-122"/>
                <a:cs typeface="Calibri" pitchFamily="34" charset="-120"/>
              </a:rPr>
              <a:t>ACTIVITIES</a:t>
            </a:r>
            <a:endParaRPr lang="en-US" sz="1000" dirty="0"/>
          </a:p>
        </p:txBody>
      </p:sp>
      <p:sp>
        <p:nvSpPr>
          <p:cNvPr id="8" name="Text 6"/>
          <p:cNvSpPr txBox="1"/>
          <p:nvPr/>
        </p:nvSpPr>
        <p:spPr>
          <a:xfrm>
            <a:off x="801700" y="2066971"/>
            <a:ext cx="4222288" cy="4638081"/>
          </a:xfrm>
          <a:prstGeom prst="rect">
            <a:avLst/>
          </a:prstGeom>
          <a:noFill/>
          <a:ln/>
        </p:spPr>
        <p:txBody>
          <a:bodyPr wrap="square" lIns="0" tIns="0" rIns="0" bIns="0" rtlCol="0" anchor="t"/>
          <a:lstStyle/>
          <a:p>
            <a:pPr indent="0" marL="0">
              <a:buNone/>
            </a:pPr>
            <a:r>
              <a:rPr lang="en-US" sz="1100" dirty="0">
                <a:solidFill>
                  <a:srgbClr val="1F1E1B"/>
                </a:solidFill>
                <a:latin typeface="Calibri" pitchFamily="34" charset="0"/>
                <a:ea typeface="Calibri" pitchFamily="34" charset="-122"/>
                <a:cs typeface="Calibri" pitchFamily="34" charset="-120"/>
              </a:rPr>
              <a:t>"Walking football would suit Marcus. It is a team sport played at low intensity with no running, which manages the impact on his joints at 68 and lets him rebuild fitness gradually after twenty years away from regular exercise. It also meets his social health needs: he lives alone, so a weekly session with the same group of people gives him regular contact and decreases loneliness. Because type 2 diabetes is managed partly by regular moderate activity, two sixty-minute sessions a week move him towards the government guideline of 150 minutes of moderate activity without a sudden jump in intensity."</a:t>
            </a:r>
            <a:endParaRPr lang="en-US" sz="1100" dirty="0"/>
          </a:p>
        </p:txBody>
      </p:sp>
      <p:sp>
        <p:nvSpPr>
          <p:cNvPr id="9" name="Shape 7"/>
          <p:cNvSpPr/>
          <p:nvPr/>
        </p:nvSpPr>
        <p:spPr>
          <a:xfrm>
            <a:off x="5366047" y="1613245"/>
            <a:ext cx="4649861" cy="5243048"/>
          </a:xfrm>
          <a:prstGeom prst="roundRect">
            <a:avLst>
              <a:gd name="adj" fmla="val 1377"/>
            </a:avLst>
          </a:prstGeom>
          <a:solidFill>
            <a:srgbClr val="E3EDF3"/>
          </a:solidFill>
          <a:ln/>
        </p:spPr>
      </p:sp>
      <p:sp>
        <p:nvSpPr>
          <p:cNvPr id="10" name="Text 8"/>
          <p:cNvSpPr txBox="1"/>
          <p:nvPr/>
        </p:nvSpPr>
        <p:spPr>
          <a:xfrm>
            <a:off x="5579833" y="1734239"/>
            <a:ext cx="2137867" cy="282318"/>
          </a:xfrm>
          <a:prstGeom prst="rect">
            <a:avLst/>
          </a:prstGeom>
          <a:noFill/>
          <a:ln/>
        </p:spPr>
        <p:txBody>
          <a:bodyPr wrap="square" lIns="0" tIns="0" rIns="0" bIns="0" rtlCol="0" anchor="ctr"/>
          <a:lstStyle/>
          <a:p>
            <a:pPr indent="0" marL="0">
              <a:buNone/>
            </a:pPr>
            <a:r>
              <a:rPr lang="en-US" sz="1000" b="1" spc="200" kern="0" dirty="0">
                <a:solidFill>
                  <a:srgbClr val="1F5C8B"/>
                </a:solidFill>
                <a:latin typeface="Calibri" pitchFamily="34" charset="0"/>
                <a:ea typeface="Calibri" pitchFamily="34" charset="-122"/>
                <a:cs typeface="Calibri" pitchFamily="34" charset="-120"/>
              </a:rPr>
              <a:t>PROVISION</a:t>
            </a:r>
            <a:endParaRPr lang="en-US" sz="1000" dirty="0"/>
          </a:p>
        </p:txBody>
      </p:sp>
      <p:sp>
        <p:nvSpPr>
          <p:cNvPr id="11" name="Text 9"/>
          <p:cNvSpPr txBox="1"/>
          <p:nvPr/>
        </p:nvSpPr>
        <p:spPr>
          <a:xfrm>
            <a:off x="5579833" y="2066971"/>
            <a:ext cx="4222288" cy="4638081"/>
          </a:xfrm>
          <a:prstGeom prst="rect">
            <a:avLst/>
          </a:prstGeom>
          <a:noFill/>
          <a:ln/>
        </p:spPr>
        <p:txBody>
          <a:bodyPr wrap="square" lIns="0" tIns="0" rIns="0" bIns="0" rtlCol="0" anchor="t"/>
          <a:lstStyle/>
          <a:p>
            <a:pPr indent="0" marL="0">
              <a:buNone/>
            </a:pPr>
            <a:r>
              <a:rPr lang="en-US" sz="1050" dirty="0">
                <a:solidFill>
                  <a:srgbClr val="1F1E1B"/>
                </a:solidFill>
                <a:latin typeface="Calibri" pitchFamily="34" charset="0"/>
                <a:ea typeface="Calibri" pitchFamily="34" charset="-122"/>
                <a:cs typeface="Calibri" pitchFamily="34" charset="-120"/>
              </a:rPr>
              <a:t>"The local authority leisure centre is public sector provision, funded by the council rather than run for profit, so its aim is participation across the community rather than income. That matters for Marcus in three ways. Cost of participation is low and there is usually a concessionary rate for people over 60, so price is not a reason to stop going. Access is good, because council centres are placed in residential areas and served by bus routes, which he needs as he does not drive. The range of activities is broad, so if walking football does not suit him he can move to another session without joining somewhere new. The disadvantage is that public centres are busiest after work and the equipment is not always as new as a private gym's, though as a retired participant Marcus can attend at quieter times."</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1</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12</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TASK 1A PRACTICE</a:t>
            </a:r>
            <a:endParaRPr lang="en-US" sz="2500" dirty="0"/>
          </a:p>
        </p:txBody>
      </p:sp>
      <p:sp>
        <p:nvSpPr>
          <p:cNvPr id="5" name="Shape 3"/>
          <p:cNvSpPr/>
          <p:nvPr/>
        </p:nvSpPr>
        <p:spPr>
          <a:xfrm>
            <a:off x="587913" y="957864"/>
            <a:ext cx="9513509" cy="957864"/>
          </a:xfrm>
          <a:prstGeom prst="roundRect">
            <a:avLst>
              <a:gd name="adj" fmla="val 5728"/>
            </a:avLst>
          </a:prstGeom>
          <a:solidFill>
            <a:srgbClr val="F1EFE5"/>
          </a:solidFill>
          <a:ln/>
        </p:spPr>
      </p:sp>
      <p:sp>
        <p:nvSpPr>
          <p:cNvPr id="6" name="Text 4"/>
          <p:cNvSpPr txBox="1"/>
          <p:nvPr/>
        </p:nvSpPr>
        <p:spPr>
          <a:xfrm>
            <a:off x="801700" y="1109106"/>
            <a:ext cx="9085936" cy="756209"/>
          </a:xfrm>
          <a:prstGeom prst="rect">
            <a:avLst/>
          </a:prstGeom>
          <a:noFill/>
          <a:ln/>
        </p:spPr>
        <p:txBody>
          <a:bodyPr wrap="square" lIns="0" tIns="0" rIns="0" bIns="0" rtlCol="0" anchor="t"/>
          <a:lstStyle/>
          <a:p>
            <a:pPr indent="0" marL="0">
              <a:buNone/>
            </a:pPr>
            <a:r>
              <a:rPr lang="en-US" sz="1150" dirty="0">
                <a:solidFill>
                  <a:srgbClr val="1F1E1B"/>
                </a:solidFill>
                <a:latin typeface="Calibri" pitchFamily="34" charset="0"/>
                <a:ea typeface="Calibri" pitchFamily="34" charset="-122"/>
                <a:cs typeface="Calibri" pitchFamily="34" charset="-120"/>
              </a:rPr>
              <a:t>Priya is 34, works full time in an office and has two children aged 4 and 6. She has asthma. She wants to be more active but says she has no time to herself and has not played sport since school. Choose three suitable activities for Priya and justify each one. Then choose the provision that would suit her and give its advantages and disadvantages. </a:t>
            </a:r>
            <a:pPr indent="0" marL="0">
              <a:buNone/>
            </a:pPr>
            <a:r>
              <a:rPr lang="en-US" sz="1150" b="1" dirty="0">
                <a:solidFill>
                  <a:srgbClr val="1F1E1B"/>
                </a:solidFill>
                <a:latin typeface="Calibri" pitchFamily="34" charset="0"/>
                <a:ea typeface="Calibri" pitchFamily="34" charset="-122"/>
                <a:cs typeface="Calibri" pitchFamily="34" charset="-120"/>
              </a:rPr>
              <a:t>(12 marks)</a:t>
            </a:r>
            <a:endParaRPr lang="en-US" sz="1150" dirty="0"/>
          </a:p>
        </p:txBody>
      </p:sp>
      <p:sp>
        <p:nvSpPr>
          <p:cNvPr id="7" name="Shape 5"/>
          <p:cNvSpPr/>
          <p:nvPr/>
        </p:nvSpPr>
        <p:spPr>
          <a:xfrm>
            <a:off x="694807" y="2268626"/>
            <a:ext cx="9299722" cy="0"/>
          </a:xfrm>
          <a:prstGeom prst="line">
            <a:avLst/>
          </a:prstGeom>
          <a:noFill/>
          <a:ln w="9525">
            <a:solidFill>
              <a:srgbClr val="B9B5A4"/>
            </a:solidFill>
            <a:prstDash val="solid"/>
          </a:ln>
        </p:spPr>
      </p:sp>
      <p:sp>
        <p:nvSpPr>
          <p:cNvPr id="8" name="Shape 6"/>
          <p:cNvSpPr/>
          <p:nvPr/>
        </p:nvSpPr>
        <p:spPr>
          <a:xfrm>
            <a:off x="694807" y="2722352"/>
            <a:ext cx="9299722" cy="0"/>
          </a:xfrm>
          <a:prstGeom prst="line">
            <a:avLst/>
          </a:prstGeom>
          <a:noFill/>
          <a:ln w="9525">
            <a:solidFill>
              <a:srgbClr val="B9B5A4"/>
            </a:solidFill>
            <a:prstDash val="solid"/>
          </a:ln>
        </p:spPr>
      </p:sp>
      <p:sp>
        <p:nvSpPr>
          <p:cNvPr id="9" name="Shape 7"/>
          <p:cNvSpPr/>
          <p:nvPr/>
        </p:nvSpPr>
        <p:spPr>
          <a:xfrm>
            <a:off x="694807" y="3176077"/>
            <a:ext cx="9299722" cy="0"/>
          </a:xfrm>
          <a:prstGeom prst="line">
            <a:avLst/>
          </a:prstGeom>
          <a:noFill/>
          <a:ln w="9525">
            <a:solidFill>
              <a:srgbClr val="B9B5A4"/>
            </a:solidFill>
            <a:prstDash val="solid"/>
          </a:ln>
        </p:spPr>
      </p:sp>
      <p:sp>
        <p:nvSpPr>
          <p:cNvPr id="10" name="Shape 8"/>
          <p:cNvSpPr/>
          <p:nvPr/>
        </p:nvSpPr>
        <p:spPr>
          <a:xfrm>
            <a:off x="694807" y="3629802"/>
            <a:ext cx="9299722" cy="0"/>
          </a:xfrm>
          <a:prstGeom prst="line">
            <a:avLst/>
          </a:prstGeom>
          <a:noFill/>
          <a:ln w="9525">
            <a:solidFill>
              <a:srgbClr val="B9B5A4"/>
            </a:solidFill>
            <a:prstDash val="solid"/>
          </a:ln>
        </p:spPr>
      </p:sp>
      <p:sp>
        <p:nvSpPr>
          <p:cNvPr id="11" name="Shape 9"/>
          <p:cNvSpPr/>
          <p:nvPr/>
        </p:nvSpPr>
        <p:spPr>
          <a:xfrm>
            <a:off x="694807" y="4083528"/>
            <a:ext cx="9299722" cy="0"/>
          </a:xfrm>
          <a:prstGeom prst="line">
            <a:avLst/>
          </a:prstGeom>
          <a:noFill/>
          <a:ln w="9525">
            <a:solidFill>
              <a:srgbClr val="B9B5A4"/>
            </a:solidFill>
            <a:prstDash val="solid"/>
          </a:ln>
        </p:spPr>
      </p:sp>
      <p:sp>
        <p:nvSpPr>
          <p:cNvPr id="12" name="Shape 10"/>
          <p:cNvSpPr/>
          <p:nvPr/>
        </p:nvSpPr>
        <p:spPr>
          <a:xfrm>
            <a:off x="694807" y="4537253"/>
            <a:ext cx="9299722" cy="0"/>
          </a:xfrm>
          <a:prstGeom prst="line">
            <a:avLst/>
          </a:prstGeom>
          <a:noFill/>
          <a:ln w="9525">
            <a:solidFill>
              <a:srgbClr val="B9B5A4"/>
            </a:solidFill>
            <a:prstDash val="solid"/>
          </a:ln>
        </p:spPr>
      </p:sp>
      <p:sp>
        <p:nvSpPr>
          <p:cNvPr id="13" name="Shape 11"/>
          <p:cNvSpPr/>
          <p:nvPr/>
        </p:nvSpPr>
        <p:spPr>
          <a:xfrm>
            <a:off x="694807" y="4990978"/>
            <a:ext cx="9299722" cy="0"/>
          </a:xfrm>
          <a:prstGeom prst="line">
            <a:avLst/>
          </a:prstGeom>
          <a:noFill/>
          <a:ln w="9525">
            <a:solidFill>
              <a:srgbClr val="B9B5A4"/>
            </a:solidFill>
            <a:prstDash val="solid"/>
          </a:ln>
        </p:spPr>
      </p:sp>
      <p:sp>
        <p:nvSpPr>
          <p:cNvPr id="14" name="Shape 12"/>
          <p:cNvSpPr/>
          <p:nvPr/>
        </p:nvSpPr>
        <p:spPr>
          <a:xfrm>
            <a:off x="694807" y="5444703"/>
            <a:ext cx="9299722" cy="0"/>
          </a:xfrm>
          <a:prstGeom prst="line">
            <a:avLst/>
          </a:prstGeom>
          <a:noFill/>
          <a:ln w="9525">
            <a:solidFill>
              <a:srgbClr val="B9B5A4"/>
            </a:solidFill>
            <a:prstDash val="solid"/>
          </a:ln>
        </p:spPr>
      </p:sp>
      <p:sp>
        <p:nvSpPr>
          <p:cNvPr id="15" name="Shape 13"/>
          <p:cNvSpPr/>
          <p:nvPr/>
        </p:nvSpPr>
        <p:spPr>
          <a:xfrm>
            <a:off x="694807" y="5898429"/>
            <a:ext cx="9299722" cy="0"/>
          </a:xfrm>
          <a:prstGeom prst="line">
            <a:avLst/>
          </a:prstGeom>
          <a:noFill/>
          <a:ln w="9525">
            <a:solidFill>
              <a:srgbClr val="B9B5A4"/>
            </a:solidFill>
            <a:prstDash val="solid"/>
          </a:ln>
        </p:spPr>
      </p:sp>
      <p:sp>
        <p:nvSpPr>
          <p:cNvPr id="16" name="Text 14"/>
          <p:cNvSpPr txBox="1"/>
          <p:nvPr/>
        </p:nvSpPr>
        <p:spPr>
          <a:xfrm>
            <a:off x="587913" y="6402568"/>
            <a:ext cx="9513509" cy="302484"/>
          </a:xfrm>
          <a:prstGeom prst="rect">
            <a:avLst/>
          </a:prstGeom>
          <a:noFill/>
          <a:ln/>
        </p:spPr>
        <p:txBody>
          <a:bodyPr wrap="square" lIns="0" tIns="0" rIns="0" bIns="0" rtlCol="0" anchor="ctr"/>
          <a:lstStyle/>
          <a:p>
            <a:pPr indent="0" marL="0">
              <a:buNone/>
            </a:pPr>
            <a:r>
              <a:rPr lang="en-US" sz="1100" i="1" dirty="0">
                <a:solidFill>
                  <a:srgbClr val="6E6B5E"/>
                </a:solidFill>
                <a:latin typeface="Calibri" pitchFamily="34" charset="0"/>
                <a:ea typeface="Calibri" pitchFamily="34" charset="-122"/>
                <a:cs typeface="Calibri" pitchFamily="34" charset="-120"/>
              </a:rPr>
              <a:t>Continue on paper if you need more space.</a:t>
            </a:r>
            <a:endParaRPr lang="en-US" sz="1100" dirty="0"/>
          </a:p>
        </p:txBody>
      </p:sp>
      <p:sp>
        <p:nvSpPr>
          <p:cNvPr id="17" name="Text 15"/>
          <p:cNvSpPr txBox="1"/>
          <p:nvPr/>
        </p:nvSpPr>
        <p:spPr>
          <a:xfrm>
            <a:off x="587913" y="6755465"/>
            <a:ext cx="9513509" cy="302484"/>
          </a:xfrm>
          <a:prstGeom prst="rect">
            <a:avLst/>
          </a:prstGeom>
          <a:noFill/>
          <a:ln/>
        </p:spPr>
        <p:txBody>
          <a:bodyPr wrap="square" lIns="0" tIns="0" rIns="0" bIns="0" rtlCol="0" anchor="ctr"/>
          <a:lstStyle/>
          <a:p>
            <a:pPr indent="0" marL="0">
              <a:buNone/>
            </a:pPr>
            <a:r>
              <a:rPr lang="en-US" sz="1150" b="1" dirty="0">
                <a:solidFill>
                  <a:srgbClr val="1F1E1B"/>
                </a:solidFill>
                <a:latin typeface="Calibri" pitchFamily="34" charset="0"/>
                <a:ea typeface="Calibri" pitchFamily="34" charset="-122"/>
                <a:cs typeface="Calibri" pitchFamily="34" charset="-120"/>
              </a:rPr>
              <a:t>Band awarded:            Named gap for next time:</a:t>
            </a:r>
            <a:endParaRPr lang="en-US" sz="11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1</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13</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D0202E"/>
                </a:solidFill>
                <a:latin typeface="Arial" pitchFamily="34" charset="0"/>
                <a:ea typeface="Arial" pitchFamily="34" charset="-122"/>
                <a:cs typeface="Arial" pitchFamily="34" charset="-120"/>
              </a:rPr>
              <a:t>BARRIERS TO PARTICIPATION</a:t>
            </a:r>
            <a:endParaRPr lang="en-US" sz="2500" dirty="0"/>
          </a:p>
        </p:txBody>
      </p:sp>
      <p:sp>
        <p:nvSpPr>
          <p:cNvPr id="5" name="Text 3"/>
          <p:cNvSpPr txBox="1"/>
          <p:nvPr/>
        </p:nvSpPr>
        <p:spPr>
          <a:xfrm>
            <a:off x="587913" y="907451"/>
            <a:ext cx="9513509" cy="352897"/>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Five groups of barrier. Complete each one:</a:t>
            </a:r>
            <a:endParaRPr lang="en-US" sz="12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587913" y="1361176"/>
          <a:ext cx="9513509" cy="914400"/>
        </p:xfrm>
        <a:graphic>
          <a:graphicData uri="http://schemas.openxmlformats.org/drawingml/2006/table">
            <a:tbl>
              <a:tblPr/>
              <a:tblGrid>
                <a:gridCol w="2458547"/>
                <a:gridCol w="7054962"/>
              </a:tblGrid>
              <a:tr h="342815">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Group</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The barriers in this group</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r>
              <a:tr h="625133">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Cost of participation</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c__________ · e____________ · t____________</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857037">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Access to the activity</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l__________ of the activity · limited accessible t______________ · r__________ · the t______ of activity available</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625133">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Time</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lack of time due to other commitments: f________ · s______ · w______</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764487">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Personal barriers</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361176">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Cultural barriers</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7" name="Text 4"/>
          <p:cNvSpPr txBox="1"/>
          <p:nvPr/>
        </p:nvSpPr>
        <p:spPr>
          <a:xfrm>
            <a:off x="587913" y="6957121"/>
            <a:ext cx="9513509" cy="302484"/>
          </a:xfrm>
          <a:prstGeom prst="rect">
            <a:avLst/>
          </a:prstGeom>
          <a:noFill/>
          <a:ln/>
        </p:spPr>
        <p:txBody>
          <a:bodyPr wrap="square" lIns="0" tIns="0" rIns="0" bIns="0" rtlCol="0" anchor="ctr"/>
          <a:lstStyle/>
          <a:p>
            <a:pPr indent="0" marL="0">
              <a:buNone/>
            </a:pPr>
            <a:r>
              <a:rPr lang="en-US" sz="1100" i="1" dirty="0">
                <a:solidFill>
                  <a:srgbClr val="6E6B5E"/>
                </a:solidFill>
                <a:latin typeface="Calibri" pitchFamily="34" charset="0"/>
                <a:ea typeface="Calibri" pitchFamily="34" charset="-122"/>
                <a:cs typeface="Calibri" pitchFamily="34" charset="-120"/>
              </a:rPr>
              <a:t>There are seven personal barriers and three cultural barriers in the specification. Fill in as many as you can from memory, then check.</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1</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14</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D0202E"/>
                </a:solidFill>
                <a:latin typeface="Arial" pitchFamily="34" charset="0"/>
                <a:ea typeface="Arial" pitchFamily="34" charset="-122"/>
                <a:cs typeface="Arial" pitchFamily="34" charset="-120"/>
              </a:rPr>
              <a:t>WHICH BARRIERS, AND WHY</a:t>
            </a:r>
            <a:endParaRPr lang="en-US" sz="2500" dirty="0"/>
          </a:p>
        </p:txBody>
      </p:sp>
      <p:sp>
        <p:nvSpPr>
          <p:cNvPr id="5" name="Text 3"/>
          <p:cNvSpPr txBox="1"/>
          <p:nvPr/>
        </p:nvSpPr>
        <p:spPr>
          <a:xfrm>
            <a:off x="587913" y="887285"/>
            <a:ext cx="9513509" cy="554553"/>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Naming a barrier earns almost nothing. The marks are in </a:t>
            </a:r>
            <a:pPr indent="0" marL="0">
              <a:buNone/>
            </a:pPr>
            <a:r>
              <a:rPr lang="en-US" sz="1200" b="1" dirty="0">
                <a:solidFill>
                  <a:srgbClr val="1F1E1B"/>
                </a:solidFill>
                <a:latin typeface="Calibri" pitchFamily="34" charset="0"/>
                <a:ea typeface="Calibri" pitchFamily="34" charset="-122"/>
                <a:cs typeface="Calibri" pitchFamily="34" charset="-120"/>
              </a:rPr>
              <a:t>how it occurs</a:t>
            </a:r>
            <a:pPr indent="0" marL="0">
              <a:buNone/>
            </a:pPr>
            <a:r>
              <a:rPr lang="en-US" sz="1200" dirty="0">
                <a:solidFill>
                  <a:srgbClr val="1F1E1B"/>
                </a:solidFill>
                <a:latin typeface="Calibri" pitchFamily="34" charset="0"/>
                <a:ea typeface="Calibri" pitchFamily="34" charset="-122"/>
                <a:cs typeface="Calibri" pitchFamily="34" charset="-120"/>
              </a:rPr>
              <a:t> and </a:t>
            </a:r>
            <a:pPr indent="0" marL="0">
              <a:buNone/>
            </a:pPr>
            <a:r>
              <a:rPr lang="en-US" sz="1200" b="1" dirty="0">
                <a:solidFill>
                  <a:srgbClr val="1F1E1B"/>
                </a:solidFill>
                <a:latin typeface="Calibri" pitchFamily="34" charset="0"/>
                <a:ea typeface="Calibri" pitchFamily="34" charset="-122"/>
                <a:cs typeface="Calibri" pitchFamily="34" charset="-120"/>
              </a:rPr>
              <a:t>why it stops this participant</a:t>
            </a:r>
            <a:pPr indent="0" marL="0">
              <a:buNone/>
            </a:pPr>
            <a:r>
              <a:rPr lang="en-US" sz="1200" dirty="0">
                <a:solidFill>
                  <a:srgbClr val="1F1E1B"/>
                </a:solidFill>
                <a:latin typeface="Calibri" pitchFamily="34" charset="0"/>
                <a:ea typeface="Calibri" pitchFamily="34" charset="-122"/>
                <a:cs typeface="Calibri" pitchFamily="34" charset="-120"/>
              </a:rPr>
              <a:t>. Three barriers from three different groups:</a:t>
            </a:r>
            <a:endParaRPr lang="en-US" sz="1200" dirty="0"/>
          </a:p>
        </p:txBody>
      </p:sp>
      <p:sp>
        <p:nvSpPr>
          <p:cNvPr id="6" name="Text 4"/>
          <p:cNvSpPr txBox="1"/>
          <p:nvPr/>
        </p:nvSpPr>
        <p:spPr>
          <a:xfrm>
            <a:off x="587913" y="1512418"/>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Participant: ____________________________</a:t>
            </a:r>
            <a:endParaRPr lang="en-US" sz="1200" dirty="0"/>
          </a:p>
        </p:txBody>
      </p:sp>
      <p:graphicFrame>
        <p:nvGraphicFramePr>
          <p:cNvPr id="15" name="Table 0"/>
          <p:cNvGraphicFramePr>
            <a:graphicFrameLocks noGrp="1"/>
          </p:cNvGraphicFramePr>
          <p:nvPr>
            <p:extLst>
              <p:ext uri="{D42A27DB-BD31-4B8C-83A1-F6EECF244321}">
                <p14:modId xmlns:p14="http://schemas.microsoft.com/office/powerpoint/2010/main" val="1579011935"/>
              </p:ext>
            </p:extLst>
          </p:nvPr>
        </p:nvGraphicFramePr>
        <p:xfrm>
          <a:off x="587913" y="1915729"/>
          <a:ext cx="9513509" cy="914400"/>
        </p:xfrm>
        <a:graphic>
          <a:graphicData uri="http://schemas.openxmlformats.org/drawingml/2006/table">
            <a:tbl>
              <a:tblPr/>
              <a:tblGrid>
                <a:gridCol w="2351654"/>
                <a:gridCol w="3527481"/>
                <a:gridCol w="3634374"/>
              </a:tblGrid>
              <a:tr h="362980">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Barrier and group</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How it occurs for them</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Why it stops them taking part</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r>
              <a:tr h="1411590">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411590">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411590">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8" name="Text 5"/>
          <p:cNvSpPr txBox="1"/>
          <p:nvPr/>
        </p:nvSpPr>
        <p:spPr>
          <a:xfrm>
            <a:off x="587913" y="6553810"/>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One barrier this participant does NOT face, and why it does not apply:</a:t>
            </a:r>
            <a:endParaRPr lang="en-US" sz="1200" dirty="0"/>
          </a:p>
        </p:txBody>
      </p:sp>
      <p:sp>
        <p:nvSpPr>
          <p:cNvPr id="9" name="Shape 6"/>
          <p:cNvSpPr/>
          <p:nvPr/>
        </p:nvSpPr>
        <p:spPr>
          <a:xfrm>
            <a:off x="694807" y="7007535"/>
            <a:ext cx="9299722" cy="0"/>
          </a:xfrm>
          <a:prstGeom prst="line">
            <a:avLst/>
          </a:prstGeom>
          <a:noFill/>
          <a:ln w="9525">
            <a:solidFill>
              <a:srgbClr val="B9B5A4"/>
            </a:solidFill>
            <a:prstDash val="solid"/>
          </a:ln>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1</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15</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2C6E49"/>
                </a:solidFill>
                <a:latin typeface="Arial" pitchFamily="34" charset="0"/>
                <a:ea typeface="Arial" pitchFamily="34" charset="-122"/>
                <a:cs typeface="Arial" pitchFamily="34" charset="-120"/>
              </a:rPr>
              <a:t>METHODS TO ADDRESS THE BARRIERS</a:t>
            </a:r>
            <a:endParaRPr lang="en-US" sz="2500" dirty="0"/>
          </a:p>
        </p:txBody>
      </p:sp>
      <p:sp>
        <p:nvSpPr>
          <p:cNvPr id="5" name="Text 3"/>
          <p:cNvSpPr txBox="1"/>
          <p:nvPr/>
        </p:nvSpPr>
        <p:spPr>
          <a:xfrm>
            <a:off x="587913" y="907451"/>
            <a:ext cx="9513509" cy="352897"/>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Complete the methods for each group of barrier:</a:t>
            </a:r>
            <a:endParaRPr lang="en-US" sz="1200" dirty="0"/>
          </a:p>
        </p:txBody>
      </p:sp>
      <p:graphicFrame>
        <p:nvGraphicFramePr>
          <p:cNvPr id="16" name="Table 0"/>
          <p:cNvGraphicFramePr>
            <a:graphicFrameLocks noGrp="1"/>
          </p:cNvGraphicFramePr>
          <p:nvPr>
            <p:extLst>
              <p:ext uri="{D42A27DB-BD31-4B8C-83A1-F6EECF244321}">
                <p14:modId xmlns:p14="http://schemas.microsoft.com/office/powerpoint/2010/main" val="1579011935"/>
              </p:ext>
            </p:extLst>
          </p:nvPr>
        </p:nvGraphicFramePr>
        <p:xfrm>
          <a:off x="587913" y="1361176"/>
          <a:ext cx="9513509" cy="914400"/>
        </p:xfrm>
        <a:graphic>
          <a:graphicData uri="http://schemas.openxmlformats.org/drawingml/2006/table">
            <a:tbl>
              <a:tblPr/>
              <a:tblGrid>
                <a:gridCol w="2030974"/>
                <a:gridCol w="7482535"/>
              </a:tblGrid>
              <a:tr h="342815">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Barrier group</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4EFE8"/>
                    </a:solidFill>
                  </a:tcPr>
                </a:tc>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Methods that address it</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4EFE8"/>
                    </a:solidFill>
                  </a:tcPr>
                </a:tc>
              </a:tr>
              <a:tr h="604967">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Cost</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d____________ pricing · h______ of equipment · free c____ p________</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159520">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Access</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public transport d__________ · c______ hire · free parking · t________ days · staff t________ · increased range of provision · r______ · assistive technology: pool hoist, Braille signage, hearing loops</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554553">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Time</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c________ facilities · extended o________ hours</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462004">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Personal</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159520">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Cultural</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7" name="Shape 4"/>
          <p:cNvSpPr/>
          <p:nvPr/>
        </p:nvSpPr>
        <p:spPr>
          <a:xfrm>
            <a:off x="587913" y="6805879"/>
            <a:ext cx="9513509" cy="655381"/>
          </a:xfrm>
          <a:prstGeom prst="roundRect">
            <a:avLst>
              <a:gd name="adj" fmla="val 8371"/>
            </a:avLst>
          </a:prstGeom>
          <a:solidFill>
            <a:srgbClr val="E4EFE8"/>
          </a:solidFill>
          <a:ln/>
        </p:spPr>
      </p:sp>
      <p:sp>
        <p:nvSpPr>
          <p:cNvPr id="8" name="Text 5"/>
          <p:cNvSpPr txBox="1"/>
          <p:nvPr/>
        </p:nvSpPr>
        <p:spPr>
          <a:xfrm>
            <a:off x="801700" y="6957121"/>
            <a:ext cx="9085936" cy="403311"/>
          </a:xfrm>
          <a:prstGeom prst="rect">
            <a:avLst/>
          </a:prstGeom>
          <a:noFill/>
          <a:ln/>
        </p:spPr>
        <p:txBody>
          <a:bodyPr wrap="square" lIns="0" tIns="0" rIns="0" bIns="0" rtlCol="0" anchor="ctr"/>
          <a:lstStyle/>
          <a:p>
            <a:pPr indent="0" marL="0">
              <a:buNone/>
            </a:pPr>
            <a:r>
              <a:rPr lang="en-US" sz="1150" b="1" dirty="0">
                <a:solidFill>
                  <a:srgbClr val="2C6E49"/>
                </a:solidFill>
                <a:latin typeface="Calibri" pitchFamily="34" charset="0"/>
                <a:ea typeface="Calibri" pitchFamily="34" charset="-122"/>
                <a:cs typeface="Calibri" pitchFamily="34" charset="-120"/>
              </a:rPr>
              <a:t>A method has to be feasible: the participant could actually use it, and the provider could actually offer it.</a:t>
            </a:r>
            <a:endParaRPr lang="en-US" sz="11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1</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16</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D0202E"/>
                </a:solidFill>
                <a:latin typeface="Arial" pitchFamily="34" charset="0"/>
                <a:ea typeface="Arial" pitchFamily="34" charset="-122"/>
                <a:cs typeface="Arial" pitchFamily="34" charset="-120"/>
              </a:rPr>
              <a:t>WHAT TASK 1B REQUIRES</a:t>
            </a:r>
            <a:endParaRPr lang="en-US" sz="2500" dirty="0"/>
          </a:p>
        </p:txBody>
      </p:sp>
      <p:sp>
        <p:nvSpPr>
          <p:cNvPr id="5" name="Shape 3"/>
          <p:cNvSpPr/>
          <p:nvPr/>
        </p:nvSpPr>
        <p:spPr>
          <a:xfrm>
            <a:off x="587913" y="957864"/>
            <a:ext cx="4596414" cy="2621524"/>
          </a:xfrm>
          <a:prstGeom prst="roundRect">
            <a:avLst>
              <a:gd name="adj" fmla="val 2442"/>
            </a:avLst>
          </a:prstGeom>
          <a:solidFill>
            <a:srgbClr val="FAE6E8"/>
          </a:solidFill>
          <a:ln/>
        </p:spPr>
      </p:sp>
      <p:sp>
        <p:nvSpPr>
          <p:cNvPr id="6" name="Text 4"/>
          <p:cNvSpPr txBox="1"/>
          <p:nvPr/>
        </p:nvSpPr>
        <p:spPr>
          <a:xfrm>
            <a:off x="801700" y="1129272"/>
            <a:ext cx="4168841" cy="302484"/>
          </a:xfrm>
          <a:prstGeom prst="rect">
            <a:avLst/>
          </a:prstGeom>
          <a:noFill/>
          <a:ln/>
        </p:spPr>
        <p:txBody>
          <a:bodyPr wrap="square" lIns="0" tIns="0" rIns="0" bIns="0" rtlCol="0" anchor="ctr"/>
          <a:lstStyle/>
          <a:p>
            <a:pPr indent="0" marL="0">
              <a:buNone/>
            </a:pPr>
            <a:r>
              <a:rPr lang="en-US" sz="1100" b="1" spc="200" kern="0" dirty="0">
                <a:solidFill>
                  <a:srgbClr val="D0202E"/>
                </a:solidFill>
                <a:latin typeface="Calibri" pitchFamily="34" charset="0"/>
                <a:ea typeface="Calibri" pitchFamily="34" charset="-122"/>
                <a:cs typeface="Calibri" pitchFamily="34" charset="-120"/>
              </a:rPr>
              <a:t>BAND 4 CHECKLIST</a:t>
            </a:r>
            <a:endParaRPr lang="en-US" sz="1100" dirty="0"/>
          </a:p>
        </p:txBody>
      </p:sp>
      <p:sp>
        <p:nvSpPr>
          <p:cNvPr id="7" name="Text 5"/>
          <p:cNvSpPr txBox="1"/>
          <p:nvPr/>
        </p:nvSpPr>
        <p:spPr>
          <a:xfrm>
            <a:off x="801700" y="1512418"/>
            <a:ext cx="4168841" cy="1966143"/>
          </a:xfrm>
          <a:prstGeom prst="rect">
            <a:avLst/>
          </a:prstGeom>
          <a:noFill/>
          <a:ln/>
        </p:spPr>
        <p:txBody>
          <a:bodyPr wrap="square" lIns="0" tIns="0" rIns="0" bIns="0" rtlCol="0" anchor="t"/>
          <a:lstStyle/>
          <a:p>
            <a:pPr indent="0" marL="0">
              <a:spcAft>
                <a:spcPts val="700"/>
              </a:spcAft>
              <a:buNone/>
            </a:pPr>
            <a:r>
              <a:rPr lang="en-US" sz="1100" dirty="0">
                <a:solidFill>
                  <a:srgbClr val="1F1E1B"/>
                </a:solidFill>
                <a:latin typeface="Calibri" pitchFamily="34" charset="0"/>
                <a:ea typeface="Calibri" pitchFamily="34" charset="-122"/>
                <a:cs typeface="Calibri" pitchFamily="34" charset="-120"/>
              </a:rPr>
              <a:t>☐  Barriers: how each occurs</a:t>
            </a:r>
            <a:endParaRPr lang="en-US" sz="1100" dirty="0"/>
          </a:p>
          <a:p>
            <a:pPr indent="0" marL="0">
              <a:spcAft>
                <a:spcPts val="700"/>
              </a:spcAft>
              <a:buNone/>
            </a:pPr>
            <a:r>
              <a:rPr lang="en-US" sz="1100" dirty="0">
                <a:solidFill>
                  <a:srgbClr val="1F1E1B"/>
                </a:solidFill>
                <a:latin typeface="Calibri" pitchFamily="34" charset="0"/>
                <a:ea typeface="Calibri" pitchFamily="34" charset="-122"/>
                <a:cs typeface="Calibri" pitchFamily="34" charset="-120"/>
              </a:rPr>
              <a:t>☐  Barriers: why each stops them</a:t>
            </a:r>
            <a:endParaRPr lang="en-US" sz="1100" dirty="0"/>
          </a:p>
          <a:p>
            <a:pPr indent="0" marL="0">
              <a:spcAft>
                <a:spcPts val="700"/>
              </a:spcAft>
              <a:buNone/>
            </a:pPr>
            <a:r>
              <a:rPr lang="en-US" sz="1100" dirty="0">
                <a:solidFill>
                  <a:srgbClr val="1F1E1B"/>
                </a:solidFill>
                <a:latin typeface="Calibri" pitchFamily="34" charset="0"/>
                <a:ea typeface="Calibri" pitchFamily="34" charset="-122"/>
                <a:cs typeface="Calibri" pitchFamily="34" charset="-120"/>
              </a:rPr>
              <a:t>☐  Methods: how each works</a:t>
            </a:r>
            <a:endParaRPr lang="en-US" sz="1100" dirty="0"/>
          </a:p>
          <a:p>
            <a:pPr indent="0" marL="0">
              <a:spcAft>
                <a:spcPts val="700"/>
              </a:spcAft>
              <a:buNone/>
            </a:pPr>
            <a:r>
              <a:rPr lang="en-US" sz="1100" dirty="0">
                <a:solidFill>
                  <a:srgbClr val="1F1E1B"/>
                </a:solidFill>
                <a:latin typeface="Calibri" pitchFamily="34" charset="0"/>
                <a:ea typeface="Calibri" pitchFamily="34" charset="-122"/>
                <a:cs typeface="Calibri" pitchFamily="34" charset="-120"/>
              </a:rPr>
              <a:t>☐  Methods: why each suits them</a:t>
            </a:r>
            <a:endParaRPr lang="en-US" sz="1100" dirty="0"/>
          </a:p>
          <a:p>
            <a:pPr indent="0" marL="0">
              <a:spcAft>
                <a:spcPts val="700"/>
              </a:spcAft>
              <a:buNone/>
            </a:pPr>
            <a:r>
              <a:rPr lang="en-US" sz="1100" dirty="0">
                <a:solidFill>
                  <a:srgbClr val="1F1E1B"/>
                </a:solidFill>
                <a:latin typeface="Calibri" pitchFamily="34" charset="0"/>
                <a:ea typeface="Calibri" pitchFamily="34" charset="-122"/>
                <a:cs typeface="Calibri" pitchFamily="34" charset="-120"/>
              </a:rPr>
              <a:t>☐  Feasible, not just possible</a:t>
            </a:r>
            <a:endParaRPr lang="en-US" sz="1100" dirty="0"/>
          </a:p>
          <a:p>
            <a:pPr indent="0" marL="0">
              <a:spcAft>
                <a:spcPts val="700"/>
              </a:spcAft>
              <a:buNone/>
            </a:pPr>
            <a:r>
              <a:rPr lang="en-US" sz="1100" dirty="0">
                <a:solidFill>
                  <a:srgbClr val="1F1E1B"/>
                </a:solidFill>
                <a:latin typeface="Calibri" pitchFamily="34" charset="0"/>
                <a:ea typeface="Calibri" pitchFamily="34" charset="-122"/>
                <a:cs typeface="Calibri" pitchFamily="34" charset="-120"/>
              </a:rPr>
              <a:t>☐  Participant named throughout</a:t>
            </a:r>
            <a:endParaRPr lang="en-US" sz="1100" dirty="0"/>
          </a:p>
        </p:txBody>
      </p:sp>
      <p:sp>
        <p:nvSpPr>
          <p:cNvPr id="8" name="Shape 6"/>
          <p:cNvSpPr/>
          <p:nvPr/>
        </p:nvSpPr>
        <p:spPr>
          <a:xfrm>
            <a:off x="587913" y="3730630"/>
            <a:ext cx="4596414" cy="1613245"/>
          </a:xfrm>
          <a:prstGeom prst="roundRect">
            <a:avLst>
              <a:gd name="adj" fmla="val 3968"/>
            </a:avLst>
          </a:prstGeom>
          <a:solidFill>
            <a:srgbClr val="F1EFE5"/>
          </a:solidFill>
          <a:ln/>
        </p:spPr>
      </p:sp>
      <p:sp>
        <p:nvSpPr>
          <p:cNvPr id="9" name="Text 7"/>
          <p:cNvSpPr txBox="1"/>
          <p:nvPr/>
        </p:nvSpPr>
        <p:spPr>
          <a:xfrm>
            <a:off x="801700" y="3912120"/>
            <a:ext cx="4168841" cy="1310762"/>
          </a:xfrm>
          <a:prstGeom prst="rect">
            <a:avLst/>
          </a:prstGeom>
          <a:noFill/>
          <a:ln/>
        </p:spPr>
        <p:txBody>
          <a:bodyPr wrap="square" lIns="0" tIns="0" rIns="0" bIns="0" rtlCol="0" anchor="t"/>
          <a:lstStyle/>
          <a:p>
            <a:pPr indent="0" marL="0">
              <a:buNone/>
            </a:pPr>
            <a:r>
              <a:rPr lang="en-US" sz="1100" b="1" dirty="0">
                <a:solidFill>
                  <a:srgbClr val="1F1E1B"/>
                </a:solidFill>
                <a:latin typeface="Calibri" pitchFamily="34" charset="0"/>
                <a:ea typeface="Calibri" pitchFamily="34" charset="-122"/>
                <a:cs typeface="Calibri" pitchFamily="34" charset="-120"/>
              </a:rPr>
              <a:t>The most common way to lose marks. </a:t>
            </a:r>
            <a:pPr indent="0" marL="0">
              <a:buNone/>
            </a:pPr>
            <a:r>
              <a:rPr lang="en-US" sz="1100" dirty="0">
                <a:solidFill>
                  <a:srgbClr val="1F1E1B"/>
                </a:solidFill>
                <a:latin typeface="Calibri" pitchFamily="34" charset="0"/>
                <a:ea typeface="Calibri" pitchFamily="34" charset="-122"/>
                <a:cs typeface="Calibri" pitchFamily="34" charset="-120"/>
              </a:rPr>
              <a:t>Strong barriers, then methods listed a line each. Methods named without how they work or why they suit the participant sit in Band 2.</a:t>
            </a:r>
            <a:endParaRPr lang="en-US" sz="1100" dirty="0"/>
          </a:p>
        </p:txBody>
      </p:sp>
      <p:sp>
        <p:nvSpPr>
          <p:cNvPr id="10" name="Text 8"/>
          <p:cNvSpPr txBox="1"/>
          <p:nvPr/>
        </p:nvSpPr>
        <p:spPr>
          <a:xfrm>
            <a:off x="5558455" y="957864"/>
            <a:ext cx="4542968" cy="604967"/>
          </a:xfrm>
          <a:prstGeom prst="rect">
            <a:avLst/>
          </a:prstGeom>
          <a:noFill/>
          <a:ln/>
        </p:spPr>
        <p:txBody>
          <a:bodyPr wrap="square" lIns="0" tIns="0" rIns="0" bIns="0" rtlCol="0" anchor="t"/>
          <a:lstStyle/>
          <a:p>
            <a:pPr indent="0" marL="0">
              <a:buNone/>
            </a:pPr>
            <a:r>
              <a:rPr lang="en-US" sz="1100" b="1" dirty="0">
                <a:solidFill>
                  <a:srgbClr val="1F1E1B"/>
                </a:solidFill>
                <a:latin typeface="Calibri" pitchFamily="34" charset="0"/>
                <a:ea typeface="Calibri" pitchFamily="34" charset="-122"/>
                <a:cs typeface="Calibri" pitchFamily="34" charset="-120"/>
              </a:rPr>
              <a:t>Model answer: Marcus. Highlight how it occurs, why it stops him, how the method works, why it suits him:</a:t>
            </a:r>
            <a:endParaRPr lang="en-US" sz="1100" dirty="0"/>
          </a:p>
        </p:txBody>
      </p:sp>
      <p:sp>
        <p:nvSpPr>
          <p:cNvPr id="11" name="Shape 9"/>
          <p:cNvSpPr/>
          <p:nvPr/>
        </p:nvSpPr>
        <p:spPr>
          <a:xfrm>
            <a:off x="5558455" y="1613245"/>
            <a:ext cx="4542968" cy="5243048"/>
          </a:xfrm>
          <a:prstGeom prst="roundRect">
            <a:avLst>
              <a:gd name="adj" fmla="val 1409"/>
            </a:avLst>
          </a:prstGeom>
          <a:solidFill>
            <a:srgbClr val="F1EFE5"/>
          </a:solidFill>
          <a:ln/>
        </p:spPr>
      </p:sp>
      <p:sp>
        <p:nvSpPr>
          <p:cNvPr id="12" name="Text 10"/>
          <p:cNvSpPr txBox="1"/>
          <p:nvPr/>
        </p:nvSpPr>
        <p:spPr>
          <a:xfrm>
            <a:off x="5772241" y="1814901"/>
            <a:ext cx="4115394" cy="4890150"/>
          </a:xfrm>
          <a:prstGeom prst="rect">
            <a:avLst/>
          </a:prstGeom>
          <a:noFill/>
          <a:ln/>
        </p:spPr>
        <p:txBody>
          <a:bodyPr wrap="square" lIns="0" tIns="0" rIns="0" bIns="0" rtlCol="0" anchor="t"/>
          <a:lstStyle/>
          <a:p>
            <a:pPr indent="0" marL="0">
              <a:buNone/>
            </a:pPr>
            <a:r>
              <a:rPr lang="en-US" sz="1050" dirty="0">
                <a:solidFill>
                  <a:srgbClr val="1F1E1B"/>
                </a:solidFill>
                <a:latin typeface="Calibri" pitchFamily="34" charset="0"/>
                <a:ea typeface="Calibri" pitchFamily="34" charset="-122"/>
                <a:cs typeface="Calibri" pitchFamily="34" charset="-120"/>
              </a:rPr>
              <a:t>"One barrier for Marcus is personal: he has had an extended time off from participation, twenty years, so he expects to be the least able person there. This stops him taking part because someone who expects to be the worst in the room often does not attend at all, and one missed session becomes a habit.</a:t>
            </a:r>
            <a:endParaRPr lang="en-US" sz="1050" dirty="0"/>
          </a:p>
          <a:p>
            <a:pPr indent="0" marL="0">
              <a:buNone/>
            </a:pPr>
            <a:endParaRPr lang="en-US" sz="1050" dirty="0"/>
          </a:p>
          <a:p>
            <a:pPr indent="0" marL="0">
              <a:buNone/>
            </a:pPr>
            <a:r>
              <a:rPr lang="en-US" sz="1050" dirty="0">
                <a:solidFill>
                  <a:srgbClr val="1F1E1B"/>
                </a:solidFill>
                <a:latin typeface="Calibri" pitchFamily="34" charset="0"/>
                <a:ea typeface="Calibri" pitchFamily="34" charset="-122"/>
                <a:cs typeface="Calibri" pitchFamily="34" charset="-120"/>
              </a:rPr>
              <a:t>A feasible method is a taster day aimed at over-60s beginners. It works because everyone there is at the same starting point, so he is not comparing himself to established players, and it is one session rather than a commitment, which lowers the risk of turning up. A general beginners' session would help less, because the age range would be wide and he would still expect to be the slowest."</a:t>
            </a:r>
            <a:endParaRPr lang="en-US" sz="1050" dirty="0"/>
          </a:p>
        </p:txBody>
      </p:sp>
      <p:sp>
        <p:nvSpPr>
          <p:cNvPr id="13" name="Text 11"/>
          <p:cNvSpPr txBox="1"/>
          <p:nvPr/>
        </p:nvSpPr>
        <p:spPr>
          <a:xfrm>
            <a:off x="587913" y="5646359"/>
            <a:ext cx="4275734"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My target band for Task 1b:</a:t>
            </a:r>
            <a:endParaRPr lang="en-US" sz="1200" dirty="0"/>
          </a:p>
        </p:txBody>
      </p:sp>
      <p:sp>
        <p:nvSpPr>
          <p:cNvPr id="14" name="Shape 12"/>
          <p:cNvSpPr/>
          <p:nvPr/>
        </p:nvSpPr>
        <p:spPr>
          <a:xfrm>
            <a:off x="3687821" y="5948843"/>
            <a:ext cx="1496507" cy="0"/>
          </a:xfrm>
          <a:prstGeom prst="line">
            <a:avLst/>
          </a:prstGeom>
          <a:noFill/>
          <a:ln w="9525">
            <a:solidFill>
              <a:srgbClr val="B9B5A4"/>
            </a:solidFill>
            <a:prstDash val="solid"/>
          </a:ln>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1</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17</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TASK 1B PRACTICE</a:t>
            </a:r>
            <a:endParaRPr lang="en-US" sz="2500" dirty="0"/>
          </a:p>
        </p:txBody>
      </p:sp>
      <p:sp>
        <p:nvSpPr>
          <p:cNvPr id="5" name="Shape 3"/>
          <p:cNvSpPr/>
          <p:nvPr/>
        </p:nvSpPr>
        <p:spPr>
          <a:xfrm>
            <a:off x="587913" y="957864"/>
            <a:ext cx="9513509" cy="907451"/>
          </a:xfrm>
          <a:prstGeom prst="roundRect">
            <a:avLst>
              <a:gd name="adj" fmla="val 6046"/>
            </a:avLst>
          </a:prstGeom>
          <a:solidFill>
            <a:srgbClr val="F1EFE5"/>
          </a:solidFill>
          <a:ln/>
        </p:spPr>
      </p:sp>
      <p:sp>
        <p:nvSpPr>
          <p:cNvPr id="6" name="Text 4"/>
          <p:cNvSpPr txBox="1"/>
          <p:nvPr/>
        </p:nvSpPr>
        <p:spPr>
          <a:xfrm>
            <a:off x="801700" y="1109106"/>
            <a:ext cx="9085936" cy="705795"/>
          </a:xfrm>
          <a:prstGeom prst="rect">
            <a:avLst/>
          </a:prstGeom>
          <a:noFill/>
          <a:ln/>
        </p:spPr>
        <p:txBody>
          <a:bodyPr wrap="square" lIns="0" tIns="0" rIns="0" bIns="0" rtlCol="0" anchor="t"/>
          <a:lstStyle/>
          <a:p>
            <a:pPr indent="0" marL="0">
              <a:buNone/>
            </a:pPr>
            <a:r>
              <a:rPr lang="en-US" sz="1150" dirty="0">
                <a:solidFill>
                  <a:srgbClr val="1F1E1B"/>
                </a:solidFill>
                <a:latin typeface="Calibri" pitchFamily="34" charset="0"/>
                <a:ea typeface="Calibri" pitchFamily="34" charset="-122"/>
                <a:cs typeface="Calibri" pitchFamily="34" charset="-120"/>
              </a:rPr>
              <a:t>Priya: 34, full time office work, two children aged 4 and 6, asthma, no sport since school. Explain three barriers to participation that Priya faces, from three different groups, and give a method to overcome each one. </a:t>
            </a:r>
            <a:pPr indent="0" marL="0">
              <a:buNone/>
            </a:pPr>
            <a:r>
              <a:rPr lang="en-US" sz="1150" b="1" dirty="0">
                <a:solidFill>
                  <a:srgbClr val="1F1E1B"/>
                </a:solidFill>
                <a:latin typeface="Calibri" pitchFamily="34" charset="0"/>
                <a:ea typeface="Calibri" pitchFamily="34" charset="-122"/>
                <a:cs typeface="Calibri" pitchFamily="34" charset="-120"/>
              </a:rPr>
              <a:t>(12 marks)</a:t>
            </a:r>
            <a:endParaRPr lang="en-US" sz="1150" dirty="0"/>
          </a:p>
        </p:txBody>
      </p:sp>
      <p:sp>
        <p:nvSpPr>
          <p:cNvPr id="7" name="Shape 5"/>
          <p:cNvSpPr/>
          <p:nvPr/>
        </p:nvSpPr>
        <p:spPr>
          <a:xfrm>
            <a:off x="694807" y="2218212"/>
            <a:ext cx="9299722" cy="0"/>
          </a:xfrm>
          <a:prstGeom prst="line">
            <a:avLst/>
          </a:prstGeom>
          <a:noFill/>
          <a:ln w="9525">
            <a:solidFill>
              <a:srgbClr val="B9B5A4"/>
            </a:solidFill>
            <a:prstDash val="solid"/>
          </a:ln>
        </p:spPr>
      </p:sp>
      <p:sp>
        <p:nvSpPr>
          <p:cNvPr id="8" name="Shape 6"/>
          <p:cNvSpPr/>
          <p:nvPr/>
        </p:nvSpPr>
        <p:spPr>
          <a:xfrm>
            <a:off x="694807" y="2671938"/>
            <a:ext cx="9299722" cy="0"/>
          </a:xfrm>
          <a:prstGeom prst="line">
            <a:avLst/>
          </a:prstGeom>
          <a:noFill/>
          <a:ln w="9525">
            <a:solidFill>
              <a:srgbClr val="B9B5A4"/>
            </a:solidFill>
            <a:prstDash val="solid"/>
          </a:ln>
        </p:spPr>
      </p:sp>
      <p:sp>
        <p:nvSpPr>
          <p:cNvPr id="9" name="Shape 7"/>
          <p:cNvSpPr/>
          <p:nvPr/>
        </p:nvSpPr>
        <p:spPr>
          <a:xfrm>
            <a:off x="694807" y="3125663"/>
            <a:ext cx="9299722" cy="0"/>
          </a:xfrm>
          <a:prstGeom prst="line">
            <a:avLst/>
          </a:prstGeom>
          <a:noFill/>
          <a:ln w="9525">
            <a:solidFill>
              <a:srgbClr val="B9B5A4"/>
            </a:solidFill>
            <a:prstDash val="solid"/>
          </a:ln>
        </p:spPr>
      </p:sp>
      <p:sp>
        <p:nvSpPr>
          <p:cNvPr id="10" name="Shape 8"/>
          <p:cNvSpPr/>
          <p:nvPr/>
        </p:nvSpPr>
        <p:spPr>
          <a:xfrm>
            <a:off x="694807" y="3579388"/>
            <a:ext cx="9299722" cy="0"/>
          </a:xfrm>
          <a:prstGeom prst="line">
            <a:avLst/>
          </a:prstGeom>
          <a:noFill/>
          <a:ln w="9525">
            <a:solidFill>
              <a:srgbClr val="B9B5A4"/>
            </a:solidFill>
            <a:prstDash val="solid"/>
          </a:ln>
        </p:spPr>
      </p:sp>
      <p:sp>
        <p:nvSpPr>
          <p:cNvPr id="11" name="Shape 9"/>
          <p:cNvSpPr/>
          <p:nvPr/>
        </p:nvSpPr>
        <p:spPr>
          <a:xfrm>
            <a:off x="694807" y="4033114"/>
            <a:ext cx="9299722" cy="0"/>
          </a:xfrm>
          <a:prstGeom prst="line">
            <a:avLst/>
          </a:prstGeom>
          <a:noFill/>
          <a:ln w="9525">
            <a:solidFill>
              <a:srgbClr val="B9B5A4"/>
            </a:solidFill>
            <a:prstDash val="solid"/>
          </a:ln>
        </p:spPr>
      </p:sp>
      <p:sp>
        <p:nvSpPr>
          <p:cNvPr id="12" name="Shape 10"/>
          <p:cNvSpPr/>
          <p:nvPr/>
        </p:nvSpPr>
        <p:spPr>
          <a:xfrm>
            <a:off x="694807" y="4486839"/>
            <a:ext cx="9299722" cy="0"/>
          </a:xfrm>
          <a:prstGeom prst="line">
            <a:avLst/>
          </a:prstGeom>
          <a:noFill/>
          <a:ln w="9525">
            <a:solidFill>
              <a:srgbClr val="B9B5A4"/>
            </a:solidFill>
            <a:prstDash val="solid"/>
          </a:ln>
        </p:spPr>
      </p:sp>
      <p:sp>
        <p:nvSpPr>
          <p:cNvPr id="13" name="Shape 11"/>
          <p:cNvSpPr/>
          <p:nvPr/>
        </p:nvSpPr>
        <p:spPr>
          <a:xfrm>
            <a:off x="694807" y="4940564"/>
            <a:ext cx="9299722" cy="0"/>
          </a:xfrm>
          <a:prstGeom prst="line">
            <a:avLst/>
          </a:prstGeom>
          <a:noFill/>
          <a:ln w="9525">
            <a:solidFill>
              <a:srgbClr val="B9B5A4"/>
            </a:solidFill>
            <a:prstDash val="solid"/>
          </a:ln>
        </p:spPr>
      </p:sp>
      <p:sp>
        <p:nvSpPr>
          <p:cNvPr id="14" name="Shape 12"/>
          <p:cNvSpPr/>
          <p:nvPr/>
        </p:nvSpPr>
        <p:spPr>
          <a:xfrm>
            <a:off x="694807" y="5394289"/>
            <a:ext cx="9299722" cy="0"/>
          </a:xfrm>
          <a:prstGeom prst="line">
            <a:avLst/>
          </a:prstGeom>
          <a:noFill/>
          <a:ln w="9525">
            <a:solidFill>
              <a:srgbClr val="B9B5A4"/>
            </a:solidFill>
            <a:prstDash val="solid"/>
          </a:ln>
        </p:spPr>
      </p:sp>
      <p:sp>
        <p:nvSpPr>
          <p:cNvPr id="15" name="Shape 13"/>
          <p:cNvSpPr/>
          <p:nvPr/>
        </p:nvSpPr>
        <p:spPr>
          <a:xfrm>
            <a:off x="694807" y="5848015"/>
            <a:ext cx="9299722" cy="0"/>
          </a:xfrm>
          <a:prstGeom prst="line">
            <a:avLst/>
          </a:prstGeom>
          <a:noFill/>
          <a:ln w="9525">
            <a:solidFill>
              <a:srgbClr val="B9B5A4"/>
            </a:solidFill>
            <a:prstDash val="solid"/>
          </a:ln>
        </p:spPr>
      </p:sp>
      <p:sp>
        <p:nvSpPr>
          <p:cNvPr id="16" name="Text 14"/>
          <p:cNvSpPr txBox="1"/>
          <p:nvPr/>
        </p:nvSpPr>
        <p:spPr>
          <a:xfrm>
            <a:off x="587913" y="6352154"/>
            <a:ext cx="9513509" cy="302484"/>
          </a:xfrm>
          <a:prstGeom prst="rect">
            <a:avLst/>
          </a:prstGeom>
          <a:noFill/>
          <a:ln/>
        </p:spPr>
        <p:txBody>
          <a:bodyPr wrap="square" lIns="0" tIns="0" rIns="0" bIns="0" rtlCol="0" anchor="ctr"/>
          <a:lstStyle/>
          <a:p>
            <a:pPr indent="0" marL="0">
              <a:buNone/>
            </a:pPr>
            <a:r>
              <a:rPr lang="en-US" sz="1100" i="1" dirty="0">
                <a:solidFill>
                  <a:srgbClr val="6E6B5E"/>
                </a:solidFill>
                <a:latin typeface="Calibri" pitchFamily="34" charset="0"/>
                <a:ea typeface="Calibri" pitchFamily="34" charset="-122"/>
                <a:cs typeface="Calibri" pitchFamily="34" charset="-120"/>
              </a:rPr>
              <a:t>Continue on paper if you need more space.</a:t>
            </a:r>
            <a:endParaRPr lang="en-US" sz="1100" dirty="0"/>
          </a:p>
        </p:txBody>
      </p:sp>
      <p:sp>
        <p:nvSpPr>
          <p:cNvPr id="17" name="Text 15"/>
          <p:cNvSpPr txBox="1"/>
          <p:nvPr/>
        </p:nvSpPr>
        <p:spPr>
          <a:xfrm>
            <a:off x="587913" y="6705051"/>
            <a:ext cx="9513509" cy="302484"/>
          </a:xfrm>
          <a:prstGeom prst="rect">
            <a:avLst/>
          </a:prstGeom>
          <a:noFill/>
          <a:ln/>
        </p:spPr>
        <p:txBody>
          <a:bodyPr wrap="square" lIns="0" tIns="0" rIns="0" bIns="0" rtlCol="0" anchor="ctr"/>
          <a:lstStyle/>
          <a:p>
            <a:pPr indent="0" marL="0">
              <a:buNone/>
            </a:pPr>
            <a:r>
              <a:rPr lang="en-US" sz="1150" b="1" dirty="0">
                <a:solidFill>
                  <a:srgbClr val="1F1E1B"/>
                </a:solidFill>
                <a:latin typeface="Calibri" pitchFamily="34" charset="0"/>
                <a:ea typeface="Calibri" pitchFamily="34" charset="-122"/>
                <a:cs typeface="Calibri" pitchFamily="34" charset="-120"/>
              </a:rPr>
              <a:t>Band awarded:            Named gap for next time:</a:t>
            </a:r>
            <a:endParaRPr lang="en-US" sz="11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1</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18</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5C8B"/>
                </a:solidFill>
                <a:latin typeface="Arial" pitchFamily="34" charset="0"/>
                <a:ea typeface="Arial" pitchFamily="34" charset="-122"/>
                <a:cs typeface="Arial" pitchFamily="34" charset="-120"/>
              </a:rPr>
              <a:t>PRACTICE PARTICIPANTS</a:t>
            </a:r>
            <a:endParaRPr lang="en-US" sz="2500" dirty="0"/>
          </a:p>
        </p:txBody>
      </p:sp>
      <p:sp>
        <p:nvSpPr>
          <p:cNvPr id="5" name="Text 3"/>
          <p:cNvSpPr txBox="1"/>
          <p:nvPr/>
        </p:nvSpPr>
        <p:spPr>
          <a:xfrm>
            <a:off x="587913" y="907451"/>
            <a:ext cx="9513509" cy="453725"/>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Task 1 gives you one participant. The way to get quick at reading one is to practise on many. Six here, and none of them are like each other.</a:t>
            </a:r>
            <a:endParaRPr lang="en-US" sz="1200" dirty="0"/>
          </a:p>
        </p:txBody>
      </p:sp>
      <p:sp>
        <p:nvSpPr>
          <p:cNvPr id="6" name="Shape 4"/>
          <p:cNvSpPr/>
          <p:nvPr/>
        </p:nvSpPr>
        <p:spPr>
          <a:xfrm>
            <a:off x="587913" y="1512418"/>
            <a:ext cx="3042898" cy="1512418"/>
          </a:xfrm>
          <a:prstGeom prst="roundRect">
            <a:avLst>
              <a:gd name="adj" fmla="val 3628"/>
            </a:avLst>
          </a:prstGeom>
          <a:solidFill>
            <a:srgbClr val="F1EFE5"/>
          </a:solidFill>
          <a:ln/>
        </p:spPr>
      </p:sp>
      <p:sp>
        <p:nvSpPr>
          <p:cNvPr id="7" name="Text 5"/>
          <p:cNvSpPr txBox="1"/>
          <p:nvPr/>
        </p:nvSpPr>
        <p:spPr>
          <a:xfrm>
            <a:off x="758943" y="1633411"/>
            <a:ext cx="2700839" cy="302484"/>
          </a:xfrm>
          <a:prstGeom prst="rect">
            <a:avLst/>
          </a:prstGeom>
          <a:noFill/>
          <a:ln/>
        </p:spPr>
        <p:txBody>
          <a:bodyPr wrap="square" lIns="0" tIns="0" rIns="0" bIns="0" rtlCol="0" anchor="ctr"/>
          <a:lstStyle/>
          <a:p>
            <a:pPr indent="0" marL="0">
              <a:buNone/>
            </a:pPr>
            <a:r>
              <a:rPr lang="en-US" sz="1350" b="1" dirty="0">
                <a:solidFill>
                  <a:srgbClr val="1F5C8B"/>
                </a:solidFill>
                <a:latin typeface="Arial" pitchFamily="34" charset="0"/>
                <a:ea typeface="Arial" pitchFamily="34" charset="-122"/>
                <a:cs typeface="Arial" pitchFamily="34" charset="-120"/>
              </a:rPr>
              <a:t>Isla, 9</a:t>
            </a:r>
            <a:endParaRPr lang="en-US" sz="1350" dirty="0"/>
          </a:p>
        </p:txBody>
      </p:sp>
      <p:sp>
        <p:nvSpPr>
          <p:cNvPr id="8" name="Text 6"/>
          <p:cNvSpPr txBox="1"/>
          <p:nvPr/>
        </p:nvSpPr>
        <p:spPr>
          <a:xfrm>
            <a:off x="758943" y="1966143"/>
            <a:ext cx="2700839" cy="957864"/>
          </a:xfrm>
          <a:prstGeom prst="rect">
            <a:avLst/>
          </a:prstGeom>
          <a:noFill/>
          <a:ln/>
        </p:spPr>
        <p:txBody>
          <a:bodyPr wrap="square" lIns="0" tIns="0" rIns="0" bIns="0" rtlCol="0" anchor="t"/>
          <a:lstStyle/>
          <a:p>
            <a:pPr indent="0" marL="0">
              <a:buNone/>
            </a:pPr>
            <a:r>
              <a:rPr lang="en-US" sz="950" dirty="0">
                <a:solidFill>
                  <a:srgbClr val="1F1E1B"/>
                </a:solidFill>
                <a:latin typeface="Calibri" pitchFamily="34" charset="0"/>
                <a:ea typeface="Calibri" pitchFamily="34" charset="-122"/>
                <a:cs typeface="Calibri" pitchFamily="34" charset="-120"/>
              </a:rPr>
              <a:t>Plays for a primary school netball team. Small for her age and still learning the rules. Sessions are 45 minutes after school.</a:t>
            </a:r>
            <a:endParaRPr lang="en-US" sz="950" dirty="0"/>
          </a:p>
        </p:txBody>
      </p:sp>
      <p:sp>
        <p:nvSpPr>
          <p:cNvPr id="9" name="Shape 7"/>
          <p:cNvSpPr/>
          <p:nvPr/>
        </p:nvSpPr>
        <p:spPr>
          <a:xfrm>
            <a:off x="3759083" y="1512418"/>
            <a:ext cx="3042898" cy="1512418"/>
          </a:xfrm>
          <a:prstGeom prst="roundRect">
            <a:avLst>
              <a:gd name="adj" fmla="val 3628"/>
            </a:avLst>
          </a:prstGeom>
          <a:solidFill>
            <a:srgbClr val="E3EDF3"/>
          </a:solidFill>
          <a:ln/>
        </p:spPr>
      </p:sp>
      <p:sp>
        <p:nvSpPr>
          <p:cNvPr id="10" name="Text 8"/>
          <p:cNvSpPr txBox="1"/>
          <p:nvPr/>
        </p:nvSpPr>
        <p:spPr>
          <a:xfrm>
            <a:off x="3930113" y="1633411"/>
            <a:ext cx="2700839" cy="302484"/>
          </a:xfrm>
          <a:prstGeom prst="rect">
            <a:avLst/>
          </a:prstGeom>
          <a:noFill/>
          <a:ln/>
        </p:spPr>
        <p:txBody>
          <a:bodyPr wrap="square" lIns="0" tIns="0" rIns="0" bIns="0" rtlCol="0" anchor="ctr"/>
          <a:lstStyle/>
          <a:p>
            <a:pPr indent="0" marL="0">
              <a:buNone/>
            </a:pPr>
            <a:r>
              <a:rPr lang="en-US" sz="1350" b="1" dirty="0">
                <a:solidFill>
                  <a:srgbClr val="1F5C8B"/>
                </a:solidFill>
                <a:latin typeface="Arial" pitchFamily="34" charset="0"/>
                <a:ea typeface="Arial" pitchFamily="34" charset="-122"/>
                <a:cs typeface="Arial" pitchFamily="34" charset="-120"/>
              </a:rPr>
              <a:t>Kofi, 15</a:t>
            </a:r>
            <a:endParaRPr lang="en-US" sz="1350" dirty="0"/>
          </a:p>
        </p:txBody>
      </p:sp>
      <p:sp>
        <p:nvSpPr>
          <p:cNvPr id="11" name="Text 9"/>
          <p:cNvSpPr txBox="1"/>
          <p:nvPr/>
        </p:nvSpPr>
        <p:spPr>
          <a:xfrm>
            <a:off x="3930113" y="1966143"/>
            <a:ext cx="2700839" cy="957864"/>
          </a:xfrm>
          <a:prstGeom prst="rect">
            <a:avLst/>
          </a:prstGeom>
          <a:noFill/>
          <a:ln/>
        </p:spPr>
        <p:txBody>
          <a:bodyPr wrap="square" lIns="0" tIns="0" rIns="0" bIns="0" rtlCol="0" anchor="t"/>
          <a:lstStyle/>
          <a:p>
            <a:pPr indent="0" marL="0">
              <a:buNone/>
            </a:pPr>
            <a:r>
              <a:rPr lang="en-US" sz="950" dirty="0">
                <a:solidFill>
                  <a:srgbClr val="1F1E1B"/>
                </a:solidFill>
                <a:latin typeface="Calibri" pitchFamily="34" charset="0"/>
                <a:ea typeface="Calibri" pitchFamily="34" charset="-122"/>
                <a:cs typeface="Calibri" pitchFamily="34" charset="-120"/>
              </a:rPr>
              <a:t>County-level 200m sprinter. Has a hearing impairment and uses hearing aids, which he removes to compete.</a:t>
            </a:r>
            <a:endParaRPr lang="en-US" sz="950" dirty="0"/>
          </a:p>
        </p:txBody>
      </p:sp>
      <p:sp>
        <p:nvSpPr>
          <p:cNvPr id="12" name="Shape 10"/>
          <p:cNvSpPr/>
          <p:nvPr/>
        </p:nvSpPr>
        <p:spPr>
          <a:xfrm>
            <a:off x="6930253" y="1512418"/>
            <a:ext cx="3042898" cy="1512418"/>
          </a:xfrm>
          <a:prstGeom prst="roundRect">
            <a:avLst>
              <a:gd name="adj" fmla="val 3628"/>
            </a:avLst>
          </a:prstGeom>
          <a:solidFill>
            <a:srgbClr val="F1EFE5"/>
          </a:solidFill>
          <a:ln/>
        </p:spPr>
      </p:sp>
      <p:sp>
        <p:nvSpPr>
          <p:cNvPr id="13" name="Text 11"/>
          <p:cNvSpPr txBox="1"/>
          <p:nvPr/>
        </p:nvSpPr>
        <p:spPr>
          <a:xfrm>
            <a:off x="7101282" y="1633411"/>
            <a:ext cx="2700839" cy="302484"/>
          </a:xfrm>
          <a:prstGeom prst="rect">
            <a:avLst/>
          </a:prstGeom>
          <a:noFill/>
          <a:ln/>
        </p:spPr>
        <p:txBody>
          <a:bodyPr wrap="square" lIns="0" tIns="0" rIns="0" bIns="0" rtlCol="0" anchor="ctr"/>
          <a:lstStyle/>
          <a:p>
            <a:pPr indent="0" marL="0">
              <a:buNone/>
            </a:pPr>
            <a:r>
              <a:rPr lang="en-US" sz="1350" b="1" dirty="0">
                <a:solidFill>
                  <a:srgbClr val="1F5C8B"/>
                </a:solidFill>
                <a:latin typeface="Arial" pitchFamily="34" charset="0"/>
                <a:ea typeface="Arial" pitchFamily="34" charset="-122"/>
                <a:cs typeface="Arial" pitchFamily="34" charset="-120"/>
              </a:rPr>
              <a:t>Ravi, 47</a:t>
            </a:r>
            <a:endParaRPr lang="en-US" sz="1350" dirty="0"/>
          </a:p>
        </p:txBody>
      </p:sp>
      <p:sp>
        <p:nvSpPr>
          <p:cNvPr id="14" name="Text 12"/>
          <p:cNvSpPr txBox="1"/>
          <p:nvPr/>
        </p:nvSpPr>
        <p:spPr>
          <a:xfrm>
            <a:off x="7101282" y="1966143"/>
            <a:ext cx="2700839" cy="957864"/>
          </a:xfrm>
          <a:prstGeom prst="rect">
            <a:avLst/>
          </a:prstGeom>
          <a:noFill/>
          <a:ln/>
        </p:spPr>
        <p:txBody>
          <a:bodyPr wrap="square" lIns="0" tIns="0" rIns="0" bIns="0" rtlCol="0" anchor="t"/>
          <a:lstStyle/>
          <a:p>
            <a:pPr indent="0" marL="0">
              <a:buNone/>
            </a:pPr>
            <a:r>
              <a:rPr lang="en-US" sz="950" dirty="0">
                <a:solidFill>
                  <a:srgbClr val="1F1E1B"/>
                </a:solidFill>
                <a:latin typeface="Calibri" pitchFamily="34" charset="0"/>
                <a:ea typeface="Calibri" pitchFamily="34" charset="-122"/>
                <a:cs typeface="Calibri" pitchFamily="34" charset="-120"/>
              </a:rPr>
              <a:t>Office worker with high blood pressure, told by his GP to become more active. Has not exercised since his twenties. Plays badminton once a week.</a:t>
            </a:r>
            <a:endParaRPr lang="en-US" sz="950" dirty="0"/>
          </a:p>
        </p:txBody>
      </p:sp>
      <p:sp>
        <p:nvSpPr>
          <p:cNvPr id="15" name="Shape 13"/>
          <p:cNvSpPr/>
          <p:nvPr/>
        </p:nvSpPr>
        <p:spPr>
          <a:xfrm>
            <a:off x="587913" y="3176077"/>
            <a:ext cx="3042898" cy="1512418"/>
          </a:xfrm>
          <a:prstGeom prst="roundRect">
            <a:avLst>
              <a:gd name="adj" fmla="val 3628"/>
            </a:avLst>
          </a:prstGeom>
          <a:solidFill>
            <a:srgbClr val="E3EDF3"/>
          </a:solidFill>
          <a:ln/>
        </p:spPr>
      </p:sp>
      <p:sp>
        <p:nvSpPr>
          <p:cNvPr id="16" name="Text 14"/>
          <p:cNvSpPr txBox="1"/>
          <p:nvPr/>
        </p:nvSpPr>
        <p:spPr>
          <a:xfrm>
            <a:off x="758943" y="3297070"/>
            <a:ext cx="2700839" cy="302484"/>
          </a:xfrm>
          <a:prstGeom prst="rect">
            <a:avLst/>
          </a:prstGeom>
          <a:noFill/>
          <a:ln/>
        </p:spPr>
        <p:txBody>
          <a:bodyPr wrap="square" lIns="0" tIns="0" rIns="0" bIns="0" rtlCol="0" anchor="ctr"/>
          <a:lstStyle/>
          <a:p>
            <a:pPr indent="0" marL="0">
              <a:buNone/>
            </a:pPr>
            <a:r>
              <a:rPr lang="en-US" sz="1350" b="1" dirty="0">
                <a:solidFill>
                  <a:srgbClr val="1F5C8B"/>
                </a:solidFill>
                <a:latin typeface="Arial" pitchFamily="34" charset="0"/>
                <a:ea typeface="Arial" pitchFamily="34" charset="-122"/>
                <a:cs typeface="Arial" pitchFamily="34" charset="-120"/>
              </a:rPr>
              <a:t>Nadia, 61</a:t>
            </a:r>
            <a:endParaRPr lang="en-US" sz="1350" dirty="0"/>
          </a:p>
        </p:txBody>
      </p:sp>
      <p:sp>
        <p:nvSpPr>
          <p:cNvPr id="17" name="Text 15"/>
          <p:cNvSpPr txBox="1"/>
          <p:nvPr/>
        </p:nvSpPr>
        <p:spPr>
          <a:xfrm>
            <a:off x="758943" y="3629802"/>
            <a:ext cx="2700839" cy="957864"/>
          </a:xfrm>
          <a:prstGeom prst="rect">
            <a:avLst/>
          </a:prstGeom>
          <a:noFill/>
          <a:ln/>
        </p:spPr>
        <p:txBody>
          <a:bodyPr wrap="square" lIns="0" tIns="0" rIns="0" bIns="0" rtlCol="0" anchor="t"/>
          <a:lstStyle/>
          <a:p>
            <a:pPr indent="0" marL="0">
              <a:buNone/>
            </a:pPr>
            <a:r>
              <a:rPr lang="en-US" sz="950" dirty="0">
                <a:solidFill>
                  <a:srgbClr val="1F1E1B"/>
                </a:solidFill>
                <a:latin typeface="Calibri" pitchFamily="34" charset="0"/>
                <a:ea typeface="Calibri" pitchFamily="34" charset="-122"/>
                <a:cs typeface="Calibri" pitchFamily="34" charset="-120"/>
              </a:rPr>
              <a:t>Uses a wheelchair following a spinal injury eight years ago. Has recently taken up wheelchair basketball at a local club.</a:t>
            </a:r>
            <a:endParaRPr lang="en-US" sz="950" dirty="0"/>
          </a:p>
        </p:txBody>
      </p:sp>
      <p:sp>
        <p:nvSpPr>
          <p:cNvPr id="18" name="Shape 16"/>
          <p:cNvSpPr/>
          <p:nvPr/>
        </p:nvSpPr>
        <p:spPr>
          <a:xfrm>
            <a:off x="3759083" y="3176077"/>
            <a:ext cx="3042898" cy="1512418"/>
          </a:xfrm>
          <a:prstGeom prst="roundRect">
            <a:avLst>
              <a:gd name="adj" fmla="val 3628"/>
            </a:avLst>
          </a:prstGeom>
          <a:solidFill>
            <a:srgbClr val="F1EFE5"/>
          </a:solidFill>
          <a:ln/>
        </p:spPr>
      </p:sp>
      <p:sp>
        <p:nvSpPr>
          <p:cNvPr id="19" name="Text 17"/>
          <p:cNvSpPr txBox="1"/>
          <p:nvPr/>
        </p:nvSpPr>
        <p:spPr>
          <a:xfrm>
            <a:off x="3930113" y="3297070"/>
            <a:ext cx="2700839" cy="302484"/>
          </a:xfrm>
          <a:prstGeom prst="rect">
            <a:avLst/>
          </a:prstGeom>
          <a:noFill/>
          <a:ln/>
        </p:spPr>
        <p:txBody>
          <a:bodyPr wrap="square" lIns="0" tIns="0" rIns="0" bIns="0" rtlCol="0" anchor="ctr"/>
          <a:lstStyle/>
          <a:p>
            <a:pPr indent="0" marL="0">
              <a:buNone/>
            </a:pPr>
            <a:r>
              <a:rPr lang="en-US" sz="1350" b="1" dirty="0">
                <a:solidFill>
                  <a:srgbClr val="1F5C8B"/>
                </a:solidFill>
                <a:latin typeface="Arial" pitchFamily="34" charset="0"/>
                <a:ea typeface="Arial" pitchFamily="34" charset="-122"/>
                <a:cs typeface="Arial" pitchFamily="34" charset="-120"/>
              </a:rPr>
              <a:t>Tom, 24</a:t>
            </a:r>
            <a:endParaRPr lang="en-US" sz="1350" dirty="0"/>
          </a:p>
        </p:txBody>
      </p:sp>
      <p:sp>
        <p:nvSpPr>
          <p:cNvPr id="20" name="Text 18"/>
          <p:cNvSpPr txBox="1"/>
          <p:nvPr/>
        </p:nvSpPr>
        <p:spPr>
          <a:xfrm>
            <a:off x="3930113" y="3629802"/>
            <a:ext cx="2700839" cy="957864"/>
          </a:xfrm>
          <a:prstGeom prst="rect">
            <a:avLst/>
          </a:prstGeom>
          <a:noFill/>
          <a:ln/>
        </p:spPr>
        <p:txBody>
          <a:bodyPr wrap="square" lIns="0" tIns="0" rIns="0" bIns="0" rtlCol="0" anchor="t"/>
          <a:lstStyle/>
          <a:p>
            <a:pPr indent="0" marL="0">
              <a:buNone/>
            </a:pPr>
            <a:r>
              <a:rPr lang="en-US" sz="950" dirty="0">
                <a:solidFill>
                  <a:srgbClr val="1F1E1B"/>
                </a:solidFill>
                <a:latin typeface="Calibri" pitchFamily="34" charset="0"/>
                <a:ea typeface="Calibri" pitchFamily="34" charset="-122"/>
                <a:cs typeface="Calibri" pitchFamily="34" charset="-120"/>
              </a:rPr>
              <a:t>Registered blind. Runs with a guide runner three times a week and wants to enter a half marathon.</a:t>
            </a:r>
            <a:endParaRPr lang="en-US" sz="950" dirty="0"/>
          </a:p>
        </p:txBody>
      </p:sp>
      <p:sp>
        <p:nvSpPr>
          <p:cNvPr id="21" name="Shape 19"/>
          <p:cNvSpPr/>
          <p:nvPr/>
        </p:nvSpPr>
        <p:spPr>
          <a:xfrm>
            <a:off x="6930253" y="3176077"/>
            <a:ext cx="3042898" cy="1512418"/>
          </a:xfrm>
          <a:prstGeom prst="roundRect">
            <a:avLst>
              <a:gd name="adj" fmla="val 3628"/>
            </a:avLst>
          </a:prstGeom>
          <a:solidFill>
            <a:srgbClr val="E3EDF3"/>
          </a:solidFill>
          <a:ln/>
        </p:spPr>
      </p:sp>
      <p:sp>
        <p:nvSpPr>
          <p:cNvPr id="22" name="Text 20"/>
          <p:cNvSpPr txBox="1"/>
          <p:nvPr/>
        </p:nvSpPr>
        <p:spPr>
          <a:xfrm>
            <a:off x="7101282" y="3297070"/>
            <a:ext cx="2700839" cy="302484"/>
          </a:xfrm>
          <a:prstGeom prst="rect">
            <a:avLst/>
          </a:prstGeom>
          <a:noFill/>
          <a:ln/>
        </p:spPr>
        <p:txBody>
          <a:bodyPr wrap="square" lIns="0" tIns="0" rIns="0" bIns="0" rtlCol="0" anchor="ctr"/>
          <a:lstStyle/>
          <a:p>
            <a:pPr indent="0" marL="0">
              <a:buNone/>
            </a:pPr>
            <a:r>
              <a:rPr lang="en-US" sz="1350" b="1" dirty="0">
                <a:solidFill>
                  <a:srgbClr val="1F5C8B"/>
                </a:solidFill>
                <a:latin typeface="Arial" pitchFamily="34" charset="0"/>
                <a:ea typeface="Arial" pitchFamily="34" charset="-122"/>
                <a:cs typeface="Arial" pitchFamily="34" charset="-120"/>
              </a:rPr>
              <a:t>Amara, 13</a:t>
            </a:r>
            <a:endParaRPr lang="en-US" sz="1350" dirty="0"/>
          </a:p>
        </p:txBody>
      </p:sp>
      <p:sp>
        <p:nvSpPr>
          <p:cNvPr id="23" name="Text 21"/>
          <p:cNvSpPr txBox="1"/>
          <p:nvPr/>
        </p:nvSpPr>
        <p:spPr>
          <a:xfrm>
            <a:off x="7101282" y="3629802"/>
            <a:ext cx="2700839" cy="957864"/>
          </a:xfrm>
          <a:prstGeom prst="rect">
            <a:avLst/>
          </a:prstGeom>
          <a:noFill/>
          <a:ln/>
        </p:spPr>
        <p:txBody>
          <a:bodyPr wrap="square" lIns="0" tIns="0" rIns="0" bIns="0" rtlCol="0" anchor="t"/>
          <a:lstStyle/>
          <a:p>
            <a:pPr indent="0" marL="0">
              <a:buNone/>
            </a:pPr>
            <a:r>
              <a:rPr lang="en-US" sz="950" dirty="0">
                <a:solidFill>
                  <a:srgbClr val="1F1E1B"/>
                </a:solidFill>
                <a:latin typeface="Calibri" pitchFamily="34" charset="0"/>
                <a:ea typeface="Calibri" pitchFamily="34" charset="-122"/>
                <a:cs typeface="Calibri" pitchFamily="34" charset="-120"/>
              </a:rPr>
              <a:t>Has asthma, triggered by cold air. Wants to join the school football team but has stopped attending winter training.</a:t>
            </a:r>
            <a:endParaRPr lang="en-US" sz="950" dirty="0"/>
          </a:p>
        </p:txBody>
      </p:sp>
      <p:sp>
        <p:nvSpPr>
          <p:cNvPr id="24" name="Text 22"/>
          <p:cNvSpPr txBox="1"/>
          <p:nvPr/>
        </p:nvSpPr>
        <p:spPr>
          <a:xfrm>
            <a:off x="587913" y="4890150"/>
            <a:ext cx="9513509" cy="302484"/>
          </a:xfrm>
          <a:prstGeom prst="rect">
            <a:avLst/>
          </a:prstGeom>
          <a:noFill/>
          <a:ln/>
        </p:spPr>
        <p:txBody>
          <a:bodyPr wrap="square" lIns="0" tIns="0" rIns="0" bIns="0" rtlCol="0" anchor="ctr"/>
          <a:lstStyle/>
          <a:p>
            <a:pPr indent="0" marL="0">
              <a:buNone/>
            </a:pPr>
            <a:r>
              <a:rPr lang="en-US" sz="1100" i="1" dirty="0">
                <a:solidFill>
                  <a:srgbClr val="6E6B5E"/>
                </a:solidFill>
                <a:latin typeface="Calibri" pitchFamily="34" charset="0"/>
                <a:ea typeface="Calibri" pitchFamily="34" charset="-122"/>
                <a:cs typeface="Calibri" pitchFamily="34" charset="-120"/>
              </a:rPr>
              <a:t>Pick a different participant each time you practise. The more people you write for, the faster you get at reading a new one.</a:t>
            </a:r>
            <a:endParaRPr lang="en-US" sz="1100" dirty="0"/>
          </a:p>
        </p:txBody>
      </p:sp>
      <p:sp>
        <p:nvSpPr>
          <p:cNvPr id="25" name="Text 23"/>
          <p:cNvSpPr txBox="1"/>
          <p:nvPr/>
        </p:nvSpPr>
        <p:spPr>
          <a:xfrm>
            <a:off x="587913" y="5343876"/>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Practice tasks:</a:t>
            </a:r>
            <a:endParaRPr lang="en-US" sz="1200" dirty="0"/>
          </a:p>
        </p:txBody>
      </p:sp>
      <p:sp>
        <p:nvSpPr>
          <p:cNvPr id="26" name="Text 24"/>
          <p:cNvSpPr txBox="1"/>
          <p:nvPr/>
        </p:nvSpPr>
        <p:spPr>
          <a:xfrm>
            <a:off x="748254" y="5747187"/>
            <a:ext cx="9192829" cy="383146"/>
          </a:xfrm>
          <a:prstGeom prst="rect">
            <a:avLst/>
          </a:prstGeom>
          <a:noFill/>
          <a:ln/>
        </p:spPr>
        <p:txBody>
          <a:bodyPr wrap="square" lIns="0" tIns="0" rIns="0" bIns="0" rtlCol="0" anchor="t"/>
          <a:lstStyle/>
          <a:p>
            <a:pPr indent="0" marL="0">
              <a:buNone/>
            </a:pPr>
            <a:r>
              <a:rPr lang="en-US" sz="1100" dirty="0">
                <a:solidFill>
                  <a:srgbClr val="1F1E1B"/>
                </a:solidFill>
                <a:latin typeface="Calibri" pitchFamily="34" charset="0"/>
                <a:ea typeface="Calibri" pitchFamily="34" charset="-122"/>
                <a:cs typeface="Calibri" pitchFamily="34" charset="-120"/>
              </a:rPr>
              <a:t>1.  Choose three suitable activities for one of them, and justify each with what, how and why.</a:t>
            </a:r>
            <a:endParaRPr lang="en-US" sz="1100" dirty="0"/>
          </a:p>
        </p:txBody>
      </p:sp>
      <p:sp>
        <p:nvSpPr>
          <p:cNvPr id="27" name="Text 25"/>
          <p:cNvSpPr txBox="1"/>
          <p:nvPr/>
        </p:nvSpPr>
        <p:spPr>
          <a:xfrm>
            <a:off x="748254" y="6170664"/>
            <a:ext cx="9192829" cy="383146"/>
          </a:xfrm>
          <a:prstGeom prst="rect">
            <a:avLst/>
          </a:prstGeom>
          <a:noFill/>
          <a:ln/>
        </p:spPr>
        <p:txBody>
          <a:bodyPr wrap="square" lIns="0" tIns="0" rIns="0" bIns="0" rtlCol="0" anchor="t"/>
          <a:lstStyle/>
          <a:p>
            <a:pPr indent="0" marL="0">
              <a:buNone/>
            </a:pPr>
            <a:r>
              <a:rPr lang="en-US" sz="1100" dirty="0">
                <a:solidFill>
                  <a:srgbClr val="1F1E1B"/>
                </a:solidFill>
                <a:latin typeface="Calibri" pitchFamily="34" charset="0"/>
                <a:ea typeface="Calibri" pitchFamily="34" charset="-122"/>
                <a:cs typeface="Calibri" pitchFamily="34" charset="-120"/>
              </a:rPr>
              <a:t>2.  Choose the provision that would suit them, with its characteristics and its advantages and disadvantages.</a:t>
            </a:r>
            <a:endParaRPr lang="en-US" sz="1100" dirty="0"/>
          </a:p>
        </p:txBody>
      </p:sp>
      <p:sp>
        <p:nvSpPr>
          <p:cNvPr id="28" name="Text 26"/>
          <p:cNvSpPr txBox="1"/>
          <p:nvPr/>
        </p:nvSpPr>
        <p:spPr>
          <a:xfrm>
            <a:off x="748254" y="6594141"/>
            <a:ext cx="9192829" cy="383146"/>
          </a:xfrm>
          <a:prstGeom prst="rect">
            <a:avLst/>
          </a:prstGeom>
          <a:noFill/>
          <a:ln/>
        </p:spPr>
        <p:txBody>
          <a:bodyPr wrap="square" lIns="0" tIns="0" rIns="0" bIns="0" rtlCol="0" anchor="t"/>
          <a:lstStyle/>
          <a:p>
            <a:pPr indent="0" marL="0">
              <a:buNone/>
            </a:pPr>
            <a:r>
              <a:rPr lang="en-US" sz="1100" dirty="0">
                <a:solidFill>
                  <a:srgbClr val="1F1E1B"/>
                </a:solidFill>
                <a:latin typeface="Calibri" pitchFamily="34" charset="0"/>
                <a:ea typeface="Calibri" pitchFamily="34" charset="-122"/>
                <a:cs typeface="Calibri" pitchFamily="34" charset="-120"/>
              </a:rPr>
              <a:t>3.  For a second participant, write three barriers from three different groups, and a feasible method for each.</a:t>
            </a:r>
            <a:endParaRPr lang="en-US" sz="11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1</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19</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TASK 1 KNOWLEDGE ORGANISER</a:t>
            </a:r>
            <a:endParaRPr lang="en-US" sz="2500" dirty="0"/>
          </a:p>
        </p:txBody>
      </p:sp>
      <p:sp>
        <p:nvSpPr>
          <p:cNvPr id="5" name="Shape 3"/>
          <p:cNvSpPr/>
          <p:nvPr/>
        </p:nvSpPr>
        <p:spPr>
          <a:xfrm>
            <a:off x="587913" y="957864"/>
            <a:ext cx="3042898" cy="4940564"/>
          </a:xfrm>
          <a:prstGeom prst="roundRect">
            <a:avLst>
              <a:gd name="adj" fmla="val 2104"/>
            </a:avLst>
          </a:prstGeom>
          <a:solidFill>
            <a:srgbClr val="E3EDF3"/>
          </a:solidFill>
          <a:ln/>
        </p:spPr>
      </p:sp>
      <p:sp>
        <p:nvSpPr>
          <p:cNvPr id="6" name="Text 4"/>
          <p:cNvSpPr txBox="1"/>
          <p:nvPr/>
        </p:nvSpPr>
        <p:spPr>
          <a:xfrm>
            <a:off x="758943" y="1088941"/>
            <a:ext cx="2700839" cy="403311"/>
          </a:xfrm>
          <a:prstGeom prst="rect">
            <a:avLst/>
          </a:prstGeom>
          <a:noFill/>
          <a:ln/>
        </p:spPr>
        <p:txBody>
          <a:bodyPr wrap="square" lIns="0" tIns="0" rIns="0" bIns="0" rtlCol="0" anchor="ctr"/>
          <a:lstStyle/>
          <a:p>
            <a:pPr indent="0" marL="0">
              <a:buNone/>
            </a:pPr>
            <a:r>
              <a:rPr lang="en-US" sz="1250" b="1" dirty="0">
                <a:solidFill>
                  <a:srgbClr val="1F5C8B"/>
                </a:solidFill>
                <a:latin typeface="Arial" pitchFamily="34" charset="0"/>
                <a:ea typeface="Arial" pitchFamily="34" charset="-122"/>
                <a:cs typeface="Arial" pitchFamily="34" charset="-120"/>
              </a:rPr>
              <a:t>A1 Types and providers</a:t>
            </a:r>
            <a:endParaRPr lang="en-US" sz="1250" dirty="0"/>
          </a:p>
        </p:txBody>
      </p:sp>
      <p:sp>
        <p:nvSpPr>
          <p:cNvPr id="7" name="Text 5"/>
          <p:cNvSpPr txBox="1"/>
          <p:nvPr/>
        </p:nvSpPr>
        <p:spPr>
          <a:xfrm>
            <a:off x="758943" y="1512418"/>
            <a:ext cx="2700839" cy="4285183"/>
          </a:xfrm>
          <a:prstGeom prst="rect">
            <a:avLst/>
          </a:prstGeom>
          <a:noFill/>
          <a:ln/>
        </p:spPr>
        <p:txBody>
          <a:bodyPr wrap="square" lIns="0" tIns="0" rIns="0" bIns="0" rtlCol="0" anchor="t"/>
          <a:lstStyle/>
          <a:p>
            <a:pPr indent="0" marL="0">
              <a:buNone/>
            </a:pPr>
            <a:r>
              <a:rPr lang="en-US" sz="850" dirty="0">
                <a:solidFill>
                  <a:srgbClr val="1F1E1B"/>
                </a:solidFill>
                <a:latin typeface="Calibri" pitchFamily="34" charset="0"/>
                <a:ea typeface="Calibri" pitchFamily="34" charset="-122"/>
                <a:cs typeface="Calibri" pitchFamily="34" charset="-120"/>
              </a:rPr>
              <a:t>Sport: competitive, physical exertion, rules and regulations, National Governing Body. Team and individual.</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Outdoor activities: adventurous, outdoors or in recreation areas.</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Physical fitness activities: to increase fitness.</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Sectors: public (local authority and school, community aim), private (profit), voluntary (volunteers, common interest).</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Characteristics: funding source, aims, quality of provision, accessibility.</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Compare on: range of activities, equipment, cost, access, additional products and services.</a:t>
            </a:r>
            <a:endParaRPr lang="en-US" sz="850" dirty="0"/>
          </a:p>
        </p:txBody>
      </p:sp>
      <p:sp>
        <p:nvSpPr>
          <p:cNvPr id="8" name="Shape 6"/>
          <p:cNvSpPr/>
          <p:nvPr/>
        </p:nvSpPr>
        <p:spPr>
          <a:xfrm>
            <a:off x="3759083" y="957864"/>
            <a:ext cx="3042898" cy="4940564"/>
          </a:xfrm>
          <a:prstGeom prst="roundRect">
            <a:avLst>
              <a:gd name="adj" fmla="val 2104"/>
            </a:avLst>
          </a:prstGeom>
          <a:solidFill>
            <a:srgbClr val="F1EFE5"/>
          </a:solidFill>
          <a:ln/>
        </p:spPr>
      </p:sp>
      <p:sp>
        <p:nvSpPr>
          <p:cNvPr id="9" name="Text 7"/>
          <p:cNvSpPr txBox="1"/>
          <p:nvPr/>
        </p:nvSpPr>
        <p:spPr>
          <a:xfrm>
            <a:off x="3930113" y="1088941"/>
            <a:ext cx="2700839" cy="403311"/>
          </a:xfrm>
          <a:prstGeom prst="rect">
            <a:avLst/>
          </a:prstGeom>
          <a:noFill/>
          <a:ln/>
        </p:spPr>
        <p:txBody>
          <a:bodyPr wrap="square" lIns="0" tIns="0" rIns="0" bIns="0" rtlCol="0" anchor="ctr"/>
          <a:lstStyle/>
          <a:p>
            <a:pPr indent="0" marL="0">
              <a:buNone/>
            </a:pPr>
            <a:r>
              <a:rPr lang="en-US" sz="1250" b="1" dirty="0">
                <a:solidFill>
                  <a:srgbClr val="1F1E1B"/>
                </a:solidFill>
                <a:latin typeface="Arial" pitchFamily="34" charset="0"/>
                <a:ea typeface="Arial" pitchFamily="34" charset="-122"/>
                <a:cs typeface="Arial" pitchFamily="34" charset="-120"/>
              </a:rPr>
              <a:t>A2 Participants and needs</a:t>
            </a:r>
            <a:endParaRPr lang="en-US" sz="1250" dirty="0"/>
          </a:p>
        </p:txBody>
      </p:sp>
      <p:sp>
        <p:nvSpPr>
          <p:cNvPr id="10" name="Text 8"/>
          <p:cNvSpPr txBox="1"/>
          <p:nvPr/>
        </p:nvSpPr>
        <p:spPr>
          <a:xfrm>
            <a:off x="3930113" y="1512418"/>
            <a:ext cx="2700839" cy="4285183"/>
          </a:xfrm>
          <a:prstGeom prst="rect">
            <a:avLst/>
          </a:prstGeom>
          <a:noFill/>
          <a:ln/>
        </p:spPr>
        <p:txBody>
          <a:bodyPr wrap="square" lIns="0" tIns="0" rIns="0" bIns="0" rtlCol="0" anchor="t"/>
          <a:lstStyle/>
          <a:p>
            <a:pPr indent="0" marL="0">
              <a:buNone/>
            </a:pPr>
            <a:r>
              <a:rPr lang="en-US" sz="850" dirty="0">
                <a:solidFill>
                  <a:srgbClr val="1F1E1B"/>
                </a:solidFill>
                <a:latin typeface="Calibri" pitchFamily="34" charset="0"/>
                <a:ea typeface="Calibri" pitchFamily="34" charset="-122"/>
                <a:cs typeface="Calibri" pitchFamily="34" charset="-120"/>
              </a:rPr>
              <a:t>Ages: 5–11, 12–17, 18–49, 50 and up.</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Disabilities: visual, hearing, physical.</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Conditions: asthma, type 2 diabetes, high blood pressure, coronary heart disease.</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Physical needs: fitness, body composition, sleep, immunity, symptoms of conditions.</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Social needs: meet people, friends, fun, leadership and team working, decrease loneliness.</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Mental needs: stress, work life balance, depression risk, mood, self-confidence and self-esteem.</a:t>
            </a:r>
            <a:endParaRPr lang="en-US" sz="850" dirty="0"/>
          </a:p>
        </p:txBody>
      </p:sp>
      <p:sp>
        <p:nvSpPr>
          <p:cNvPr id="11" name="Shape 9"/>
          <p:cNvSpPr/>
          <p:nvPr/>
        </p:nvSpPr>
        <p:spPr>
          <a:xfrm>
            <a:off x="6930253" y="957864"/>
            <a:ext cx="3042898" cy="4940564"/>
          </a:xfrm>
          <a:prstGeom prst="roundRect">
            <a:avLst>
              <a:gd name="adj" fmla="val 2104"/>
            </a:avLst>
          </a:prstGeom>
          <a:solidFill>
            <a:srgbClr val="FAE6E8"/>
          </a:solidFill>
          <a:ln/>
        </p:spPr>
      </p:sp>
      <p:sp>
        <p:nvSpPr>
          <p:cNvPr id="12" name="Text 10"/>
          <p:cNvSpPr txBox="1"/>
          <p:nvPr/>
        </p:nvSpPr>
        <p:spPr>
          <a:xfrm>
            <a:off x="7101282" y="1088941"/>
            <a:ext cx="2700839" cy="403311"/>
          </a:xfrm>
          <a:prstGeom prst="rect">
            <a:avLst/>
          </a:prstGeom>
          <a:noFill/>
          <a:ln/>
        </p:spPr>
        <p:txBody>
          <a:bodyPr wrap="square" lIns="0" tIns="0" rIns="0" bIns="0" rtlCol="0" anchor="ctr"/>
          <a:lstStyle/>
          <a:p>
            <a:pPr indent="0" marL="0">
              <a:buNone/>
            </a:pPr>
            <a:r>
              <a:rPr lang="en-US" sz="1250" b="1" dirty="0">
                <a:solidFill>
                  <a:srgbClr val="D0202E"/>
                </a:solidFill>
                <a:latin typeface="Arial" pitchFamily="34" charset="0"/>
                <a:ea typeface="Arial" pitchFamily="34" charset="-122"/>
                <a:cs typeface="Arial" pitchFamily="34" charset="-120"/>
              </a:rPr>
              <a:t>A3 and A4 Barriers and methods</a:t>
            </a:r>
            <a:endParaRPr lang="en-US" sz="1250" dirty="0"/>
          </a:p>
        </p:txBody>
      </p:sp>
      <p:sp>
        <p:nvSpPr>
          <p:cNvPr id="13" name="Text 11"/>
          <p:cNvSpPr txBox="1"/>
          <p:nvPr/>
        </p:nvSpPr>
        <p:spPr>
          <a:xfrm>
            <a:off x="7101282" y="1512418"/>
            <a:ext cx="2700839" cy="4285183"/>
          </a:xfrm>
          <a:prstGeom prst="rect">
            <a:avLst/>
          </a:prstGeom>
          <a:noFill/>
          <a:ln/>
        </p:spPr>
        <p:txBody>
          <a:bodyPr wrap="square" lIns="0" tIns="0" rIns="0" bIns="0" rtlCol="0" anchor="t"/>
          <a:lstStyle/>
          <a:p>
            <a:pPr indent="0" marL="0">
              <a:buNone/>
            </a:pPr>
            <a:r>
              <a:rPr lang="en-US" sz="850" dirty="0">
                <a:solidFill>
                  <a:srgbClr val="1F1E1B"/>
                </a:solidFill>
                <a:latin typeface="Calibri" pitchFamily="34" charset="0"/>
                <a:ea typeface="Calibri" pitchFamily="34" charset="-122"/>
                <a:cs typeface="Calibri" pitchFamily="34" charset="-120"/>
              </a:rPr>
              <a:t>Cost: clothing, equipment, transport. Methods: discounts, hire, free parking.</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Access: location, transport, resources, what is available. Methods: transport discounts, cycle hire, parking, taster days, staff training, more provision, ramps, assistive technology.</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Time: family, school, work. Methods: creche, extended hours.</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Personal: body image, confidence, parental influence, limited or lapsed participation, low fitness, health concerns. Methods: private changing, comfortable clothing, varied images, parent and child sessions, campaigns.</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Cultural: single sex sessions, clothing norms, role models. Methods: women only sessions, diverse staff, cultural awareness training.</a:t>
            </a:r>
            <a:endParaRPr lang="en-US" sz="850" dirty="0"/>
          </a:p>
        </p:txBody>
      </p:sp>
      <p:sp>
        <p:nvSpPr>
          <p:cNvPr id="14" name="Shape 12"/>
          <p:cNvSpPr/>
          <p:nvPr/>
        </p:nvSpPr>
        <p:spPr>
          <a:xfrm>
            <a:off x="587913" y="6049670"/>
            <a:ext cx="9513509" cy="1008278"/>
          </a:xfrm>
          <a:prstGeom prst="roundRect">
            <a:avLst>
              <a:gd name="adj" fmla="val 5441"/>
            </a:avLst>
          </a:prstGeom>
          <a:solidFill>
            <a:srgbClr val="F1EFE5"/>
          </a:solidFill>
          <a:ln/>
        </p:spPr>
      </p:sp>
      <p:sp>
        <p:nvSpPr>
          <p:cNvPr id="15" name="Text 13"/>
          <p:cNvSpPr txBox="1"/>
          <p:nvPr/>
        </p:nvSpPr>
        <p:spPr>
          <a:xfrm>
            <a:off x="801700" y="6231161"/>
            <a:ext cx="9085936" cy="756209"/>
          </a:xfrm>
          <a:prstGeom prst="rect">
            <a:avLst/>
          </a:prstGeom>
          <a:noFill/>
          <a:ln/>
        </p:spPr>
        <p:txBody>
          <a:bodyPr wrap="square" lIns="0" tIns="0" rIns="0" bIns="0" rtlCol="0" anchor="t"/>
          <a:lstStyle/>
          <a:p>
            <a:pPr indent="0" marL="0">
              <a:buNone/>
            </a:pPr>
            <a:r>
              <a:rPr lang="en-US" sz="1100" b="1" dirty="0">
                <a:solidFill>
                  <a:srgbClr val="1F1E1B"/>
                </a:solidFill>
                <a:latin typeface="Calibri" pitchFamily="34" charset="0"/>
                <a:ea typeface="Calibri" pitchFamily="34" charset="-122"/>
                <a:cs typeface="Calibri" pitchFamily="34" charset="-120"/>
              </a:rPr>
              <a:t>Task 1a: </a:t>
            </a:r>
            <a:pPr indent="0" marL="0">
              <a:buNone/>
            </a:pPr>
            <a:r>
              <a:rPr lang="en-US" sz="1100" dirty="0">
                <a:solidFill>
                  <a:srgbClr val="1F1E1B"/>
                </a:solidFill>
                <a:latin typeface="Calibri" pitchFamily="34" charset="0"/>
                <a:ea typeface="Calibri" pitchFamily="34" charset="-122"/>
                <a:cs typeface="Calibri" pitchFamily="34" charset="-120"/>
              </a:rPr>
              <a:t>activities (what, how, why) plus provision in its own section, with advantages and disadvantages.   </a:t>
            </a:r>
            <a:pPr indent="0" marL="0">
              <a:buNone/>
            </a:pPr>
            <a:r>
              <a:rPr lang="en-US" sz="1100" b="1" dirty="0">
                <a:solidFill>
                  <a:srgbClr val="1F1E1B"/>
                </a:solidFill>
                <a:latin typeface="Calibri" pitchFamily="34" charset="0"/>
                <a:ea typeface="Calibri" pitchFamily="34" charset="-122"/>
                <a:cs typeface="Calibri" pitchFamily="34" charset="-120"/>
              </a:rPr>
              <a:t>Task 1b: </a:t>
            </a:r>
            <a:pPr indent="0" marL="0">
              <a:buNone/>
            </a:pPr>
            <a:r>
              <a:rPr lang="en-US" sz="1100" dirty="0">
                <a:solidFill>
                  <a:srgbClr val="1F1E1B"/>
                </a:solidFill>
                <a:latin typeface="Calibri" pitchFamily="34" charset="0"/>
                <a:ea typeface="Calibri" pitchFamily="34" charset="-122"/>
                <a:cs typeface="Calibri" pitchFamily="34" charset="-120"/>
              </a:rPr>
              <a:t>barriers (how it occurs, why it stops them) plus feasible methods (how it works, why it suits them). Task 1 is sat on Monday 7 December.</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1</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2</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TASK 1: TWO HALVES, 24 MARKS</a:t>
            </a:r>
            <a:endParaRPr lang="en-US" sz="2500" dirty="0"/>
          </a:p>
        </p:txBody>
      </p:sp>
      <p:sp>
        <p:nvSpPr>
          <p:cNvPr id="5" name="Text 3"/>
          <p:cNvSpPr txBox="1"/>
          <p:nvPr/>
        </p:nvSpPr>
        <p:spPr>
          <a:xfrm>
            <a:off x="587913" y="957864"/>
            <a:ext cx="9513509" cy="604967"/>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Task 1 is the biggest task in Component 1. Both halves are answered for </a:t>
            </a:r>
            <a:pPr indent="0" marL="0">
              <a:buNone/>
            </a:pPr>
            <a:r>
              <a:rPr lang="en-US" sz="1300" b="1" dirty="0">
                <a:solidFill>
                  <a:srgbClr val="1F1E1B"/>
                </a:solidFill>
                <a:latin typeface="Calibri" pitchFamily="34" charset="0"/>
                <a:ea typeface="Calibri" pitchFamily="34" charset="-122"/>
                <a:cs typeface="Calibri" pitchFamily="34" charset="-120"/>
              </a:rPr>
              <a:t>one participant</a:t>
            </a:r>
            <a:pPr indent="0" marL="0">
              <a:buNone/>
            </a:pPr>
            <a:r>
              <a:rPr lang="en-US" sz="1300" dirty="0">
                <a:solidFill>
                  <a:srgbClr val="1F1E1B"/>
                </a:solidFill>
                <a:latin typeface="Calibri" pitchFamily="34" charset="0"/>
                <a:ea typeface="Calibri" pitchFamily="34" charset="-122"/>
                <a:cs typeface="Calibri" pitchFamily="34" charset="-120"/>
              </a:rPr>
              <a:t>, who is described in the paper. Everything in this booklet is aimed at answering for them.</a:t>
            </a:r>
            <a:endParaRPr lang="en-US" sz="1300" dirty="0"/>
          </a:p>
        </p:txBody>
      </p:sp>
      <p:sp>
        <p:nvSpPr>
          <p:cNvPr id="6" name="Shape 4"/>
          <p:cNvSpPr/>
          <p:nvPr/>
        </p:nvSpPr>
        <p:spPr>
          <a:xfrm>
            <a:off x="587913" y="1764487"/>
            <a:ext cx="4628482" cy="2117385"/>
          </a:xfrm>
          <a:prstGeom prst="roundRect">
            <a:avLst>
              <a:gd name="adj" fmla="val 3023"/>
            </a:avLst>
          </a:prstGeom>
          <a:solidFill>
            <a:srgbClr val="E3EDF3"/>
          </a:solidFill>
          <a:ln/>
        </p:spPr>
      </p:sp>
      <p:sp>
        <p:nvSpPr>
          <p:cNvPr id="7" name="Text 5"/>
          <p:cNvSpPr txBox="1"/>
          <p:nvPr/>
        </p:nvSpPr>
        <p:spPr>
          <a:xfrm>
            <a:off x="801700" y="1915729"/>
            <a:ext cx="4200909" cy="282318"/>
          </a:xfrm>
          <a:prstGeom prst="rect">
            <a:avLst/>
          </a:prstGeom>
          <a:noFill/>
          <a:ln/>
        </p:spPr>
        <p:txBody>
          <a:bodyPr wrap="square" lIns="0" tIns="0" rIns="0" bIns="0" rtlCol="0" anchor="ctr"/>
          <a:lstStyle/>
          <a:p>
            <a:pPr indent="0" marL="0">
              <a:buNone/>
            </a:pPr>
            <a:r>
              <a:rPr lang="en-US" sz="1000" b="1" spc="200" kern="0" dirty="0">
                <a:solidFill>
                  <a:srgbClr val="6E6B5E"/>
                </a:solidFill>
                <a:latin typeface="Calibri" pitchFamily="34" charset="0"/>
                <a:ea typeface="Calibri" pitchFamily="34" charset="-122"/>
                <a:cs typeface="Calibri" pitchFamily="34" charset="-120"/>
              </a:rPr>
              <a:t>TASK 1a</a:t>
            </a:r>
            <a:endParaRPr lang="en-US" sz="1000" dirty="0"/>
          </a:p>
        </p:txBody>
      </p:sp>
      <p:sp>
        <p:nvSpPr>
          <p:cNvPr id="8" name="Text 6"/>
          <p:cNvSpPr txBox="1"/>
          <p:nvPr/>
        </p:nvSpPr>
        <p:spPr>
          <a:xfrm>
            <a:off x="801700" y="2218212"/>
            <a:ext cx="4200909" cy="504139"/>
          </a:xfrm>
          <a:prstGeom prst="rect">
            <a:avLst/>
          </a:prstGeom>
          <a:noFill/>
          <a:ln/>
        </p:spPr>
        <p:txBody>
          <a:bodyPr wrap="square" lIns="0" tIns="0" rIns="0" bIns="0" rtlCol="0" anchor="ctr"/>
          <a:lstStyle/>
          <a:p>
            <a:pPr indent="0" marL="0">
              <a:buNone/>
            </a:pPr>
            <a:r>
              <a:rPr lang="en-US" sz="1700" b="1" dirty="0">
                <a:solidFill>
                  <a:srgbClr val="1F5C8B"/>
                </a:solidFill>
                <a:latin typeface="Arial" pitchFamily="34" charset="0"/>
                <a:ea typeface="Arial" pitchFamily="34" charset="-122"/>
                <a:cs typeface="Arial" pitchFamily="34" charset="-120"/>
              </a:rPr>
              <a:t>Activities and provision</a:t>
            </a:r>
            <a:endParaRPr lang="en-US" sz="1700" dirty="0"/>
          </a:p>
        </p:txBody>
      </p:sp>
      <p:sp>
        <p:nvSpPr>
          <p:cNvPr id="9" name="Text 7"/>
          <p:cNvSpPr txBox="1"/>
          <p:nvPr/>
        </p:nvSpPr>
        <p:spPr>
          <a:xfrm>
            <a:off x="801700" y="2772766"/>
            <a:ext cx="4200909" cy="806623"/>
          </a:xfrm>
          <a:prstGeom prst="rect">
            <a:avLst/>
          </a:prstGeom>
          <a:noFill/>
          <a:ln/>
        </p:spPr>
        <p:txBody>
          <a:bodyPr wrap="square" lIns="0" tIns="0" rIns="0" bIns="0" rtlCol="0" anchor="t"/>
          <a:lstStyle/>
          <a:p>
            <a:pPr indent="0" marL="0">
              <a:buNone/>
            </a:pPr>
            <a:r>
              <a:rPr lang="en-US" sz="1200" dirty="0">
                <a:solidFill>
                  <a:srgbClr val="565349"/>
                </a:solidFill>
                <a:latin typeface="Calibri" pitchFamily="34" charset="0"/>
                <a:ea typeface="Calibri" pitchFamily="34" charset="-122"/>
                <a:cs typeface="Calibri" pitchFamily="34" charset="-120"/>
              </a:rPr>
              <a:t>Which activities suit the participant, and which sector should provide them.</a:t>
            </a:r>
            <a:endParaRPr lang="en-US" sz="1200" dirty="0"/>
          </a:p>
        </p:txBody>
      </p:sp>
      <p:sp>
        <p:nvSpPr>
          <p:cNvPr id="10" name="Text 8"/>
          <p:cNvSpPr txBox="1"/>
          <p:nvPr/>
        </p:nvSpPr>
        <p:spPr>
          <a:xfrm>
            <a:off x="801700" y="3528974"/>
            <a:ext cx="4200909" cy="302484"/>
          </a:xfrm>
          <a:prstGeom prst="rect">
            <a:avLst/>
          </a:prstGeom>
          <a:noFill/>
          <a:ln/>
        </p:spPr>
        <p:txBody>
          <a:bodyPr wrap="square" lIns="0" tIns="0" rIns="0" bIns="0" rtlCol="0" anchor="ctr"/>
          <a:lstStyle/>
          <a:p>
            <a:pPr indent="0" marL="0">
              <a:buNone/>
            </a:pPr>
            <a:r>
              <a:rPr lang="en-US" sz="1200" b="1" dirty="0">
                <a:solidFill>
                  <a:srgbClr val="1F5C8B"/>
                </a:solidFill>
                <a:latin typeface="Calibri" pitchFamily="34" charset="0"/>
                <a:ea typeface="Calibri" pitchFamily="34" charset="-122"/>
                <a:cs typeface="Calibri" pitchFamily="34" charset="-120"/>
              </a:rPr>
              <a:t>12 marks</a:t>
            </a:r>
            <a:endParaRPr lang="en-US" sz="1200" dirty="0"/>
          </a:p>
        </p:txBody>
      </p:sp>
      <p:sp>
        <p:nvSpPr>
          <p:cNvPr id="11" name="Shape 9"/>
          <p:cNvSpPr/>
          <p:nvPr/>
        </p:nvSpPr>
        <p:spPr>
          <a:xfrm>
            <a:off x="5344668" y="1764487"/>
            <a:ext cx="4628482" cy="2117385"/>
          </a:xfrm>
          <a:prstGeom prst="roundRect">
            <a:avLst>
              <a:gd name="adj" fmla="val 3023"/>
            </a:avLst>
          </a:prstGeom>
          <a:solidFill>
            <a:srgbClr val="FAE6E8"/>
          </a:solidFill>
          <a:ln/>
        </p:spPr>
      </p:sp>
      <p:sp>
        <p:nvSpPr>
          <p:cNvPr id="12" name="Text 10"/>
          <p:cNvSpPr txBox="1"/>
          <p:nvPr/>
        </p:nvSpPr>
        <p:spPr>
          <a:xfrm>
            <a:off x="5558455" y="1915729"/>
            <a:ext cx="4200909" cy="282318"/>
          </a:xfrm>
          <a:prstGeom prst="rect">
            <a:avLst/>
          </a:prstGeom>
          <a:noFill/>
          <a:ln/>
        </p:spPr>
        <p:txBody>
          <a:bodyPr wrap="square" lIns="0" tIns="0" rIns="0" bIns="0" rtlCol="0" anchor="ctr"/>
          <a:lstStyle/>
          <a:p>
            <a:pPr indent="0" marL="0">
              <a:buNone/>
            </a:pPr>
            <a:r>
              <a:rPr lang="en-US" sz="1000" b="1" spc="200" kern="0" dirty="0">
                <a:solidFill>
                  <a:srgbClr val="6E6B5E"/>
                </a:solidFill>
                <a:latin typeface="Calibri" pitchFamily="34" charset="0"/>
                <a:ea typeface="Calibri" pitchFamily="34" charset="-122"/>
                <a:cs typeface="Calibri" pitchFamily="34" charset="-120"/>
              </a:rPr>
              <a:t>TASK 1b</a:t>
            </a:r>
            <a:endParaRPr lang="en-US" sz="1000" dirty="0"/>
          </a:p>
        </p:txBody>
      </p:sp>
      <p:sp>
        <p:nvSpPr>
          <p:cNvPr id="13" name="Text 11"/>
          <p:cNvSpPr txBox="1"/>
          <p:nvPr/>
        </p:nvSpPr>
        <p:spPr>
          <a:xfrm>
            <a:off x="5558455" y="2218212"/>
            <a:ext cx="4200909" cy="504139"/>
          </a:xfrm>
          <a:prstGeom prst="rect">
            <a:avLst/>
          </a:prstGeom>
          <a:noFill/>
          <a:ln/>
        </p:spPr>
        <p:txBody>
          <a:bodyPr wrap="square" lIns="0" tIns="0" rIns="0" bIns="0" rtlCol="0" anchor="ctr"/>
          <a:lstStyle/>
          <a:p>
            <a:pPr indent="0" marL="0">
              <a:buNone/>
            </a:pPr>
            <a:r>
              <a:rPr lang="en-US" sz="1700" b="1" dirty="0">
                <a:solidFill>
                  <a:srgbClr val="D0202E"/>
                </a:solidFill>
                <a:latin typeface="Arial" pitchFamily="34" charset="0"/>
                <a:ea typeface="Arial" pitchFamily="34" charset="-122"/>
                <a:cs typeface="Arial" pitchFamily="34" charset="-120"/>
              </a:rPr>
              <a:t>Barriers and methods</a:t>
            </a:r>
            <a:endParaRPr lang="en-US" sz="1700" dirty="0"/>
          </a:p>
        </p:txBody>
      </p:sp>
      <p:sp>
        <p:nvSpPr>
          <p:cNvPr id="14" name="Text 12"/>
          <p:cNvSpPr txBox="1"/>
          <p:nvPr/>
        </p:nvSpPr>
        <p:spPr>
          <a:xfrm>
            <a:off x="5558455" y="2772766"/>
            <a:ext cx="4200909" cy="806623"/>
          </a:xfrm>
          <a:prstGeom prst="rect">
            <a:avLst/>
          </a:prstGeom>
          <a:noFill/>
          <a:ln/>
        </p:spPr>
        <p:txBody>
          <a:bodyPr wrap="square" lIns="0" tIns="0" rIns="0" bIns="0" rtlCol="0" anchor="t"/>
          <a:lstStyle/>
          <a:p>
            <a:pPr indent="0" marL="0">
              <a:buNone/>
            </a:pPr>
            <a:r>
              <a:rPr lang="en-US" sz="1200" dirty="0">
                <a:solidFill>
                  <a:srgbClr val="565349"/>
                </a:solidFill>
                <a:latin typeface="Calibri" pitchFamily="34" charset="0"/>
                <a:ea typeface="Calibri" pitchFamily="34" charset="-122"/>
                <a:cs typeface="Calibri" pitchFamily="34" charset="-120"/>
              </a:rPr>
              <a:t>What stops this participant taking part, and what would actually work.</a:t>
            </a:r>
            <a:endParaRPr lang="en-US" sz="1200" dirty="0"/>
          </a:p>
        </p:txBody>
      </p:sp>
      <p:sp>
        <p:nvSpPr>
          <p:cNvPr id="15" name="Text 13"/>
          <p:cNvSpPr txBox="1"/>
          <p:nvPr/>
        </p:nvSpPr>
        <p:spPr>
          <a:xfrm>
            <a:off x="5558455" y="3528974"/>
            <a:ext cx="4200909" cy="302484"/>
          </a:xfrm>
          <a:prstGeom prst="rect">
            <a:avLst/>
          </a:prstGeom>
          <a:noFill/>
          <a:ln/>
        </p:spPr>
        <p:txBody>
          <a:bodyPr wrap="square" lIns="0" tIns="0" rIns="0" bIns="0" rtlCol="0" anchor="ctr"/>
          <a:lstStyle/>
          <a:p>
            <a:pPr indent="0" marL="0">
              <a:buNone/>
            </a:pPr>
            <a:r>
              <a:rPr lang="en-US" sz="1200" b="1" dirty="0">
                <a:solidFill>
                  <a:srgbClr val="D0202E"/>
                </a:solidFill>
                <a:latin typeface="Calibri" pitchFamily="34" charset="0"/>
                <a:ea typeface="Calibri" pitchFamily="34" charset="-122"/>
                <a:cs typeface="Calibri" pitchFamily="34" charset="-120"/>
              </a:rPr>
              <a:t>12 marks</a:t>
            </a:r>
            <a:endParaRPr lang="en-US" sz="1200" dirty="0"/>
          </a:p>
        </p:txBody>
      </p:sp>
      <p:sp>
        <p:nvSpPr>
          <p:cNvPr id="16" name="Text 14"/>
          <p:cNvSpPr txBox="1"/>
          <p:nvPr/>
        </p:nvSpPr>
        <p:spPr>
          <a:xfrm>
            <a:off x="587913" y="4184355"/>
            <a:ext cx="9513509" cy="322649"/>
          </a:xfrm>
          <a:prstGeom prst="rect">
            <a:avLst/>
          </a:prstGeom>
          <a:noFill/>
          <a:ln/>
        </p:spPr>
        <p:txBody>
          <a:bodyPr wrap="square" lIns="0" tIns="0" rIns="0" bIns="0" rtlCol="0" anchor="ctr"/>
          <a:lstStyle/>
          <a:p>
            <a:pPr indent="0" marL="0">
              <a:buNone/>
            </a:pPr>
            <a:r>
              <a:rPr lang="en-US" sz="1250" b="1" dirty="0">
                <a:solidFill>
                  <a:srgbClr val="1F1E1B"/>
                </a:solidFill>
                <a:latin typeface="Calibri" pitchFamily="34" charset="0"/>
                <a:ea typeface="Calibri" pitchFamily="34" charset="-122"/>
                <a:cs typeface="Calibri" pitchFamily="34" charset="-120"/>
              </a:rPr>
              <a:t>The marking ladder. Both halves are marked on the same four bands:</a:t>
            </a:r>
            <a:endParaRPr lang="en-US" sz="1250" dirty="0"/>
          </a:p>
        </p:txBody>
      </p:sp>
      <p:graphicFrame>
        <p:nvGraphicFramePr>
          <p:cNvPr id="3" name="Table 0"/>
          <p:cNvGraphicFramePr>
            <a:graphicFrameLocks noGrp="1"/>
          </p:cNvGraphicFramePr>
          <p:nvPr>
            <p:extLst>
              <p:ext uri="{D42A27DB-BD31-4B8C-83A1-F6EECF244321}">
                <p14:modId xmlns:p14="http://schemas.microsoft.com/office/powerpoint/2010/main" val="1579011935"/>
              </p:ext>
            </p:extLst>
          </p:nvPr>
        </p:nvGraphicFramePr>
        <p:xfrm>
          <a:off x="587913" y="4587667"/>
          <a:ext cx="9513509" cy="914400"/>
        </p:xfrm>
        <a:graphic>
          <a:graphicData uri="http://schemas.openxmlformats.org/drawingml/2006/table">
            <a:tbl>
              <a:tblPr/>
              <a:tblGrid>
                <a:gridCol w="2378377"/>
                <a:gridCol w="2378377"/>
                <a:gridCol w="2378377"/>
                <a:gridCol w="2378377"/>
              </a:tblGrid>
              <a:tr h="342815">
                <a:tc>
                  <a:txBody>
                    <a:bodyPr/>
                    <a:lstStyle/>
                    <a:p>
                      <a:pPr algn="ctr" indent="0" marL="0">
                        <a:buNone/>
                      </a:pPr>
                      <a:r>
                        <a:rPr lang="en-US" sz="1050" b="1" dirty="0">
                          <a:solidFill>
                            <a:srgbClr val="1F1E1B"/>
                          </a:solidFill>
                          <a:latin typeface="Calibri" pitchFamily="34" charset="0"/>
                          <a:ea typeface="Calibri" pitchFamily="34" charset="-122"/>
                          <a:cs typeface="Calibri" pitchFamily="34" charset="-120"/>
                        </a:rPr>
                        <a:t>MB1 · 1–3</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c>
                  <a:txBody>
                    <a:bodyPr/>
                    <a:lstStyle/>
                    <a:p>
                      <a:pPr algn="ctr" indent="0" marL="0">
                        <a:buNone/>
                      </a:pPr>
                      <a:r>
                        <a:rPr lang="en-US" sz="1050" b="1" dirty="0">
                          <a:solidFill>
                            <a:srgbClr val="1F1E1B"/>
                          </a:solidFill>
                          <a:latin typeface="Calibri" pitchFamily="34" charset="0"/>
                          <a:ea typeface="Calibri" pitchFamily="34" charset="-122"/>
                          <a:cs typeface="Calibri" pitchFamily="34" charset="-120"/>
                        </a:rPr>
                        <a:t>MB2 · 4–6</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c>
                  <a:txBody>
                    <a:bodyPr/>
                    <a:lstStyle/>
                    <a:p>
                      <a:pPr algn="ctr" indent="0" marL="0">
                        <a:buNone/>
                      </a:pPr>
                      <a:r>
                        <a:rPr lang="en-US" sz="1050" b="1" dirty="0">
                          <a:solidFill>
                            <a:srgbClr val="1F1E1B"/>
                          </a:solidFill>
                          <a:latin typeface="Calibri" pitchFamily="34" charset="0"/>
                          <a:ea typeface="Calibri" pitchFamily="34" charset="-122"/>
                          <a:cs typeface="Calibri" pitchFamily="34" charset="-120"/>
                        </a:rPr>
                        <a:t>MB3 · 7–9</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c>
                  <a:txBody>
                    <a:bodyPr/>
                    <a:lstStyle/>
                    <a:p>
                      <a:pPr algn="ctr" indent="0" marL="0">
                        <a:buNone/>
                      </a:pPr>
                      <a:r>
                        <a:rPr lang="en-US" sz="1050" b="1" dirty="0">
                          <a:solidFill>
                            <a:srgbClr val="D0202E"/>
                          </a:solidFill>
                          <a:latin typeface="Calibri" pitchFamily="34" charset="0"/>
                          <a:ea typeface="Calibri" pitchFamily="34" charset="-122"/>
                          <a:cs typeface="Calibri" pitchFamily="34" charset="-120"/>
                        </a:rPr>
                        <a:t>MB4 · 10–12</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r>
              <a:tr h="857037">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basic · little relevance to the participant</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partially developed · some relevance</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mostly developed · mostly relevant</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well-developed · specific relevance to this participant</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18" name="Shape 15"/>
          <p:cNvSpPr/>
          <p:nvPr/>
        </p:nvSpPr>
        <p:spPr>
          <a:xfrm>
            <a:off x="587913" y="6049670"/>
            <a:ext cx="9513509" cy="857037"/>
          </a:xfrm>
          <a:prstGeom prst="roundRect">
            <a:avLst>
              <a:gd name="adj" fmla="val 6402"/>
            </a:avLst>
          </a:prstGeom>
          <a:solidFill>
            <a:srgbClr val="FAE6E8"/>
          </a:solidFill>
          <a:ln/>
        </p:spPr>
      </p:sp>
      <p:sp>
        <p:nvSpPr>
          <p:cNvPr id="19" name="Text 16"/>
          <p:cNvSpPr txBox="1"/>
          <p:nvPr/>
        </p:nvSpPr>
        <p:spPr>
          <a:xfrm>
            <a:off x="801700" y="6251326"/>
            <a:ext cx="9085936" cy="504139"/>
          </a:xfrm>
          <a:prstGeom prst="rect">
            <a:avLst/>
          </a:prstGeom>
          <a:noFill/>
          <a:ln/>
        </p:spPr>
        <p:txBody>
          <a:bodyPr wrap="square" lIns="0" tIns="0" rIns="0" bIns="0" rtlCol="0" anchor="ctr"/>
          <a:lstStyle/>
          <a:p>
            <a:pPr indent="0" marL="0">
              <a:buNone/>
            </a:pPr>
            <a:r>
              <a:rPr lang="en-US" sz="1200" b="1" dirty="0">
                <a:solidFill>
                  <a:srgbClr val="D0202E"/>
                </a:solidFill>
                <a:latin typeface="Calibri" pitchFamily="34" charset="0"/>
                <a:ea typeface="Calibri" pitchFamily="34" charset="-122"/>
                <a:cs typeface="Calibri" pitchFamily="34" charset="-120"/>
              </a:rPr>
              <a:t>The word that decides your band is relevance. Generic answers that would fit anybody sit in the bottom two bands, however much you write.</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1</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3</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5C8B"/>
                </a:solidFill>
                <a:latin typeface="Arial" pitchFamily="34" charset="0"/>
                <a:ea typeface="Arial" pitchFamily="34" charset="-122"/>
                <a:cs typeface="Arial" pitchFamily="34" charset="-120"/>
              </a:rPr>
              <a:t>TYPES OF SPORT AND PHYSICAL ACTIVITY</a:t>
            </a:r>
            <a:endParaRPr lang="en-US" sz="2500" dirty="0"/>
          </a:p>
        </p:txBody>
      </p:sp>
      <p:sp>
        <p:nvSpPr>
          <p:cNvPr id="5" name="Text 3"/>
          <p:cNvSpPr txBox="1"/>
          <p:nvPr/>
        </p:nvSpPr>
        <p:spPr>
          <a:xfrm>
            <a:off x="587913" y="907451"/>
            <a:ext cx="9513509" cy="403311"/>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Complete the definitions, then add the benefits of taking part in each.</a:t>
            </a:r>
            <a:endParaRPr lang="en-US" sz="12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587913" y="1411590"/>
          <a:ext cx="9513509" cy="914400"/>
        </p:xfrm>
        <a:graphic>
          <a:graphicData uri="http://schemas.openxmlformats.org/drawingml/2006/table">
            <a:tbl>
              <a:tblPr/>
              <a:tblGrid>
                <a:gridCol w="2030974"/>
                <a:gridCol w="3741268"/>
                <a:gridCol w="3741268"/>
              </a:tblGrid>
              <a:tr h="362980">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Type</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3EDF3"/>
                    </a:solidFill>
                  </a:tcPr>
                </a:tc>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Definition</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3EDF3"/>
                    </a:solidFill>
                  </a:tcPr>
                </a:tc>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Benefits of taking part</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3EDF3"/>
                    </a:solidFill>
                  </a:tcPr>
                </a:tc>
              </a:tr>
              <a:tr h="1512418">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Sport</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c__________ activities that involve physical e________, have r______ and regulations and a N________ G________ B______</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512418">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Outdoor activities</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activities carried out o________ or in recreation areas that are a____________</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512418">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Physical fitness activities</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activities to increase f________</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7" name="Text 4"/>
          <p:cNvSpPr txBox="1"/>
          <p:nvPr/>
        </p:nvSpPr>
        <p:spPr>
          <a:xfrm>
            <a:off x="587913" y="6553810"/>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Sport splits into two kinds. Name them, with an example of each:</a:t>
            </a:r>
            <a:endParaRPr lang="en-US" sz="1200" dirty="0"/>
          </a:p>
        </p:txBody>
      </p:sp>
      <p:sp>
        <p:nvSpPr>
          <p:cNvPr id="8" name="Shape 5"/>
          <p:cNvSpPr/>
          <p:nvPr/>
        </p:nvSpPr>
        <p:spPr>
          <a:xfrm>
            <a:off x="694807" y="7007535"/>
            <a:ext cx="9299722" cy="0"/>
          </a:xfrm>
          <a:prstGeom prst="line">
            <a:avLst/>
          </a:prstGeom>
          <a:noFill/>
          <a:ln w="9525">
            <a:solidFill>
              <a:srgbClr val="B9B5A4"/>
            </a:solidFill>
            <a:prstDash val="solid"/>
          </a:ln>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1</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4</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5C8B"/>
                </a:solidFill>
                <a:latin typeface="Arial" pitchFamily="34" charset="0"/>
                <a:ea typeface="Arial" pitchFamily="34" charset="-122"/>
                <a:cs typeface="Arial" pitchFamily="34" charset="-120"/>
              </a:rPr>
              <a:t>WHO PROVIDES SPORT: THE THREE SECTORS</a:t>
            </a:r>
            <a:endParaRPr lang="en-US" sz="2500" dirty="0"/>
          </a:p>
        </p:txBody>
      </p:sp>
      <p:sp>
        <p:nvSpPr>
          <p:cNvPr id="5" name="Text 3"/>
          <p:cNvSpPr txBox="1"/>
          <p:nvPr/>
        </p:nvSpPr>
        <p:spPr>
          <a:xfrm>
            <a:off x="587913" y="907451"/>
            <a:ext cx="9513509" cy="453725"/>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Complete each sector, then add its four characteristics: funding source, aims, quality of provision, accessibility.</a:t>
            </a:r>
            <a:endParaRPr lang="en-US" sz="1200" dirty="0"/>
          </a:p>
        </p:txBody>
      </p:sp>
      <p:sp>
        <p:nvSpPr>
          <p:cNvPr id="6" name="Shape 4"/>
          <p:cNvSpPr/>
          <p:nvPr/>
        </p:nvSpPr>
        <p:spPr>
          <a:xfrm>
            <a:off x="587913" y="1462004"/>
            <a:ext cx="3042898" cy="1512418"/>
          </a:xfrm>
          <a:prstGeom prst="roundRect">
            <a:avLst>
              <a:gd name="adj" fmla="val 3628"/>
            </a:avLst>
          </a:prstGeom>
          <a:solidFill>
            <a:srgbClr val="E3EDF3"/>
          </a:solidFill>
          <a:ln/>
        </p:spPr>
      </p:sp>
      <p:sp>
        <p:nvSpPr>
          <p:cNvPr id="7" name="Text 5"/>
          <p:cNvSpPr txBox="1"/>
          <p:nvPr/>
        </p:nvSpPr>
        <p:spPr>
          <a:xfrm>
            <a:off x="780322" y="1593080"/>
            <a:ext cx="2658082" cy="352897"/>
          </a:xfrm>
          <a:prstGeom prst="rect">
            <a:avLst/>
          </a:prstGeom>
          <a:noFill/>
          <a:ln/>
        </p:spPr>
        <p:txBody>
          <a:bodyPr wrap="square" lIns="0" tIns="0" rIns="0" bIns="0" rtlCol="0" anchor="ctr"/>
          <a:lstStyle/>
          <a:p>
            <a:pPr indent="0" marL="0">
              <a:buNone/>
            </a:pPr>
            <a:r>
              <a:rPr lang="en-US" sz="1600" b="1" dirty="0">
                <a:solidFill>
                  <a:srgbClr val="1F5C8B"/>
                </a:solidFill>
                <a:latin typeface="Arial" pitchFamily="34" charset="0"/>
                <a:ea typeface="Arial" pitchFamily="34" charset="-122"/>
                <a:cs typeface="Arial" pitchFamily="34" charset="-120"/>
              </a:rPr>
              <a:t>Public</a:t>
            </a:r>
            <a:endParaRPr lang="en-US" sz="1600" dirty="0"/>
          </a:p>
        </p:txBody>
      </p:sp>
      <p:sp>
        <p:nvSpPr>
          <p:cNvPr id="8" name="Text 6"/>
          <p:cNvSpPr txBox="1"/>
          <p:nvPr/>
        </p:nvSpPr>
        <p:spPr>
          <a:xfrm>
            <a:off x="780322" y="1996391"/>
            <a:ext cx="2658082" cy="907451"/>
          </a:xfrm>
          <a:prstGeom prst="rect">
            <a:avLst/>
          </a:prstGeom>
          <a:noFill/>
          <a:ln/>
        </p:spPr>
        <p:txBody>
          <a:bodyPr wrap="square" lIns="0" tIns="0" rIns="0" bIns="0" rtlCol="0" anchor="t"/>
          <a:lstStyle/>
          <a:p>
            <a:pPr indent="0" marL="0">
              <a:buNone/>
            </a:pPr>
            <a:r>
              <a:rPr lang="en-US" sz="1150" dirty="0">
                <a:solidFill>
                  <a:srgbClr val="1F1E1B"/>
                </a:solidFill>
                <a:latin typeface="Calibri" pitchFamily="34" charset="0"/>
                <a:ea typeface="Calibri" pitchFamily="34" charset="-122"/>
                <a:cs typeface="Calibri" pitchFamily="34" charset="-120"/>
              </a:rPr>
              <a:t>local a____________ and s______ provision</a:t>
            </a:r>
            <a:endParaRPr lang="en-US" sz="1150" dirty="0"/>
          </a:p>
        </p:txBody>
      </p:sp>
      <p:sp>
        <p:nvSpPr>
          <p:cNvPr id="9" name="Shape 7"/>
          <p:cNvSpPr/>
          <p:nvPr/>
        </p:nvSpPr>
        <p:spPr>
          <a:xfrm>
            <a:off x="3759083" y="1462004"/>
            <a:ext cx="3042898" cy="1512418"/>
          </a:xfrm>
          <a:prstGeom prst="roundRect">
            <a:avLst>
              <a:gd name="adj" fmla="val 3628"/>
            </a:avLst>
          </a:prstGeom>
          <a:solidFill>
            <a:srgbClr val="F6ECDD"/>
          </a:solidFill>
          <a:ln/>
        </p:spPr>
      </p:sp>
      <p:sp>
        <p:nvSpPr>
          <p:cNvPr id="10" name="Text 8"/>
          <p:cNvSpPr txBox="1"/>
          <p:nvPr/>
        </p:nvSpPr>
        <p:spPr>
          <a:xfrm>
            <a:off x="3951491" y="1593080"/>
            <a:ext cx="2658082" cy="352897"/>
          </a:xfrm>
          <a:prstGeom prst="rect">
            <a:avLst/>
          </a:prstGeom>
          <a:noFill/>
          <a:ln/>
        </p:spPr>
        <p:txBody>
          <a:bodyPr wrap="square" lIns="0" tIns="0" rIns="0" bIns="0" rtlCol="0" anchor="ctr"/>
          <a:lstStyle/>
          <a:p>
            <a:pPr indent="0" marL="0">
              <a:buNone/>
            </a:pPr>
            <a:r>
              <a:rPr lang="en-US" sz="1600" b="1" dirty="0">
                <a:solidFill>
                  <a:srgbClr val="B36A00"/>
                </a:solidFill>
                <a:latin typeface="Arial" pitchFamily="34" charset="0"/>
                <a:ea typeface="Arial" pitchFamily="34" charset="-122"/>
                <a:cs typeface="Arial" pitchFamily="34" charset="-120"/>
              </a:rPr>
              <a:t>Private</a:t>
            </a:r>
            <a:endParaRPr lang="en-US" sz="1600" dirty="0"/>
          </a:p>
        </p:txBody>
      </p:sp>
      <p:sp>
        <p:nvSpPr>
          <p:cNvPr id="11" name="Text 9"/>
          <p:cNvSpPr txBox="1"/>
          <p:nvPr/>
        </p:nvSpPr>
        <p:spPr>
          <a:xfrm>
            <a:off x="3951491" y="1996391"/>
            <a:ext cx="2658082" cy="907451"/>
          </a:xfrm>
          <a:prstGeom prst="rect">
            <a:avLst/>
          </a:prstGeom>
          <a:noFill/>
          <a:ln/>
        </p:spPr>
        <p:txBody>
          <a:bodyPr wrap="square" lIns="0" tIns="0" rIns="0" bIns="0" rtlCol="0" anchor="t"/>
          <a:lstStyle/>
          <a:p>
            <a:pPr indent="0" marL="0">
              <a:buNone/>
            </a:pPr>
            <a:r>
              <a:rPr lang="en-US" sz="1150" dirty="0">
                <a:solidFill>
                  <a:srgbClr val="1F1E1B"/>
                </a:solidFill>
                <a:latin typeface="Calibri" pitchFamily="34" charset="0"/>
                <a:ea typeface="Calibri" pitchFamily="34" charset="-122"/>
                <a:cs typeface="Calibri" pitchFamily="34" charset="-120"/>
              </a:rPr>
              <a:t>organisations who aim to make a p______</a:t>
            </a:r>
            <a:endParaRPr lang="en-US" sz="1150" dirty="0"/>
          </a:p>
        </p:txBody>
      </p:sp>
      <p:sp>
        <p:nvSpPr>
          <p:cNvPr id="12" name="Shape 10"/>
          <p:cNvSpPr/>
          <p:nvPr/>
        </p:nvSpPr>
        <p:spPr>
          <a:xfrm>
            <a:off x="6930253" y="1462004"/>
            <a:ext cx="3042898" cy="1512418"/>
          </a:xfrm>
          <a:prstGeom prst="roundRect">
            <a:avLst>
              <a:gd name="adj" fmla="val 3628"/>
            </a:avLst>
          </a:prstGeom>
          <a:solidFill>
            <a:srgbClr val="E4EFE8"/>
          </a:solidFill>
          <a:ln/>
        </p:spPr>
      </p:sp>
      <p:sp>
        <p:nvSpPr>
          <p:cNvPr id="13" name="Text 11"/>
          <p:cNvSpPr txBox="1"/>
          <p:nvPr/>
        </p:nvSpPr>
        <p:spPr>
          <a:xfrm>
            <a:off x="7122661" y="1593080"/>
            <a:ext cx="2658082" cy="352897"/>
          </a:xfrm>
          <a:prstGeom prst="rect">
            <a:avLst/>
          </a:prstGeom>
          <a:noFill/>
          <a:ln/>
        </p:spPr>
        <p:txBody>
          <a:bodyPr wrap="square" lIns="0" tIns="0" rIns="0" bIns="0" rtlCol="0" anchor="ctr"/>
          <a:lstStyle/>
          <a:p>
            <a:pPr indent="0" marL="0">
              <a:buNone/>
            </a:pPr>
            <a:r>
              <a:rPr lang="en-US" sz="1600" b="1" dirty="0">
                <a:solidFill>
                  <a:srgbClr val="2C6E49"/>
                </a:solidFill>
                <a:latin typeface="Arial" pitchFamily="34" charset="0"/>
                <a:ea typeface="Arial" pitchFamily="34" charset="-122"/>
                <a:cs typeface="Arial" pitchFamily="34" charset="-120"/>
              </a:rPr>
              <a:t>Voluntary</a:t>
            </a:r>
            <a:endParaRPr lang="en-US" sz="1600" dirty="0"/>
          </a:p>
        </p:txBody>
      </p:sp>
      <p:sp>
        <p:nvSpPr>
          <p:cNvPr id="14" name="Text 12"/>
          <p:cNvSpPr txBox="1"/>
          <p:nvPr/>
        </p:nvSpPr>
        <p:spPr>
          <a:xfrm>
            <a:off x="7122661" y="1996391"/>
            <a:ext cx="2658082" cy="907451"/>
          </a:xfrm>
          <a:prstGeom prst="rect">
            <a:avLst/>
          </a:prstGeom>
          <a:noFill/>
          <a:ln/>
        </p:spPr>
        <p:txBody>
          <a:bodyPr wrap="square" lIns="0" tIns="0" rIns="0" bIns="0" rtlCol="0" anchor="t"/>
          <a:lstStyle/>
          <a:p>
            <a:pPr indent="0" marL="0">
              <a:buNone/>
            </a:pPr>
            <a:r>
              <a:rPr lang="en-US" sz="1150" dirty="0">
                <a:solidFill>
                  <a:srgbClr val="1F1E1B"/>
                </a:solidFill>
                <a:latin typeface="Calibri" pitchFamily="34" charset="0"/>
                <a:ea typeface="Calibri" pitchFamily="34" charset="-122"/>
                <a:cs typeface="Calibri" pitchFamily="34" charset="-120"/>
              </a:rPr>
              <a:t>activities provided by v____________ who have a common i________ in the sport or activity</a:t>
            </a:r>
            <a:endParaRPr lang="en-US" sz="115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87913" y="3176077"/>
          <a:ext cx="9513509" cy="914400"/>
        </p:xfrm>
        <a:graphic>
          <a:graphicData uri="http://schemas.openxmlformats.org/drawingml/2006/table">
            <a:tbl>
              <a:tblPr/>
              <a:tblGrid>
                <a:gridCol w="2030974"/>
                <a:gridCol w="2511994"/>
                <a:gridCol w="2511994"/>
                <a:gridCol w="2458547"/>
              </a:tblGrid>
              <a:tr h="342815">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Characteristic</a:t>
                      </a: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Public</a:t>
                      </a: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3EDF3"/>
                    </a:solidFill>
                  </a:tcPr>
                </a:tc>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Private</a:t>
                      </a: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Voluntary</a:t>
                      </a: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4EFE8"/>
                    </a:solidFill>
                  </a:tcPr>
                </a:tc>
              </a:tr>
              <a:tr h="786457">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Funding source</a:t>
                      </a: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86457">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Aims</a:t>
                      </a: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86457">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Quality of provision</a:t>
                      </a: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86457">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Accessibility</a:t>
                      </a: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1</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5</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5C8B"/>
                </a:solidFill>
                <a:latin typeface="Arial" pitchFamily="34" charset="0"/>
                <a:ea typeface="Arial" pitchFamily="34" charset="-122"/>
                <a:cs typeface="Arial" pitchFamily="34" charset="-120"/>
              </a:rPr>
              <a:t>ADVANTAGES AND DISADVANTAGES TO THE PARTICIPANT</a:t>
            </a:r>
            <a:endParaRPr lang="en-US" sz="2500" dirty="0"/>
          </a:p>
        </p:txBody>
      </p:sp>
      <p:sp>
        <p:nvSpPr>
          <p:cNvPr id="5" name="Text 3"/>
          <p:cNvSpPr txBox="1"/>
          <p:nvPr/>
        </p:nvSpPr>
        <p:spPr>
          <a:xfrm>
            <a:off x="587913" y="907451"/>
            <a:ext cx="9513509" cy="453725"/>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Five things to compare between sectors. Choose </a:t>
            </a:r>
            <a:pPr indent="0" marL="0">
              <a:buNone/>
            </a:pPr>
            <a:r>
              <a:rPr lang="en-US" sz="1200" b="1" dirty="0">
                <a:solidFill>
                  <a:srgbClr val="1F1E1B"/>
                </a:solidFill>
                <a:latin typeface="Calibri" pitchFamily="34" charset="0"/>
                <a:ea typeface="Calibri" pitchFamily="34" charset="-122"/>
                <a:cs typeface="Calibri" pitchFamily="34" charset="-120"/>
              </a:rPr>
              <a:t>one activity</a:t>
            </a:r>
            <a:pPr indent="0" marL="0">
              <a:buNone/>
            </a:pPr>
            <a:r>
              <a:rPr lang="en-US" sz="1200" dirty="0">
                <a:solidFill>
                  <a:srgbClr val="1F1E1B"/>
                </a:solidFill>
                <a:latin typeface="Calibri" pitchFamily="34" charset="0"/>
                <a:ea typeface="Calibri" pitchFamily="34" charset="-122"/>
                <a:cs typeface="Calibri" pitchFamily="34" charset="-120"/>
              </a:rPr>
              <a:t> someone could do in all three, then compare:</a:t>
            </a:r>
            <a:endParaRPr lang="en-US" sz="1200" dirty="0"/>
          </a:p>
        </p:txBody>
      </p:sp>
      <p:sp>
        <p:nvSpPr>
          <p:cNvPr id="6" name="Text 4"/>
          <p:cNvSpPr txBox="1"/>
          <p:nvPr/>
        </p:nvSpPr>
        <p:spPr>
          <a:xfrm>
            <a:off x="587913" y="1411590"/>
            <a:ext cx="9513509" cy="302484"/>
          </a:xfrm>
          <a:prstGeom prst="rect">
            <a:avLst/>
          </a:prstGeom>
          <a:noFill/>
          <a:ln/>
        </p:spPr>
        <p:txBody>
          <a:bodyPr wrap="square" lIns="0" tIns="0" rIns="0" bIns="0" rtlCol="0" anchor="ctr"/>
          <a:lstStyle/>
          <a:p>
            <a:pPr indent="0" marL="0">
              <a:buNone/>
            </a:pPr>
            <a:r>
              <a:rPr lang="en-US" sz="1250" b="1" dirty="0">
                <a:solidFill>
                  <a:srgbClr val="1F1E1B"/>
                </a:solidFill>
                <a:latin typeface="Calibri" pitchFamily="34" charset="0"/>
                <a:ea typeface="Calibri" pitchFamily="34" charset="-122"/>
                <a:cs typeface="Calibri" pitchFamily="34" charset="-120"/>
              </a:rPr>
              <a:t>Activity: ____________________________</a:t>
            </a:r>
            <a:endParaRPr lang="en-US" sz="125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587913" y="1814901"/>
          <a:ext cx="9513509" cy="914400"/>
        </p:xfrm>
        <a:graphic>
          <a:graphicData uri="http://schemas.openxmlformats.org/drawingml/2006/table">
            <a:tbl>
              <a:tblPr/>
              <a:tblGrid>
                <a:gridCol w="2565441"/>
                <a:gridCol w="2351654"/>
                <a:gridCol w="2351654"/>
                <a:gridCol w="2244761"/>
              </a:tblGrid>
              <a:tr h="342815">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Comparison point</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Public</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3EDF3"/>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Private</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Voluntary</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4EFE8"/>
                    </a:solidFill>
                  </a:tcPr>
                </a:tc>
              </a:tr>
              <a:tr h="725960">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Types and range of activities</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25960">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Types and range of equipment</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25960">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Cost of participation</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25960">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Access to the activity</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25960">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Additional products and services</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8" name="Text 5"/>
          <p:cNvSpPr txBox="1"/>
          <p:nvPr/>
        </p:nvSpPr>
        <p:spPr>
          <a:xfrm>
            <a:off x="587913" y="6654637"/>
            <a:ext cx="9513509" cy="504139"/>
          </a:xfrm>
          <a:prstGeom prst="rect">
            <a:avLst/>
          </a:prstGeom>
          <a:noFill/>
          <a:ln/>
        </p:spPr>
        <p:txBody>
          <a:bodyPr wrap="square" lIns="0" tIns="0" rIns="0" bIns="0" rtlCol="0" anchor="t"/>
          <a:lstStyle/>
          <a:p>
            <a:pPr indent="0" marL="0">
              <a:buNone/>
            </a:pPr>
            <a:r>
              <a:rPr lang="en-US" sz="1100" i="1" dirty="0">
                <a:solidFill>
                  <a:srgbClr val="6E6B5E"/>
                </a:solidFill>
                <a:latin typeface="Calibri" pitchFamily="34" charset="0"/>
                <a:ea typeface="Calibri" pitchFamily="34" charset="-122"/>
                <a:cs typeface="Calibri" pitchFamily="34" charset="-120"/>
              </a:rPr>
              <a:t>Additional products and services means things like a creche, refreshments, hire of equipment, or access to a sport sector professional such as a sports therapist.</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1</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6</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5C8B"/>
                </a:solidFill>
                <a:latin typeface="Arial" pitchFamily="34" charset="0"/>
                <a:ea typeface="Arial" pitchFamily="34" charset="-122"/>
                <a:cs typeface="Arial" pitchFamily="34" charset="-120"/>
              </a:rPr>
              <a:t>PROVIDERS NEAR YOU</a:t>
            </a:r>
            <a:endParaRPr lang="en-US" sz="2500" dirty="0"/>
          </a:p>
        </p:txBody>
      </p:sp>
      <p:sp>
        <p:nvSpPr>
          <p:cNvPr id="5" name="Text 3"/>
          <p:cNvSpPr txBox="1"/>
          <p:nvPr/>
        </p:nvSpPr>
        <p:spPr>
          <a:xfrm>
            <a:off x="587913" y="907451"/>
            <a:ext cx="9513509" cy="403311"/>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Every place within reach where someone could take part. Sort them by sector and say how you know.</a:t>
            </a:r>
            <a:endParaRPr lang="en-US" sz="1200" dirty="0"/>
          </a:p>
        </p:txBody>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587913" y="1411590"/>
          <a:ext cx="9513509" cy="914400"/>
        </p:xfrm>
        <a:graphic>
          <a:graphicData uri="http://schemas.openxmlformats.org/drawingml/2006/table">
            <a:tbl>
              <a:tblPr/>
              <a:tblGrid>
                <a:gridCol w="2672334"/>
                <a:gridCol w="1496507"/>
                <a:gridCol w="2672334"/>
                <a:gridCol w="2672334"/>
              </a:tblGrid>
              <a:tr h="362980">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Provider</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3EDF3"/>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Sector</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3EDF3"/>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How you know</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3EDF3"/>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What they offer</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3EDF3"/>
                    </a:solidFill>
                  </a:tcPr>
                </a:tc>
              </a:tr>
              <a:tr h="665464">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665464">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665464">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665464">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665464">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665464">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665464">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1</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7</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TYPES OF PARTICIPANT, AND WHAT THEY NEED</a:t>
            </a:r>
            <a:endParaRPr lang="en-US" sz="2500" dirty="0"/>
          </a:p>
        </p:txBody>
      </p:sp>
      <p:sp>
        <p:nvSpPr>
          <p:cNvPr id="5" name="Text 3"/>
          <p:cNvSpPr txBox="1"/>
          <p:nvPr/>
        </p:nvSpPr>
        <p:spPr>
          <a:xfrm>
            <a:off x="587913" y="957864"/>
            <a:ext cx="9513509" cy="302484"/>
          </a:xfrm>
          <a:prstGeom prst="rect">
            <a:avLst/>
          </a:prstGeom>
          <a:noFill/>
          <a:ln/>
        </p:spPr>
        <p:txBody>
          <a:bodyPr wrap="square" lIns="0" tIns="0" rIns="0" bIns="0" rtlCol="0" anchor="ctr"/>
          <a:lstStyle/>
          <a:p>
            <a:pPr indent="0" marL="0">
              <a:buNone/>
            </a:pPr>
            <a:r>
              <a:rPr lang="en-US" sz="1250" b="1" dirty="0">
                <a:solidFill>
                  <a:srgbClr val="1F1E1B"/>
                </a:solidFill>
                <a:latin typeface="Calibri" pitchFamily="34" charset="0"/>
                <a:ea typeface="Calibri" pitchFamily="34" charset="-122"/>
                <a:cs typeface="Calibri" pitchFamily="34" charset="-120"/>
              </a:rPr>
              <a:t>Complete the age brackets:</a:t>
            </a:r>
            <a:endParaRPr lang="en-US" sz="1250" dirty="0"/>
          </a:p>
        </p:txBody>
      </p:sp>
      <p:sp>
        <p:nvSpPr>
          <p:cNvPr id="6" name="Shape 4"/>
          <p:cNvSpPr/>
          <p:nvPr/>
        </p:nvSpPr>
        <p:spPr>
          <a:xfrm>
            <a:off x="587913" y="1361176"/>
            <a:ext cx="2271484" cy="957864"/>
          </a:xfrm>
          <a:prstGeom prst="roundRect">
            <a:avLst>
              <a:gd name="adj" fmla="val 5728"/>
            </a:avLst>
          </a:prstGeom>
          <a:solidFill>
            <a:srgbClr val="E3EDF3"/>
          </a:solidFill>
          <a:ln/>
        </p:spPr>
      </p:sp>
      <p:sp>
        <p:nvSpPr>
          <p:cNvPr id="7" name="Text 5"/>
          <p:cNvSpPr txBox="1"/>
          <p:nvPr/>
        </p:nvSpPr>
        <p:spPr>
          <a:xfrm>
            <a:off x="737564" y="1462004"/>
            <a:ext cx="1972182" cy="504139"/>
          </a:xfrm>
          <a:prstGeom prst="rect">
            <a:avLst/>
          </a:prstGeom>
          <a:noFill/>
          <a:ln/>
        </p:spPr>
        <p:txBody>
          <a:bodyPr wrap="square" lIns="0" tIns="0" rIns="0" bIns="0" rtlCol="0" anchor="t"/>
          <a:lstStyle/>
          <a:p>
            <a:pPr indent="0" marL="0">
              <a:buNone/>
            </a:pPr>
            <a:r>
              <a:rPr lang="en-US" sz="1050" b="1" dirty="0">
                <a:solidFill>
                  <a:srgbClr val="1F1E1B"/>
                </a:solidFill>
                <a:latin typeface="Calibri" pitchFamily="34" charset="0"/>
                <a:ea typeface="Calibri" pitchFamily="34" charset="-122"/>
                <a:cs typeface="Calibri" pitchFamily="34" charset="-120"/>
              </a:rPr>
              <a:t>Primary school aged children</a:t>
            </a:r>
            <a:endParaRPr lang="en-US" sz="1050" dirty="0"/>
          </a:p>
        </p:txBody>
      </p:sp>
      <p:sp>
        <p:nvSpPr>
          <p:cNvPr id="8" name="Text 6"/>
          <p:cNvSpPr txBox="1"/>
          <p:nvPr/>
        </p:nvSpPr>
        <p:spPr>
          <a:xfrm>
            <a:off x="737564" y="1966143"/>
            <a:ext cx="1972182" cy="302484"/>
          </a:xfrm>
          <a:prstGeom prst="rect">
            <a:avLst/>
          </a:prstGeom>
          <a:noFill/>
          <a:ln/>
        </p:spPr>
        <p:txBody>
          <a:bodyPr wrap="square" lIns="0" tIns="0" rIns="0" bIns="0" rtlCol="0" anchor="ctr"/>
          <a:lstStyle/>
          <a:p>
            <a:pPr indent="0" marL="0">
              <a:buNone/>
            </a:pPr>
            <a:r>
              <a:rPr lang="en-US" sz="1100" dirty="0">
                <a:solidFill>
                  <a:srgbClr val="565349"/>
                </a:solidFill>
                <a:latin typeface="Calibri" pitchFamily="34" charset="0"/>
                <a:ea typeface="Calibri" pitchFamily="34" charset="-122"/>
                <a:cs typeface="Calibri" pitchFamily="34" charset="-120"/>
              </a:rPr>
              <a:t>aged ____ to ____</a:t>
            </a:r>
            <a:endParaRPr lang="en-US" sz="1100" dirty="0"/>
          </a:p>
        </p:txBody>
      </p:sp>
      <p:sp>
        <p:nvSpPr>
          <p:cNvPr id="9" name="Shape 7"/>
          <p:cNvSpPr/>
          <p:nvPr/>
        </p:nvSpPr>
        <p:spPr>
          <a:xfrm>
            <a:off x="2966291" y="1361176"/>
            <a:ext cx="2271484" cy="957864"/>
          </a:xfrm>
          <a:prstGeom prst="roundRect">
            <a:avLst>
              <a:gd name="adj" fmla="val 5728"/>
            </a:avLst>
          </a:prstGeom>
          <a:solidFill>
            <a:srgbClr val="E3EDF3"/>
          </a:solidFill>
          <a:ln/>
        </p:spPr>
      </p:sp>
      <p:sp>
        <p:nvSpPr>
          <p:cNvPr id="10" name="Text 8"/>
          <p:cNvSpPr txBox="1"/>
          <p:nvPr/>
        </p:nvSpPr>
        <p:spPr>
          <a:xfrm>
            <a:off x="3115941" y="1462004"/>
            <a:ext cx="1972182" cy="504139"/>
          </a:xfrm>
          <a:prstGeom prst="rect">
            <a:avLst/>
          </a:prstGeom>
          <a:noFill/>
          <a:ln/>
        </p:spPr>
        <p:txBody>
          <a:bodyPr wrap="square" lIns="0" tIns="0" rIns="0" bIns="0" rtlCol="0" anchor="t"/>
          <a:lstStyle/>
          <a:p>
            <a:pPr indent="0" marL="0">
              <a:buNone/>
            </a:pPr>
            <a:r>
              <a:rPr lang="en-US" sz="1050" b="1" dirty="0">
                <a:solidFill>
                  <a:srgbClr val="1F1E1B"/>
                </a:solidFill>
                <a:latin typeface="Calibri" pitchFamily="34" charset="0"/>
                <a:ea typeface="Calibri" pitchFamily="34" charset="-122"/>
                <a:cs typeface="Calibri" pitchFamily="34" charset="-120"/>
              </a:rPr>
              <a:t>Adolescents</a:t>
            </a:r>
            <a:endParaRPr lang="en-US" sz="1050" dirty="0"/>
          </a:p>
        </p:txBody>
      </p:sp>
      <p:sp>
        <p:nvSpPr>
          <p:cNvPr id="11" name="Text 9"/>
          <p:cNvSpPr txBox="1"/>
          <p:nvPr/>
        </p:nvSpPr>
        <p:spPr>
          <a:xfrm>
            <a:off x="3115941" y="1966143"/>
            <a:ext cx="1972182" cy="302484"/>
          </a:xfrm>
          <a:prstGeom prst="rect">
            <a:avLst/>
          </a:prstGeom>
          <a:noFill/>
          <a:ln/>
        </p:spPr>
        <p:txBody>
          <a:bodyPr wrap="square" lIns="0" tIns="0" rIns="0" bIns="0" rtlCol="0" anchor="ctr"/>
          <a:lstStyle/>
          <a:p>
            <a:pPr indent="0" marL="0">
              <a:buNone/>
            </a:pPr>
            <a:r>
              <a:rPr lang="en-US" sz="1100" dirty="0">
                <a:solidFill>
                  <a:srgbClr val="565349"/>
                </a:solidFill>
                <a:latin typeface="Calibri" pitchFamily="34" charset="0"/>
                <a:ea typeface="Calibri" pitchFamily="34" charset="-122"/>
                <a:cs typeface="Calibri" pitchFamily="34" charset="-120"/>
              </a:rPr>
              <a:t>aged ____ to ____</a:t>
            </a:r>
            <a:endParaRPr lang="en-US" sz="1100" dirty="0"/>
          </a:p>
        </p:txBody>
      </p:sp>
      <p:sp>
        <p:nvSpPr>
          <p:cNvPr id="12" name="Shape 10"/>
          <p:cNvSpPr/>
          <p:nvPr/>
        </p:nvSpPr>
        <p:spPr>
          <a:xfrm>
            <a:off x="5344668" y="1361176"/>
            <a:ext cx="2271484" cy="957864"/>
          </a:xfrm>
          <a:prstGeom prst="roundRect">
            <a:avLst>
              <a:gd name="adj" fmla="val 5728"/>
            </a:avLst>
          </a:prstGeom>
          <a:solidFill>
            <a:srgbClr val="E3EDF3"/>
          </a:solidFill>
          <a:ln/>
        </p:spPr>
      </p:sp>
      <p:sp>
        <p:nvSpPr>
          <p:cNvPr id="13" name="Text 11"/>
          <p:cNvSpPr txBox="1"/>
          <p:nvPr/>
        </p:nvSpPr>
        <p:spPr>
          <a:xfrm>
            <a:off x="5494319" y="1462004"/>
            <a:ext cx="1972182" cy="504139"/>
          </a:xfrm>
          <a:prstGeom prst="rect">
            <a:avLst/>
          </a:prstGeom>
          <a:noFill/>
          <a:ln/>
        </p:spPr>
        <p:txBody>
          <a:bodyPr wrap="square" lIns="0" tIns="0" rIns="0" bIns="0" rtlCol="0" anchor="t"/>
          <a:lstStyle/>
          <a:p>
            <a:pPr indent="0" marL="0">
              <a:buNone/>
            </a:pPr>
            <a:r>
              <a:rPr lang="en-US" sz="1050" b="1" dirty="0">
                <a:solidFill>
                  <a:srgbClr val="1F1E1B"/>
                </a:solidFill>
                <a:latin typeface="Calibri" pitchFamily="34" charset="0"/>
                <a:ea typeface="Calibri" pitchFamily="34" charset="-122"/>
                <a:cs typeface="Calibri" pitchFamily="34" charset="-120"/>
              </a:rPr>
              <a:t>Adults</a:t>
            </a:r>
            <a:endParaRPr lang="en-US" sz="1050" dirty="0"/>
          </a:p>
        </p:txBody>
      </p:sp>
      <p:sp>
        <p:nvSpPr>
          <p:cNvPr id="14" name="Text 12"/>
          <p:cNvSpPr txBox="1"/>
          <p:nvPr/>
        </p:nvSpPr>
        <p:spPr>
          <a:xfrm>
            <a:off x="5494319" y="1966143"/>
            <a:ext cx="1972182" cy="302484"/>
          </a:xfrm>
          <a:prstGeom prst="rect">
            <a:avLst/>
          </a:prstGeom>
          <a:noFill/>
          <a:ln/>
        </p:spPr>
        <p:txBody>
          <a:bodyPr wrap="square" lIns="0" tIns="0" rIns="0" bIns="0" rtlCol="0" anchor="ctr"/>
          <a:lstStyle/>
          <a:p>
            <a:pPr indent="0" marL="0">
              <a:buNone/>
            </a:pPr>
            <a:r>
              <a:rPr lang="en-US" sz="1100" dirty="0">
                <a:solidFill>
                  <a:srgbClr val="565349"/>
                </a:solidFill>
                <a:latin typeface="Calibri" pitchFamily="34" charset="0"/>
                <a:ea typeface="Calibri" pitchFamily="34" charset="-122"/>
                <a:cs typeface="Calibri" pitchFamily="34" charset="-120"/>
              </a:rPr>
              <a:t>aged ____ to ____</a:t>
            </a:r>
            <a:endParaRPr lang="en-US" sz="1100" dirty="0"/>
          </a:p>
        </p:txBody>
      </p:sp>
      <p:sp>
        <p:nvSpPr>
          <p:cNvPr id="15" name="Shape 13"/>
          <p:cNvSpPr/>
          <p:nvPr/>
        </p:nvSpPr>
        <p:spPr>
          <a:xfrm>
            <a:off x="7723045" y="1361176"/>
            <a:ext cx="2271484" cy="957864"/>
          </a:xfrm>
          <a:prstGeom prst="roundRect">
            <a:avLst>
              <a:gd name="adj" fmla="val 5728"/>
            </a:avLst>
          </a:prstGeom>
          <a:solidFill>
            <a:srgbClr val="E3EDF3"/>
          </a:solidFill>
          <a:ln/>
        </p:spPr>
      </p:sp>
      <p:sp>
        <p:nvSpPr>
          <p:cNvPr id="16" name="Text 14"/>
          <p:cNvSpPr txBox="1"/>
          <p:nvPr/>
        </p:nvSpPr>
        <p:spPr>
          <a:xfrm>
            <a:off x="7872696" y="1462004"/>
            <a:ext cx="1972182" cy="504139"/>
          </a:xfrm>
          <a:prstGeom prst="rect">
            <a:avLst/>
          </a:prstGeom>
          <a:noFill/>
          <a:ln/>
        </p:spPr>
        <p:txBody>
          <a:bodyPr wrap="square" lIns="0" tIns="0" rIns="0" bIns="0" rtlCol="0" anchor="t"/>
          <a:lstStyle/>
          <a:p>
            <a:pPr indent="0" marL="0">
              <a:buNone/>
            </a:pPr>
            <a:r>
              <a:rPr lang="en-US" sz="1050" b="1" dirty="0">
                <a:solidFill>
                  <a:srgbClr val="1F1E1B"/>
                </a:solidFill>
                <a:latin typeface="Calibri" pitchFamily="34" charset="0"/>
                <a:ea typeface="Calibri" pitchFamily="34" charset="-122"/>
                <a:cs typeface="Calibri" pitchFamily="34" charset="-120"/>
              </a:rPr>
              <a:t>Older adults</a:t>
            </a:r>
            <a:endParaRPr lang="en-US" sz="1050" dirty="0"/>
          </a:p>
        </p:txBody>
      </p:sp>
      <p:sp>
        <p:nvSpPr>
          <p:cNvPr id="17" name="Text 15"/>
          <p:cNvSpPr txBox="1"/>
          <p:nvPr/>
        </p:nvSpPr>
        <p:spPr>
          <a:xfrm>
            <a:off x="7872696" y="1966143"/>
            <a:ext cx="1972182" cy="302484"/>
          </a:xfrm>
          <a:prstGeom prst="rect">
            <a:avLst/>
          </a:prstGeom>
          <a:noFill/>
          <a:ln/>
        </p:spPr>
        <p:txBody>
          <a:bodyPr wrap="square" lIns="0" tIns="0" rIns="0" bIns="0" rtlCol="0" anchor="ctr"/>
          <a:lstStyle/>
          <a:p>
            <a:pPr indent="0" marL="0">
              <a:buNone/>
            </a:pPr>
            <a:r>
              <a:rPr lang="en-US" sz="1100" dirty="0">
                <a:solidFill>
                  <a:srgbClr val="565349"/>
                </a:solidFill>
                <a:latin typeface="Calibri" pitchFamily="34" charset="0"/>
                <a:ea typeface="Calibri" pitchFamily="34" charset="-122"/>
                <a:cs typeface="Calibri" pitchFamily="34" charset="-120"/>
              </a:rPr>
              <a:t>aged ____ and up</a:t>
            </a:r>
            <a:endParaRPr lang="en-US" sz="1100" dirty="0"/>
          </a:p>
        </p:txBody>
      </p:sp>
      <p:sp>
        <p:nvSpPr>
          <p:cNvPr id="18" name="Text 16"/>
          <p:cNvSpPr txBox="1"/>
          <p:nvPr/>
        </p:nvSpPr>
        <p:spPr>
          <a:xfrm>
            <a:off x="587913" y="2520696"/>
            <a:ext cx="9513509" cy="705795"/>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Disabilities the spec names: v________, h________ and p________.   Long-term health conditions: a________, type 2 d__________, high b______ p________, and c________ h______ d________ (CHD).</a:t>
            </a:r>
            <a:endParaRPr lang="en-US" sz="1200" dirty="0"/>
          </a:p>
        </p:txBody>
      </p:sp>
      <p:sp>
        <p:nvSpPr>
          <p:cNvPr id="19" name="Text 17"/>
          <p:cNvSpPr txBox="1"/>
          <p:nvPr/>
        </p:nvSpPr>
        <p:spPr>
          <a:xfrm>
            <a:off x="587913" y="3377733"/>
            <a:ext cx="9513509" cy="302484"/>
          </a:xfrm>
          <a:prstGeom prst="rect">
            <a:avLst/>
          </a:prstGeom>
          <a:noFill/>
          <a:ln/>
        </p:spPr>
        <p:txBody>
          <a:bodyPr wrap="square" lIns="0" tIns="0" rIns="0" bIns="0" rtlCol="0" anchor="ctr"/>
          <a:lstStyle/>
          <a:p>
            <a:pPr indent="0" marL="0">
              <a:buNone/>
            </a:pPr>
            <a:r>
              <a:rPr lang="en-US" sz="1250" b="1" dirty="0">
                <a:solidFill>
                  <a:srgbClr val="1F1E1B"/>
                </a:solidFill>
                <a:latin typeface="Calibri" pitchFamily="34" charset="0"/>
                <a:ea typeface="Calibri" pitchFamily="34" charset="-122"/>
                <a:cs typeface="Calibri" pitchFamily="34" charset="-120"/>
              </a:rPr>
              <a:t>Now the three kinds of need. Fill in as many as you can:</a:t>
            </a:r>
            <a:endParaRPr lang="en-US" sz="1250" dirty="0"/>
          </a:p>
        </p:txBody>
      </p:sp>
      <p:sp>
        <p:nvSpPr>
          <p:cNvPr id="20" name="Shape 18"/>
          <p:cNvSpPr/>
          <p:nvPr/>
        </p:nvSpPr>
        <p:spPr>
          <a:xfrm>
            <a:off x="587913" y="3781044"/>
            <a:ext cx="3042898" cy="3125663"/>
          </a:xfrm>
          <a:prstGeom prst="roundRect">
            <a:avLst>
              <a:gd name="adj" fmla="val 1803"/>
            </a:avLst>
          </a:prstGeom>
          <a:solidFill>
            <a:srgbClr val="E3EDF3"/>
          </a:solidFill>
          <a:ln/>
        </p:spPr>
      </p:sp>
      <p:sp>
        <p:nvSpPr>
          <p:cNvPr id="21" name="Text 19"/>
          <p:cNvSpPr txBox="1"/>
          <p:nvPr/>
        </p:nvSpPr>
        <p:spPr>
          <a:xfrm>
            <a:off x="780322" y="3912120"/>
            <a:ext cx="2658082" cy="352897"/>
          </a:xfrm>
          <a:prstGeom prst="rect">
            <a:avLst/>
          </a:prstGeom>
          <a:noFill/>
          <a:ln/>
        </p:spPr>
        <p:txBody>
          <a:bodyPr wrap="square" lIns="0" tIns="0" rIns="0" bIns="0" rtlCol="0" anchor="ctr"/>
          <a:lstStyle/>
          <a:p>
            <a:pPr indent="0" marL="0">
              <a:buNone/>
            </a:pPr>
            <a:r>
              <a:rPr lang="en-US" sz="1350" b="1" dirty="0">
                <a:solidFill>
                  <a:srgbClr val="1F5C8B"/>
                </a:solidFill>
                <a:latin typeface="Arial" pitchFamily="34" charset="0"/>
                <a:ea typeface="Arial" pitchFamily="34" charset="-122"/>
                <a:cs typeface="Arial" pitchFamily="34" charset="-120"/>
              </a:rPr>
              <a:t>Physical health needs</a:t>
            </a:r>
            <a:endParaRPr lang="en-US" sz="1350" dirty="0"/>
          </a:p>
        </p:txBody>
      </p:sp>
      <p:sp>
        <p:nvSpPr>
          <p:cNvPr id="22" name="Shape 20"/>
          <p:cNvSpPr/>
          <p:nvPr/>
        </p:nvSpPr>
        <p:spPr>
          <a:xfrm>
            <a:off x="780322" y="4587667"/>
            <a:ext cx="2658082" cy="0"/>
          </a:xfrm>
          <a:prstGeom prst="line">
            <a:avLst/>
          </a:prstGeom>
          <a:noFill/>
          <a:ln w="9525">
            <a:solidFill>
              <a:srgbClr val="B9B5A4"/>
            </a:solidFill>
            <a:prstDash val="solid"/>
          </a:ln>
        </p:spPr>
      </p:sp>
      <p:sp>
        <p:nvSpPr>
          <p:cNvPr id="23" name="Shape 21"/>
          <p:cNvSpPr/>
          <p:nvPr/>
        </p:nvSpPr>
        <p:spPr>
          <a:xfrm>
            <a:off x="780322" y="5071640"/>
            <a:ext cx="2658082" cy="0"/>
          </a:xfrm>
          <a:prstGeom prst="line">
            <a:avLst/>
          </a:prstGeom>
          <a:noFill/>
          <a:ln w="9525">
            <a:solidFill>
              <a:srgbClr val="B9B5A4"/>
            </a:solidFill>
            <a:prstDash val="solid"/>
          </a:ln>
        </p:spPr>
      </p:sp>
      <p:sp>
        <p:nvSpPr>
          <p:cNvPr id="24" name="Shape 22"/>
          <p:cNvSpPr/>
          <p:nvPr/>
        </p:nvSpPr>
        <p:spPr>
          <a:xfrm>
            <a:off x="780322" y="5555614"/>
            <a:ext cx="2658082" cy="0"/>
          </a:xfrm>
          <a:prstGeom prst="line">
            <a:avLst/>
          </a:prstGeom>
          <a:noFill/>
          <a:ln w="9525">
            <a:solidFill>
              <a:srgbClr val="B9B5A4"/>
            </a:solidFill>
            <a:prstDash val="solid"/>
          </a:ln>
        </p:spPr>
      </p:sp>
      <p:sp>
        <p:nvSpPr>
          <p:cNvPr id="25" name="Shape 23"/>
          <p:cNvSpPr/>
          <p:nvPr/>
        </p:nvSpPr>
        <p:spPr>
          <a:xfrm>
            <a:off x="780322" y="6039588"/>
            <a:ext cx="2658082" cy="0"/>
          </a:xfrm>
          <a:prstGeom prst="line">
            <a:avLst/>
          </a:prstGeom>
          <a:noFill/>
          <a:ln w="9525">
            <a:solidFill>
              <a:srgbClr val="B9B5A4"/>
            </a:solidFill>
            <a:prstDash val="solid"/>
          </a:ln>
        </p:spPr>
      </p:sp>
      <p:sp>
        <p:nvSpPr>
          <p:cNvPr id="26" name="Shape 24"/>
          <p:cNvSpPr/>
          <p:nvPr/>
        </p:nvSpPr>
        <p:spPr>
          <a:xfrm>
            <a:off x="780322" y="6523561"/>
            <a:ext cx="2658082" cy="0"/>
          </a:xfrm>
          <a:prstGeom prst="line">
            <a:avLst/>
          </a:prstGeom>
          <a:noFill/>
          <a:ln w="9525">
            <a:solidFill>
              <a:srgbClr val="B9B5A4"/>
            </a:solidFill>
            <a:prstDash val="solid"/>
          </a:ln>
        </p:spPr>
      </p:sp>
      <p:sp>
        <p:nvSpPr>
          <p:cNvPr id="27" name="Shape 25"/>
          <p:cNvSpPr/>
          <p:nvPr/>
        </p:nvSpPr>
        <p:spPr>
          <a:xfrm>
            <a:off x="3759083" y="3781044"/>
            <a:ext cx="3042898" cy="3125663"/>
          </a:xfrm>
          <a:prstGeom prst="roundRect">
            <a:avLst>
              <a:gd name="adj" fmla="val 1803"/>
            </a:avLst>
          </a:prstGeom>
          <a:solidFill>
            <a:srgbClr val="F6ECDD"/>
          </a:solidFill>
          <a:ln/>
        </p:spPr>
      </p:sp>
      <p:sp>
        <p:nvSpPr>
          <p:cNvPr id="28" name="Text 26"/>
          <p:cNvSpPr txBox="1"/>
          <p:nvPr/>
        </p:nvSpPr>
        <p:spPr>
          <a:xfrm>
            <a:off x="3951491" y="3912120"/>
            <a:ext cx="2658082" cy="352897"/>
          </a:xfrm>
          <a:prstGeom prst="rect">
            <a:avLst/>
          </a:prstGeom>
          <a:noFill/>
          <a:ln/>
        </p:spPr>
        <p:txBody>
          <a:bodyPr wrap="square" lIns="0" tIns="0" rIns="0" bIns="0" rtlCol="0" anchor="ctr"/>
          <a:lstStyle/>
          <a:p>
            <a:pPr indent="0" marL="0">
              <a:buNone/>
            </a:pPr>
            <a:r>
              <a:rPr lang="en-US" sz="1350" b="1" dirty="0">
                <a:solidFill>
                  <a:srgbClr val="B36A00"/>
                </a:solidFill>
                <a:latin typeface="Arial" pitchFamily="34" charset="0"/>
                <a:ea typeface="Arial" pitchFamily="34" charset="-122"/>
                <a:cs typeface="Arial" pitchFamily="34" charset="-120"/>
              </a:rPr>
              <a:t>Social health needs</a:t>
            </a:r>
            <a:endParaRPr lang="en-US" sz="1350" dirty="0"/>
          </a:p>
        </p:txBody>
      </p:sp>
      <p:sp>
        <p:nvSpPr>
          <p:cNvPr id="29" name="Shape 27"/>
          <p:cNvSpPr/>
          <p:nvPr/>
        </p:nvSpPr>
        <p:spPr>
          <a:xfrm>
            <a:off x="3951491" y="4587667"/>
            <a:ext cx="2658082" cy="0"/>
          </a:xfrm>
          <a:prstGeom prst="line">
            <a:avLst/>
          </a:prstGeom>
          <a:noFill/>
          <a:ln w="9525">
            <a:solidFill>
              <a:srgbClr val="B9B5A4"/>
            </a:solidFill>
            <a:prstDash val="solid"/>
          </a:ln>
        </p:spPr>
      </p:sp>
      <p:sp>
        <p:nvSpPr>
          <p:cNvPr id="30" name="Shape 28"/>
          <p:cNvSpPr/>
          <p:nvPr/>
        </p:nvSpPr>
        <p:spPr>
          <a:xfrm>
            <a:off x="3951491" y="5071640"/>
            <a:ext cx="2658082" cy="0"/>
          </a:xfrm>
          <a:prstGeom prst="line">
            <a:avLst/>
          </a:prstGeom>
          <a:noFill/>
          <a:ln w="9525">
            <a:solidFill>
              <a:srgbClr val="B9B5A4"/>
            </a:solidFill>
            <a:prstDash val="solid"/>
          </a:ln>
        </p:spPr>
      </p:sp>
      <p:sp>
        <p:nvSpPr>
          <p:cNvPr id="31" name="Shape 29"/>
          <p:cNvSpPr/>
          <p:nvPr/>
        </p:nvSpPr>
        <p:spPr>
          <a:xfrm>
            <a:off x="3951491" y="5555614"/>
            <a:ext cx="2658082" cy="0"/>
          </a:xfrm>
          <a:prstGeom prst="line">
            <a:avLst/>
          </a:prstGeom>
          <a:noFill/>
          <a:ln w="9525">
            <a:solidFill>
              <a:srgbClr val="B9B5A4"/>
            </a:solidFill>
            <a:prstDash val="solid"/>
          </a:ln>
        </p:spPr>
      </p:sp>
      <p:sp>
        <p:nvSpPr>
          <p:cNvPr id="32" name="Shape 30"/>
          <p:cNvSpPr/>
          <p:nvPr/>
        </p:nvSpPr>
        <p:spPr>
          <a:xfrm>
            <a:off x="3951491" y="6039588"/>
            <a:ext cx="2658082" cy="0"/>
          </a:xfrm>
          <a:prstGeom prst="line">
            <a:avLst/>
          </a:prstGeom>
          <a:noFill/>
          <a:ln w="9525">
            <a:solidFill>
              <a:srgbClr val="B9B5A4"/>
            </a:solidFill>
            <a:prstDash val="solid"/>
          </a:ln>
        </p:spPr>
      </p:sp>
      <p:sp>
        <p:nvSpPr>
          <p:cNvPr id="33" name="Shape 31"/>
          <p:cNvSpPr/>
          <p:nvPr/>
        </p:nvSpPr>
        <p:spPr>
          <a:xfrm>
            <a:off x="3951491" y="6523561"/>
            <a:ext cx="2658082" cy="0"/>
          </a:xfrm>
          <a:prstGeom prst="line">
            <a:avLst/>
          </a:prstGeom>
          <a:noFill/>
          <a:ln w="9525">
            <a:solidFill>
              <a:srgbClr val="B9B5A4"/>
            </a:solidFill>
            <a:prstDash val="solid"/>
          </a:ln>
        </p:spPr>
      </p:sp>
      <p:sp>
        <p:nvSpPr>
          <p:cNvPr id="34" name="Shape 32"/>
          <p:cNvSpPr/>
          <p:nvPr/>
        </p:nvSpPr>
        <p:spPr>
          <a:xfrm>
            <a:off x="6930253" y="3781044"/>
            <a:ext cx="3042898" cy="3125663"/>
          </a:xfrm>
          <a:prstGeom prst="roundRect">
            <a:avLst>
              <a:gd name="adj" fmla="val 1803"/>
            </a:avLst>
          </a:prstGeom>
          <a:solidFill>
            <a:srgbClr val="E4EFE8"/>
          </a:solidFill>
          <a:ln/>
        </p:spPr>
      </p:sp>
      <p:sp>
        <p:nvSpPr>
          <p:cNvPr id="35" name="Text 33"/>
          <p:cNvSpPr txBox="1"/>
          <p:nvPr/>
        </p:nvSpPr>
        <p:spPr>
          <a:xfrm>
            <a:off x="7122661" y="3912120"/>
            <a:ext cx="2658082" cy="352897"/>
          </a:xfrm>
          <a:prstGeom prst="rect">
            <a:avLst/>
          </a:prstGeom>
          <a:noFill/>
          <a:ln/>
        </p:spPr>
        <p:txBody>
          <a:bodyPr wrap="square" lIns="0" tIns="0" rIns="0" bIns="0" rtlCol="0" anchor="ctr"/>
          <a:lstStyle/>
          <a:p>
            <a:pPr indent="0" marL="0">
              <a:buNone/>
            </a:pPr>
            <a:r>
              <a:rPr lang="en-US" sz="1350" b="1" dirty="0">
                <a:solidFill>
                  <a:srgbClr val="2C6E49"/>
                </a:solidFill>
                <a:latin typeface="Arial" pitchFamily="34" charset="0"/>
                <a:ea typeface="Arial" pitchFamily="34" charset="-122"/>
                <a:cs typeface="Arial" pitchFamily="34" charset="-120"/>
              </a:rPr>
              <a:t>Mental health needs</a:t>
            </a:r>
            <a:endParaRPr lang="en-US" sz="1350" dirty="0"/>
          </a:p>
        </p:txBody>
      </p:sp>
      <p:sp>
        <p:nvSpPr>
          <p:cNvPr id="36" name="Shape 34"/>
          <p:cNvSpPr/>
          <p:nvPr/>
        </p:nvSpPr>
        <p:spPr>
          <a:xfrm>
            <a:off x="7122661" y="4587667"/>
            <a:ext cx="2658082" cy="0"/>
          </a:xfrm>
          <a:prstGeom prst="line">
            <a:avLst/>
          </a:prstGeom>
          <a:noFill/>
          <a:ln w="9525">
            <a:solidFill>
              <a:srgbClr val="B9B5A4"/>
            </a:solidFill>
            <a:prstDash val="solid"/>
          </a:ln>
        </p:spPr>
      </p:sp>
      <p:sp>
        <p:nvSpPr>
          <p:cNvPr id="37" name="Shape 35"/>
          <p:cNvSpPr/>
          <p:nvPr/>
        </p:nvSpPr>
        <p:spPr>
          <a:xfrm>
            <a:off x="7122661" y="5071640"/>
            <a:ext cx="2658082" cy="0"/>
          </a:xfrm>
          <a:prstGeom prst="line">
            <a:avLst/>
          </a:prstGeom>
          <a:noFill/>
          <a:ln w="9525">
            <a:solidFill>
              <a:srgbClr val="B9B5A4"/>
            </a:solidFill>
            <a:prstDash val="solid"/>
          </a:ln>
        </p:spPr>
      </p:sp>
      <p:sp>
        <p:nvSpPr>
          <p:cNvPr id="38" name="Shape 36"/>
          <p:cNvSpPr/>
          <p:nvPr/>
        </p:nvSpPr>
        <p:spPr>
          <a:xfrm>
            <a:off x="7122661" y="5555614"/>
            <a:ext cx="2658082" cy="0"/>
          </a:xfrm>
          <a:prstGeom prst="line">
            <a:avLst/>
          </a:prstGeom>
          <a:noFill/>
          <a:ln w="9525">
            <a:solidFill>
              <a:srgbClr val="B9B5A4"/>
            </a:solidFill>
            <a:prstDash val="solid"/>
          </a:ln>
        </p:spPr>
      </p:sp>
      <p:sp>
        <p:nvSpPr>
          <p:cNvPr id="39" name="Shape 37"/>
          <p:cNvSpPr/>
          <p:nvPr/>
        </p:nvSpPr>
        <p:spPr>
          <a:xfrm>
            <a:off x="7122661" y="6039588"/>
            <a:ext cx="2658082" cy="0"/>
          </a:xfrm>
          <a:prstGeom prst="line">
            <a:avLst/>
          </a:prstGeom>
          <a:noFill/>
          <a:ln w="9525">
            <a:solidFill>
              <a:srgbClr val="B9B5A4"/>
            </a:solidFill>
            <a:prstDash val="solid"/>
          </a:ln>
        </p:spPr>
      </p:sp>
      <p:sp>
        <p:nvSpPr>
          <p:cNvPr id="40" name="Shape 38"/>
          <p:cNvSpPr/>
          <p:nvPr/>
        </p:nvSpPr>
        <p:spPr>
          <a:xfrm>
            <a:off x="7122661" y="6523561"/>
            <a:ext cx="2658082" cy="0"/>
          </a:xfrm>
          <a:prstGeom prst="line">
            <a:avLst/>
          </a:prstGeom>
          <a:noFill/>
          <a:ln w="9525">
            <a:solidFill>
              <a:srgbClr val="B9B5A4"/>
            </a:solidFill>
            <a:prstDash val="solid"/>
          </a:ln>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1</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8</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READING THE PARTICIPANT</a:t>
            </a:r>
            <a:endParaRPr lang="en-US" sz="2500" dirty="0"/>
          </a:p>
        </p:txBody>
      </p:sp>
      <p:sp>
        <p:nvSpPr>
          <p:cNvPr id="5" name="Shape 3"/>
          <p:cNvSpPr/>
          <p:nvPr/>
        </p:nvSpPr>
        <p:spPr>
          <a:xfrm>
            <a:off x="587913" y="957864"/>
            <a:ext cx="9513509" cy="907451"/>
          </a:xfrm>
          <a:prstGeom prst="roundRect">
            <a:avLst>
              <a:gd name="adj" fmla="val 6046"/>
            </a:avLst>
          </a:prstGeom>
          <a:solidFill>
            <a:srgbClr val="F1EFE5"/>
          </a:solidFill>
          <a:ln/>
        </p:spPr>
      </p:sp>
      <p:sp>
        <p:nvSpPr>
          <p:cNvPr id="6" name="Text 4"/>
          <p:cNvSpPr txBox="1"/>
          <p:nvPr/>
        </p:nvSpPr>
        <p:spPr>
          <a:xfrm>
            <a:off x="801700" y="1129272"/>
            <a:ext cx="9085936" cy="655381"/>
          </a:xfrm>
          <a:prstGeom prst="rect">
            <a:avLst/>
          </a:prstGeom>
          <a:noFill/>
          <a:ln/>
        </p:spPr>
        <p:txBody>
          <a:bodyPr wrap="square" lIns="0" tIns="0" rIns="0" bIns="0" rtlCol="0" anchor="t"/>
          <a:lstStyle/>
          <a:p>
            <a:pPr indent="0" marL="0">
              <a:buNone/>
            </a:pPr>
            <a:r>
              <a:rPr lang="en-US" sz="1300" i="1" dirty="0">
                <a:solidFill>
                  <a:srgbClr val="1F1E1B"/>
                </a:solidFill>
                <a:latin typeface="Calibri" pitchFamily="34" charset="0"/>
                <a:ea typeface="Calibri" pitchFamily="34" charset="-122"/>
                <a:cs typeface="Calibri" pitchFamily="34" charset="-120"/>
              </a:rPr>
              <a:t>Marcus is 68 and recently retired. He has type 2 diabetes, lives alone, and has not exercised regularly for twenty years. He does not drive.</a:t>
            </a:r>
            <a:endParaRPr lang="en-US" sz="1300" dirty="0"/>
          </a:p>
        </p:txBody>
      </p:sp>
      <p:sp>
        <p:nvSpPr>
          <p:cNvPr id="7" name="Text 5"/>
          <p:cNvSpPr txBox="1"/>
          <p:nvPr/>
        </p:nvSpPr>
        <p:spPr>
          <a:xfrm>
            <a:off x="587913" y="2016557"/>
            <a:ext cx="9513509" cy="403311"/>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Every need you write must be </a:t>
            </a:r>
            <a:pPr indent="0" marL="0">
              <a:buNone/>
            </a:pPr>
            <a:r>
              <a:rPr lang="en-US" sz="1200" b="1" dirty="0">
                <a:solidFill>
                  <a:srgbClr val="1F1E1B"/>
                </a:solidFill>
                <a:latin typeface="Calibri" pitchFamily="34" charset="0"/>
                <a:ea typeface="Calibri" pitchFamily="34" charset="-122"/>
                <a:cs typeface="Calibri" pitchFamily="34" charset="-120"/>
              </a:rPr>
              <a:t>evidenced</a:t>
            </a:r>
            <a:pPr indent="0" marL="0">
              <a:buNone/>
            </a:pPr>
            <a:r>
              <a:rPr lang="en-US" sz="1200" dirty="0">
                <a:solidFill>
                  <a:srgbClr val="1F1E1B"/>
                </a:solidFill>
                <a:latin typeface="Calibri" pitchFamily="34" charset="0"/>
                <a:ea typeface="Calibri" pitchFamily="34" charset="-122"/>
                <a:cs typeface="Calibri" pitchFamily="34" charset="-120"/>
              </a:rPr>
              <a:t> by words in the scenario. Quote the words that tell you it is there.</a:t>
            </a:r>
            <a:endParaRPr lang="en-US" sz="12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587913" y="2520696"/>
          <a:ext cx="9513509" cy="914400"/>
        </p:xfrm>
        <a:graphic>
          <a:graphicData uri="http://schemas.openxmlformats.org/drawingml/2006/table">
            <a:tbl>
              <a:tblPr/>
              <a:tblGrid>
                <a:gridCol w="3099907"/>
                <a:gridCol w="2351654"/>
                <a:gridCol w="4061948"/>
              </a:tblGrid>
              <a:tr h="362980">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Need</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Type: physical, social or mental</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The words in the scenario that evidence it</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r>
              <a:tr h="725960">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25960">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25960">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25960">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25960">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9" name="Text 6"/>
          <p:cNvSpPr txBox="1"/>
          <p:nvPr/>
        </p:nvSpPr>
        <p:spPr>
          <a:xfrm>
            <a:off x="587913" y="6452982"/>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A need you might guess at but cannot evidence, and why you would leave it out:</a:t>
            </a:r>
            <a:endParaRPr lang="en-US" sz="1200" dirty="0"/>
          </a:p>
        </p:txBody>
      </p:sp>
      <p:sp>
        <p:nvSpPr>
          <p:cNvPr id="10" name="Shape 7"/>
          <p:cNvSpPr/>
          <p:nvPr/>
        </p:nvSpPr>
        <p:spPr>
          <a:xfrm>
            <a:off x="694807" y="6906707"/>
            <a:ext cx="9299722" cy="0"/>
          </a:xfrm>
          <a:prstGeom prst="line">
            <a:avLst/>
          </a:prstGeom>
          <a:noFill/>
          <a:ln w="9525">
            <a:solidFill>
              <a:srgbClr val="B9B5A4"/>
            </a:solidFill>
            <a:prstDash val="solid"/>
          </a:ln>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1</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9</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D0202E"/>
                </a:solidFill>
                <a:latin typeface="Arial" pitchFamily="34" charset="0"/>
                <a:ea typeface="Arial" pitchFamily="34" charset="-122"/>
                <a:cs typeface="Arial" pitchFamily="34" charset="-120"/>
              </a:rPr>
              <a:t>WHAT, HOW AND WHY</a:t>
            </a:r>
            <a:endParaRPr lang="en-US" sz="2500" dirty="0"/>
          </a:p>
        </p:txBody>
      </p:sp>
      <p:sp>
        <p:nvSpPr>
          <p:cNvPr id="5" name="Text 3"/>
          <p:cNvSpPr txBox="1"/>
          <p:nvPr/>
        </p:nvSpPr>
        <p:spPr>
          <a:xfrm>
            <a:off x="587913" y="907451"/>
            <a:ext cx="9513509" cy="604967"/>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Naming an activity earns almost nothing. The marks are in </a:t>
            </a:r>
            <a:pPr indent="0" marL="0">
              <a:buNone/>
            </a:pPr>
            <a:r>
              <a:rPr lang="en-US" sz="1200" b="1" dirty="0">
                <a:solidFill>
                  <a:srgbClr val="1F1E1B"/>
                </a:solidFill>
                <a:latin typeface="Calibri" pitchFamily="34" charset="0"/>
                <a:ea typeface="Calibri" pitchFamily="34" charset="-122"/>
                <a:cs typeface="Calibri" pitchFamily="34" charset="-120"/>
              </a:rPr>
              <a:t>how</a:t>
            </a:r>
            <a:pPr indent="0" marL="0">
              <a:buNone/>
            </a:pPr>
            <a:r>
              <a:rPr lang="en-US" sz="1200" dirty="0">
                <a:solidFill>
                  <a:srgbClr val="1F1E1B"/>
                </a:solidFill>
                <a:latin typeface="Calibri" pitchFamily="34" charset="0"/>
                <a:ea typeface="Calibri" pitchFamily="34" charset="-122"/>
                <a:cs typeface="Calibri" pitchFamily="34" charset="-120"/>
              </a:rPr>
              <a:t> it works and </a:t>
            </a:r>
            <a:pPr indent="0" marL="0">
              <a:buNone/>
            </a:pPr>
            <a:r>
              <a:rPr lang="en-US" sz="1200" b="1" dirty="0">
                <a:solidFill>
                  <a:srgbClr val="1F1E1B"/>
                </a:solidFill>
                <a:latin typeface="Calibri" pitchFamily="34" charset="0"/>
                <a:ea typeface="Calibri" pitchFamily="34" charset="-122"/>
                <a:cs typeface="Calibri" pitchFamily="34" charset="-120"/>
              </a:rPr>
              <a:t>why</a:t>
            </a:r>
            <a:pPr indent="0" marL="0">
              <a:buNone/>
            </a:pPr>
            <a:r>
              <a:rPr lang="en-US" sz="1200" dirty="0">
                <a:solidFill>
                  <a:srgbClr val="1F1E1B"/>
                </a:solidFill>
                <a:latin typeface="Calibri" pitchFamily="34" charset="0"/>
                <a:ea typeface="Calibri" pitchFamily="34" charset="-122"/>
                <a:cs typeface="Calibri" pitchFamily="34" charset="-120"/>
              </a:rPr>
              <a:t> that matters for this participant. Choose three activities for Marcus, from at least two different activity types.</a:t>
            </a:r>
            <a:endParaRPr lang="en-US" sz="12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587913" y="1714073"/>
          <a:ext cx="9513509" cy="914400"/>
        </p:xfrm>
        <a:graphic>
          <a:graphicData uri="http://schemas.openxmlformats.org/drawingml/2006/table">
            <a:tbl>
              <a:tblPr/>
              <a:tblGrid>
                <a:gridCol w="2351654"/>
                <a:gridCol w="3527481"/>
                <a:gridCol w="3634374"/>
              </a:tblGrid>
              <a:tr h="362980">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Activity (what)</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How it works for them</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Why that matters for this participant</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r>
              <a:tr h="1361176">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361176">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361176">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7" name="Shape 4"/>
          <p:cNvSpPr/>
          <p:nvPr/>
        </p:nvSpPr>
        <p:spPr>
          <a:xfrm>
            <a:off x="587913" y="6200912"/>
            <a:ext cx="9513509" cy="756209"/>
          </a:xfrm>
          <a:prstGeom prst="roundRect">
            <a:avLst>
              <a:gd name="adj" fmla="val 7255"/>
            </a:avLst>
          </a:prstGeom>
          <a:solidFill>
            <a:srgbClr val="FAE6E8"/>
          </a:solidFill>
          <a:ln/>
        </p:spPr>
      </p:sp>
      <p:sp>
        <p:nvSpPr>
          <p:cNvPr id="8" name="Text 5"/>
          <p:cNvSpPr txBox="1"/>
          <p:nvPr/>
        </p:nvSpPr>
        <p:spPr>
          <a:xfrm>
            <a:off x="801700" y="6402568"/>
            <a:ext cx="9085936" cy="453725"/>
          </a:xfrm>
          <a:prstGeom prst="rect">
            <a:avLst/>
          </a:prstGeom>
          <a:noFill/>
          <a:ln/>
        </p:spPr>
        <p:txBody>
          <a:bodyPr wrap="square" lIns="0" tIns="0" rIns="0" bIns="0" rtlCol="0" anchor="ctr"/>
          <a:lstStyle/>
          <a:p>
            <a:pPr indent="0" marL="0">
              <a:buNone/>
            </a:pPr>
            <a:r>
              <a:rPr lang="en-US" sz="1150" b="1" dirty="0">
                <a:solidFill>
                  <a:srgbClr val="D0202E"/>
                </a:solidFill>
                <a:latin typeface="Calibri" pitchFamily="34" charset="0"/>
                <a:ea typeface="Calibri" pitchFamily="34" charset="-122"/>
                <a:cs typeface="Calibri" pitchFamily="34" charset="-120"/>
              </a:rPr>
              <a:t>Check: underline every phrase that names something specific to your participant. Fewer than three per activity means the answer is still generic.</a:t>
            </a:r>
            <a:endParaRPr lang="en-US" sz="11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C1 LO A Student Booklet</dc:title>
  <dc:subject>PptxGenJS Presentation</dc:subject>
  <dc:creator>DHS PE Department</dc:creator>
  <cp:lastModifiedBy>DHS PE Department</cp:lastModifiedBy>
  <cp:revision>1</cp:revision>
  <dcterms:created xsi:type="dcterms:W3CDTF">2026-08-31T12:35:06Z</dcterms:created>
  <dcterms:modified xsi:type="dcterms:W3CDTF">2026-08-31T12:35:06Z</dcterms:modified>
</cp:coreProperties>
</file>