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59"/>
    <p:restoredTop sz="94610"/>
  </p:normalViewPr>
  <p:slideViewPr>
    <p:cSldViewPr snapToGrid="0" snapToObjects="1">
      <p:cViewPr varScale="1">
        <p:scale>
          <a:sx n="165" d="100"/>
          <a:sy n="165" d="100"/>
        </p:scale>
        <p:origin x="216"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9005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 A block: week 8 (w/c 19 Oct), half term week 9, then weeks 10-13. Task 3b filming sits in week 10's practical (see the LO C deck). Task 1 planned weeks 14-16, sat Mon 7 Dec, typed up in January. Spec Issue 4 pp.10-12.</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A1 provision bullets verbatim, including the four characteristics. The four characteristics are the checklist for the provision strand of Task 1a, which is where most marks are lost.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Local knowledge makes this real. Keep the class list on the wall for the whole block; students draw on it in Task 1a. Watch for the leisure trust case: council-funded but charitably run, worth discussing with the top end.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A1 final bullet verbatim. Every one of these five is a place to earn provision marks. Students should be able to run all five for any sector on demand.</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contrasting participants preview the whole of Task 1a: the answer changes with the person, which is exactly what the grid rewards.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First-hand experience is a spec expectation for LO A ('learners are encouraged to participate in each of these different types'). The warm-up leadership keeps Task 3b sharp before the November filming.</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from half term. Task 3b filming is this week's practical: see the LO C deck.</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 of Component 1's 60 marks, the largest single task. Task 3 (24 marks) is already banked by December; Task 2 (12 marks, LO B) follows in the spring.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A2 verbatim. The four named long-term conditions are examinable content: students should know one activity implication for each.</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Handle health conditions factually and without alarm: asthma means inhaler access and warm-up care, not exclusion. The challenge task pushes against stereotyping by age, which weak answers do constantly.</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A2 verbatim. Current UK guidance for reference: adults 150 minutes moderate or 75 vigorous per week plus two strength sessions; children and young people an average of 60 minutes a day. Check the guidance is current before teaching.</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Marcus runs through the rest of this deck as the worked example. The evidence-quoting habit is what stops invented detail, which caps marks.</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most useful slide in the block. The what/how/why ladder is exactly what separates the bands on the Task 1a activities strand.</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underline-and-count habit transfers straight from the LO C link count. Under three per activity means the answer is still generic.</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and A2 feed Task 1a. A3 and A4 feed Task 1b. Say that mapping out loud now and repeat it at every task slide.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Straight from the June 2025 moderator commentary: the low-mark exemplar had no specific section exploring provision in depth, and that alone dragged it out of Band 3. Tell students to give provision its own headed section.</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once straight, once stopping at every Marcus-specific phrase. Note the guideline number: precise detail like that is what 'well-developed' looks like.</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move is the one students miss: naming a disadvantage and then answering it for this participant. That is what 'comprehensive' means on the grid.</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Grid language from spec p.18. Priya is deliberately different from Marcus: time and childcare rather than age and isolation. Mark tonight against the ladder and return with a band.</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lesson of LO A, w/c 19 Oct. Spec A1 opening bullets. Students have just finished LO C, so the warm-up knowledge is fresh: use it as the retrieval bridge.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creche is in the spec's additional products and services list, and for Priya it is the whole answer to her time barrier. Students who spot it are reading the participant properly.</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Simulating the sectors makes the abstract concrete: charge fake membership for the private version, run the voluntary one with student leaders. Debrief straight into the five comparison points.</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A3 verbatim. Real numbers help: cost of boots, a bus fare twice a week over a season. Students underestimate transport constantly.</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ranking task builds the judgement Task 1b needs. The does-not-apply task stops the scattergun answer that lists every barrier in the spec.</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A3 verbatim. Teach these plainly and factually. The health-conditions concern barrier is a favourite in papers because it pairs with the A2 conditions list.</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Scenario cards in the booklet. The double-barrier examples are the important ones: real people rarely face a single clean barrier, and saying so is a mark of a strong answer.</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discriminator on the barriers strand: barriers named without explaining why they impact this specific participant sit in Band 2, however many are listed.</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Insist on three different groups: students who take all three from personal barriers write a thinner answer and cannot show range.</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bridges A3 into A4 physically before the written methods lessons. It also keeps warm-up leadership running weekly.</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A4 verbatim. The assistive technology list is examinable detail: pool hoist, Braille signage, hearing loops. Students who name them show range.</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would-not-work task is the feasibility check the grid rewards. Free parking is useless to Marcus, who does not drive: that is the kind of judgement that separates the top bands.</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A1 verbatim. Test the definition on edge cases: chess (no exertion), running alone (no competition or NGB), a gym session (fitness activity, not sport). Naming the NGB for their own sport is a quick win.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A4 verbatim. Connect each method back to the exact A3 barrier it targets: private changing rooms answer body image, women only sessions answer the single sex barrier.</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Feasibility is the word in the moderator commentary: methods that are named without any detail of how they work or why they suit the participant sit in Band 2.</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teaching lesson of LO A. Weeks 14 to 16: plan against the released paper, sit Task 1 on Mon 7 Dec.</a:t>
            </a:r>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June 2025 moderator commentary: on the low-mark exemplar, methods of overcoming barriers were often brief and basic. Same shape of error as the provision omission in Task 1a.</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rejected alternative is the highest-value habit in the whole component: it proves the choice was judged rather than grabbed.</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diagnostic before planning week. Band overnight; anyone below Band 3 gets targeted work on the how/why move in week 14.</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LO A practical. It doubles as revision for the planning fortnight and keeps everyone leading sessions ahead of the December task.</a:t>
            </a:r>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A3 for the wall and A5 for books, same as the LO C organiser.</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A1 benefit bullets verbatim. Highlight the overlaps (meet new people appears in all three) and the differences (leadership from sport, escape from screens outdoors, measurable goals in fitness activity).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argue-one task surfaces the classification logic: a spin class in a competitive league, kayaking as sport vs adventure. Accept any defensible answer that uses the definitions.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1E1B"/>
        </a:solidFill>
        <a:effectLst/>
      </p:bgPr>
    </p:bg>
    <p:spTree>
      <p:nvGrpSpPr>
        <p:cNvPr id="1" name=""/>
        <p:cNvGrpSpPr/>
        <p:nvPr/>
      </p:nvGrpSpPr>
      <p:grpSpPr>
        <a:xfrm>
          <a:off x="0" y="0"/>
          <a:ext cx="0" cy="0"/>
          <a:chOff x="0" y="0"/>
          <a:chExt cx="0" cy="0"/>
        </a:xfrm>
      </p:grpSpPr>
      <p:sp>
        <p:nvSpPr>
          <p:cNvPr id="2" name="Text 0"/>
          <p:cNvSpPr txBox="1"/>
          <p:nvPr/>
        </p:nvSpPr>
        <p:spPr>
          <a:xfrm>
            <a:off x="640080" y="685800"/>
            <a:ext cx="6400800" cy="365760"/>
          </a:xfrm>
          <a:prstGeom prst="rect">
            <a:avLst/>
          </a:prstGeom>
          <a:noFill/>
          <a:ln/>
        </p:spPr>
        <p:txBody>
          <a:bodyPr wrap="square" lIns="0" tIns="0" rIns="0" bIns="0" rtlCol="0" anchor="ctr"/>
          <a:lstStyle/>
          <a:p>
            <a:pPr marL="0" indent="0">
              <a:buNone/>
            </a:pPr>
            <a:r>
              <a:rPr lang="en-US" sz="1500" b="1" kern="0" spc="500" dirty="0">
                <a:solidFill>
                  <a:srgbClr val="FFFFFF"/>
                </a:solidFill>
                <a:latin typeface="Calibri" pitchFamily="34" charset="0"/>
                <a:ea typeface="Calibri" pitchFamily="34" charset="-122"/>
                <a:cs typeface="Calibri" pitchFamily="34" charset="-120"/>
              </a:rPr>
              <a:t>DHS BTEC SPORT · COMPONENT 1</a:t>
            </a:r>
            <a:endParaRPr lang="en-US" sz="1500" dirty="0"/>
          </a:p>
        </p:txBody>
      </p:sp>
      <p:sp>
        <p:nvSpPr>
          <p:cNvPr id="3" name="Text 1"/>
          <p:cNvSpPr txBox="1"/>
          <p:nvPr/>
        </p:nvSpPr>
        <p:spPr>
          <a:xfrm>
            <a:off x="640080" y="2103120"/>
            <a:ext cx="11155680" cy="1463040"/>
          </a:xfrm>
          <a:prstGeom prst="rect">
            <a:avLst/>
          </a:prstGeom>
          <a:noFill/>
          <a:ln/>
        </p:spPr>
        <p:txBody>
          <a:bodyPr wrap="square" lIns="0" tIns="0" rIns="0" bIns="0" rtlCol="0" anchor="ctr"/>
          <a:lstStyle/>
          <a:p>
            <a:pPr marL="0" indent="0">
              <a:buNone/>
            </a:pPr>
            <a:r>
              <a:rPr lang="en-US" sz="6600" b="1" dirty="0">
                <a:solidFill>
                  <a:srgbClr val="FFFFFF"/>
                </a:solidFill>
                <a:latin typeface="Arial" pitchFamily="34" charset="0"/>
                <a:ea typeface="Arial" pitchFamily="34" charset="-122"/>
                <a:cs typeface="Arial" pitchFamily="34" charset="-120"/>
              </a:rPr>
              <a:t>Task 1.</a:t>
            </a:r>
            <a:endParaRPr lang="en-US" sz="6600" dirty="0"/>
          </a:p>
        </p:txBody>
      </p:sp>
      <p:sp>
        <p:nvSpPr>
          <p:cNvPr id="4" name="Text 2"/>
          <p:cNvSpPr txBox="1"/>
          <p:nvPr/>
        </p:nvSpPr>
        <p:spPr>
          <a:xfrm>
            <a:off x="640080" y="3611880"/>
            <a:ext cx="10424160" cy="822960"/>
          </a:xfrm>
          <a:prstGeom prst="rect">
            <a:avLst/>
          </a:prstGeom>
          <a:noFill/>
          <a:ln/>
        </p:spPr>
        <p:txBody>
          <a:bodyPr wrap="square" lIns="0" tIns="0" rIns="0" bIns="0" rtlCol="0" anchor="ctr"/>
          <a:lstStyle/>
          <a:p>
            <a:pPr marL="0" indent="0">
              <a:buNone/>
            </a:pPr>
            <a:r>
              <a:rPr lang="en-US" sz="1900" dirty="0">
                <a:solidFill>
                  <a:srgbClr val="D8D5C9"/>
                </a:solidFill>
                <a:latin typeface="Calibri" pitchFamily="34" charset="0"/>
                <a:ea typeface="Calibri" pitchFamily="34" charset="-122"/>
                <a:cs typeface="Calibri" pitchFamily="34" charset="-120"/>
              </a:rPr>
              <a:t>Increasing participation in regular sport or physical activity</a:t>
            </a:r>
            <a:endParaRPr lang="en-US" sz="1900" dirty="0"/>
          </a:p>
        </p:txBody>
      </p:sp>
      <p:sp>
        <p:nvSpPr>
          <p:cNvPr id="5" name="Text 3"/>
          <p:cNvSpPr txBox="1"/>
          <p:nvPr/>
        </p:nvSpPr>
        <p:spPr>
          <a:xfrm>
            <a:off x="640080" y="4937760"/>
            <a:ext cx="10058400" cy="457200"/>
          </a:xfrm>
          <a:prstGeom prst="rect">
            <a:avLst/>
          </a:prstGeom>
          <a:noFill/>
          <a:ln/>
        </p:spPr>
        <p:txBody>
          <a:bodyPr wrap="square" lIns="0" tIns="0" rIns="0" bIns="0" rtlCol="0" anchor="ctr"/>
          <a:lstStyle/>
          <a:p>
            <a:pPr marL="0" indent="0">
              <a:buNone/>
            </a:pPr>
            <a:r>
              <a:rPr lang="en-US" sz="1600" dirty="0">
                <a:solidFill>
                  <a:srgbClr val="FF0000"/>
                </a:solidFill>
                <a:latin typeface="Calibri" pitchFamily="34" charset="0"/>
                <a:ea typeface="Calibri" pitchFamily="34" charset="-122"/>
                <a:cs typeface="Calibri" pitchFamily="34" charset="-120"/>
              </a:rPr>
              <a:t>Year 10 · Task 1: Mon 7 Dec</a:t>
            </a:r>
            <a:endParaRPr lang="en-US" sz="160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Define a sport, using all three parts of the definition</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two benefits of outdoor activities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What is a physical fitness activity?</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Competitive · physical exertion · rules, regulations and a National Governing Body</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Any two: positive risk taking · confidence and self esteem · meet new people · learn new skills · time away from life stresses and electronic devices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An activity to increase fitness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Three sectors, three purposes.</a:t>
            </a:r>
            <a:endParaRPr lang="en-US" sz="3400" dirty="0"/>
          </a:p>
        </p:txBody>
      </p:sp>
      <p:sp>
        <p:nvSpPr>
          <p:cNvPr id="6" name="Shape 4"/>
          <p:cNvSpPr/>
          <p:nvPr/>
        </p:nvSpPr>
        <p:spPr>
          <a:xfrm>
            <a:off x="640080" y="1737360"/>
            <a:ext cx="3520440" cy="3566160"/>
          </a:xfrm>
          <a:prstGeom prst="roundRect">
            <a:avLst>
              <a:gd name="adj" fmla="val 2078"/>
            </a:avLst>
          </a:prstGeom>
          <a:solidFill>
            <a:srgbClr val="E3EDF3"/>
          </a:solidFill>
          <a:ln/>
        </p:spPr>
        <p:txBody>
          <a:bodyPr/>
          <a:lstStyle/>
          <a:p>
            <a:endParaRPr lang="en-US"/>
          </a:p>
        </p:txBody>
      </p:sp>
      <p:sp>
        <p:nvSpPr>
          <p:cNvPr id="7" name="Text 5"/>
          <p:cNvSpPr txBox="1"/>
          <p:nvPr/>
        </p:nvSpPr>
        <p:spPr>
          <a:xfrm>
            <a:off x="868680" y="1920240"/>
            <a:ext cx="3063240" cy="411480"/>
          </a:xfrm>
          <a:prstGeom prst="rect">
            <a:avLst/>
          </a:prstGeom>
          <a:noFill/>
          <a:ln/>
        </p:spPr>
        <p:txBody>
          <a:bodyPr wrap="square" lIns="0" tIns="0" rIns="0" bIns="0" rtlCol="0" anchor="ctr"/>
          <a:lstStyle/>
          <a:p>
            <a:pPr marL="0" indent="0">
              <a:buNone/>
            </a:pPr>
            <a:r>
              <a:rPr lang="en-US" sz="2000" b="1" dirty="0">
                <a:solidFill>
                  <a:srgbClr val="1F5C8B"/>
                </a:solidFill>
                <a:latin typeface="Arial" pitchFamily="34" charset="0"/>
                <a:ea typeface="Arial" pitchFamily="34" charset="-122"/>
                <a:cs typeface="Arial" pitchFamily="34" charset="-120"/>
              </a:rPr>
              <a:t>Public</a:t>
            </a:r>
            <a:endParaRPr lang="en-US" sz="2000" dirty="0"/>
          </a:p>
        </p:txBody>
      </p:sp>
      <p:sp>
        <p:nvSpPr>
          <p:cNvPr id="8" name="Text 6"/>
          <p:cNvSpPr txBox="1"/>
          <p:nvPr/>
        </p:nvSpPr>
        <p:spPr>
          <a:xfrm>
            <a:off x="868680" y="2377440"/>
            <a:ext cx="3063240" cy="1188720"/>
          </a:xfrm>
          <a:prstGeom prst="rect">
            <a:avLst/>
          </a:prstGeom>
          <a:noFill/>
          <a:ln/>
        </p:spPr>
        <p:txBody>
          <a:bodyPr wrap="square" lIns="0" tIns="0" rIns="0" bIns="0" rtlCol="0" anchor="t"/>
          <a:lstStyle/>
          <a:p>
            <a:pPr marL="0" indent="0">
              <a:buNone/>
            </a:pPr>
            <a:r>
              <a:rPr lang="en-US" sz="1450" dirty="0">
                <a:solidFill>
                  <a:srgbClr val="1F1E1B"/>
                </a:solidFill>
                <a:latin typeface="Calibri" pitchFamily="34" charset="0"/>
                <a:ea typeface="Calibri" pitchFamily="34" charset="-122"/>
                <a:cs typeface="Calibri" pitchFamily="34" charset="-120"/>
              </a:rPr>
              <a:t>Local authorities and school provision</a:t>
            </a:r>
            <a:endParaRPr lang="en-US" sz="1450" dirty="0"/>
          </a:p>
        </p:txBody>
      </p:sp>
      <p:sp>
        <p:nvSpPr>
          <p:cNvPr id="9" name="Text 7"/>
          <p:cNvSpPr txBox="1"/>
          <p:nvPr/>
        </p:nvSpPr>
        <p:spPr>
          <a:xfrm>
            <a:off x="868680" y="3657600"/>
            <a:ext cx="3063240" cy="146304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Funded by the council and government. Aim: participation for the community.</a:t>
            </a:r>
            <a:endParaRPr lang="en-US" sz="1350" dirty="0"/>
          </a:p>
        </p:txBody>
      </p:sp>
      <p:sp>
        <p:nvSpPr>
          <p:cNvPr id="10" name="Shape 8"/>
          <p:cNvSpPr/>
          <p:nvPr/>
        </p:nvSpPr>
        <p:spPr>
          <a:xfrm>
            <a:off x="4389120" y="1737360"/>
            <a:ext cx="3520440" cy="3566160"/>
          </a:xfrm>
          <a:prstGeom prst="roundRect">
            <a:avLst>
              <a:gd name="adj" fmla="val 2078"/>
            </a:avLst>
          </a:prstGeom>
          <a:solidFill>
            <a:srgbClr val="F6ECDD"/>
          </a:solidFill>
          <a:ln/>
        </p:spPr>
        <p:txBody>
          <a:bodyPr/>
          <a:lstStyle/>
          <a:p>
            <a:endParaRPr lang="en-US"/>
          </a:p>
        </p:txBody>
      </p:sp>
      <p:sp>
        <p:nvSpPr>
          <p:cNvPr id="11" name="Text 9"/>
          <p:cNvSpPr txBox="1"/>
          <p:nvPr/>
        </p:nvSpPr>
        <p:spPr>
          <a:xfrm>
            <a:off x="4617720" y="1920240"/>
            <a:ext cx="3063240" cy="411480"/>
          </a:xfrm>
          <a:prstGeom prst="rect">
            <a:avLst/>
          </a:prstGeom>
          <a:noFill/>
          <a:ln/>
        </p:spPr>
        <p:txBody>
          <a:bodyPr wrap="square" lIns="0" tIns="0" rIns="0" bIns="0" rtlCol="0" anchor="ctr"/>
          <a:lstStyle/>
          <a:p>
            <a:pPr marL="0" indent="0">
              <a:buNone/>
            </a:pPr>
            <a:r>
              <a:rPr lang="en-US" sz="2000" b="1" dirty="0">
                <a:solidFill>
                  <a:srgbClr val="B36A00"/>
                </a:solidFill>
                <a:latin typeface="Arial" pitchFamily="34" charset="0"/>
                <a:ea typeface="Arial" pitchFamily="34" charset="-122"/>
                <a:cs typeface="Arial" pitchFamily="34" charset="-120"/>
              </a:rPr>
              <a:t>Private</a:t>
            </a:r>
            <a:endParaRPr lang="en-US" sz="2000" dirty="0"/>
          </a:p>
        </p:txBody>
      </p:sp>
      <p:sp>
        <p:nvSpPr>
          <p:cNvPr id="12" name="Text 10"/>
          <p:cNvSpPr txBox="1"/>
          <p:nvPr/>
        </p:nvSpPr>
        <p:spPr>
          <a:xfrm>
            <a:off x="4617720" y="2377440"/>
            <a:ext cx="3063240" cy="1188720"/>
          </a:xfrm>
          <a:prstGeom prst="rect">
            <a:avLst/>
          </a:prstGeom>
          <a:noFill/>
          <a:ln/>
        </p:spPr>
        <p:txBody>
          <a:bodyPr wrap="square" lIns="0" tIns="0" rIns="0" bIns="0" rtlCol="0" anchor="t"/>
          <a:lstStyle/>
          <a:p>
            <a:pPr marL="0" indent="0">
              <a:buNone/>
            </a:pPr>
            <a:r>
              <a:rPr lang="en-US" sz="1450" dirty="0">
                <a:solidFill>
                  <a:srgbClr val="1F1E1B"/>
                </a:solidFill>
                <a:latin typeface="Calibri" pitchFamily="34" charset="0"/>
                <a:ea typeface="Calibri" pitchFamily="34" charset="-122"/>
                <a:cs typeface="Calibri" pitchFamily="34" charset="-120"/>
              </a:rPr>
              <a:t>Organisations who aim to make a profit</a:t>
            </a:r>
            <a:endParaRPr lang="en-US" sz="1450" dirty="0"/>
          </a:p>
        </p:txBody>
      </p:sp>
      <p:sp>
        <p:nvSpPr>
          <p:cNvPr id="13" name="Text 11"/>
          <p:cNvSpPr txBox="1"/>
          <p:nvPr/>
        </p:nvSpPr>
        <p:spPr>
          <a:xfrm>
            <a:off x="4617720" y="3657600"/>
            <a:ext cx="3063240" cy="146304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Funded by membership and fees. Aim: profit.</a:t>
            </a:r>
            <a:endParaRPr lang="en-US" sz="1350" dirty="0"/>
          </a:p>
        </p:txBody>
      </p:sp>
      <p:sp>
        <p:nvSpPr>
          <p:cNvPr id="14" name="Shape 12"/>
          <p:cNvSpPr/>
          <p:nvPr/>
        </p:nvSpPr>
        <p:spPr>
          <a:xfrm>
            <a:off x="8138160" y="1737360"/>
            <a:ext cx="3520440" cy="3566160"/>
          </a:xfrm>
          <a:prstGeom prst="roundRect">
            <a:avLst>
              <a:gd name="adj" fmla="val 2078"/>
            </a:avLst>
          </a:prstGeom>
          <a:solidFill>
            <a:srgbClr val="E4EFE8"/>
          </a:solidFill>
          <a:ln/>
        </p:spPr>
        <p:txBody>
          <a:bodyPr/>
          <a:lstStyle/>
          <a:p>
            <a:endParaRPr lang="en-US"/>
          </a:p>
        </p:txBody>
      </p:sp>
      <p:sp>
        <p:nvSpPr>
          <p:cNvPr id="15" name="Text 13"/>
          <p:cNvSpPr txBox="1"/>
          <p:nvPr/>
        </p:nvSpPr>
        <p:spPr>
          <a:xfrm>
            <a:off x="8366760" y="1920240"/>
            <a:ext cx="3063240" cy="411480"/>
          </a:xfrm>
          <a:prstGeom prst="rect">
            <a:avLst/>
          </a:prstGeom>
          <a:noFill/>
          <a:ln/>
        </p:spPr>
        <p:txBody>
          <a:bodyPr wrap="square" lIns="0" tIns="0" rIns="0" bIns="0" rtlCol="0" anchor="ctr"/>
          <a:lstStyle/>
          <a:p>
            <a:pPr marL="0" indent="0">
              <a:buNone/>
            </a:pPr>
            <a:r>
              <a:rPr lang="en-US" sz="2000" b="1" dirty="0">
                <a:solidFill>
                  <a:srgbClr val="2C6E49"/>
                </a:solidFill>
                <a:latin typeface="Arial" pitchFamily="34" charset="0"/>
                <a:ea typeface="Arial" pitchFamily="34" charset="-122"/>
                <a:cs typeface="Arial" pitchFamily="34" charset="-120"/>
              </a:rPr>
              <a:t>Voluntary</a:t>
            </a:r>
            <a:endParaRPr lang="en-US" sz="2000" dirty="0"/>
          </a:p>
        </p:txBody>
      </p:sp>
      <p:sp>
        <p:nvSpPr>
          <p:cNvPr id="16" name="Text 14"/>
          <p:cNvSpPr txBox="1"/>
          <p:nvPr/>
        </p:nvSpPr>
        <p:spPr>
          <a:xfrm>
            <a:off x="8366760" y="2377440"/>
            <a:ext cx="3063240" cy="1188720"/>
          </a:xfrm>
          <a:prstGeom prst="rect">
            <a:avLst/>
          </a:prstGeom>
          <a:noFill/>
          <a:ln/>
        </p:spPr>
        <p:txBody>
          <a:bodyPr wrap="square" lIns="0" tIns="0" rIns="0" bIns="0" rtlCol="0" anchor="t"/>
          <a:lstStyle/>
          <a:p>
            <a:pPr marL="0" indent="0">
              <a:buNone/>
            </a:pPr>
            <a:r>
              <a:rPr lang="en-US" sz="1450" dirty="0">
                <a:solidFill>
                  <a:srgbClr val="1F1E1B"/>
                </a:solidFill>
                <a:latin typeface="Calibri" pitchFamily="34" charset="0"/>
                <a:ea typeface="Calibri" pitchFamily="34" charset="-122"/>
                <a:cs typeface="Calibri" pitchFamily="34" charset="-120"/>
              </a:rPr>
              <a:t>Activities provided by volunteers who have a common interest in the sport or activity</a:t>
            </a:r>
            <a:endParaRPr lang="en-US" sz="1450" dirty="0"/>
          </a:p>
        </p:txBody>
      </p:sp>
      <p:sp>
        <p:nvSpPr>
          <p:cNvPr id="17" name="Text 15"/>
          <p:cNvSpPr txBox="1"/>
          <p:nvPr/>
        </p:nvSpPr>
        <p:spPr>
          <a:xfrm>
            <a:off x="8366760" y="3657600"/>
            <a:ext cx="3063240" cy="146304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Funded by subs, fundraising and grants. Aim: keep the club running for its members.</a:t>
            </a:r>
            <a:endParaRPr lang="en-US" sz="1350" dirty="0"/>
          </a:p>
        </p:txBody>
      </p:sp>
      <p:sp>
        <p:nvSpPr>
          <p:cNvPr id="18" name="Text 16"/>
          <p:cNvSpPr txBox="1"/>
          <p:nvPr/>
        </p:nvSpPr>
        <p:spPr>
          <a:xfrm>
            <a:off x="640080" y="5486400"/>
            <a:ext cx="10881360" cy="411480"/>
          </a:xfrm>
          <a:prstGeom prst="rect">
            <a:avLst/>
          </a:prstGeom>
          <a:noFill/>
          <a:ln/>
        </p:spPr>
        <p:txBody>
          <a:bodyPr wrap="square" lIns="0" tIns="0" rIns="0" bIns="0" rtlCol="0" anchor="ctr"/>
          <a:lstStyle/>
          <a:p>
            <a:pPr marL="0" indent="0">
              <a:buNone/>
            </a:pPr>
            <a:r>
              <a:rPr lang="en-US" sz="1600" b="1" dirty="0">
                <a:solidFill>
                  <a:srgbClr val="1F1E1B"/>
                </a:solidFill>
                <a:latin typeface="Calibri" pitchFamily="34" charset="0"/>
                <a:ea typeface="Calibri" pitchFamily="34" charset="-122"/>
                <a:cs typeface="Calibri" pitchFamily="34" charset="-120"/>
              </a:rPr>
              <a:t>Characteristics of the sectors: funding source · aims · quality of provision · accessibility.</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Map your area.</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List every place within reach of school where someone could take part in sport or physical activity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Sort them into public, private and voluntary, and say how you know</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of your three columns: funding source, aim, quality of provision, accessibility</a:t>
            </a:r>
            <a:endParaRPr lang="en-US" sz="1700" dirty="0"/>
          </a:p>
        </p:txBody>
      </p:sp>
      <p:sp>
        <p:nvSpPr>
          <p:cNvPr id="7" name="Shape 5"/>
          <p:cNvSpPr/>
          <p:nvPr/>
        </p:nvSpPr>
        <p:spPr>
          <a:xfrm>
            <a:off x="7406640" y="1828800"/>
            <a:ext cx="4114800" cy="3566160"/>
          </a:xfrm>
          <a:prstGeom prst="roundRect">
            <a:avLst>
              <a:gd name="adj" fmla="val 2051"/>
            </a:avLst>
          </a:prstGeom>
          <a:solidFill>
            <a:srgbClr val="E3EDF3"/>
          </a:solidFill>
          <a:ln/>
        </p:spPr>
        <p:txBody>
          <a:bodyPr/>
          <a:lstStyle/>
          <a:p>
            <a:endParaRPr lang="en-US"/>
          </a:p>
        </p:txBody>
      </p:sp>
      <p:sp>
        <p:nvSpPr>
          <p:cNvPr id="8" name="Text 6"/>
          <p:cNvSpPr txBox="1"/>
          <p:nvPr/>
        </p:nvSpPr>
        <p:spPr>
          <a:xfrm>
            <a:off x="7635240" y="1993392"/>
            <a:ext cx="3657600" cy="384048"/>
          </a:xfrm>
          <a:prstGeom prst="rect">
            <a:avLst/>
          </a:prstGeom>
          <a:noFill/>
          <a:ln/>
        </p:spPr>
        <p:txBody>
          <a:bodyPr wrap="square" lIns="0" tIns="0" rIns="0" bIns="0" rtlCol="0" anchor="ctr"/>
          <a:lstStyle/>
          <a:p>
            <a:pPr marL="0" indent="0">
              <a:buNone/>
            </a:pPr>
            <a:r>
              <a:rPr lang="en-US" sz="1700" b="1" dirty="0">
                <a:solidFill>
                  <a:srgbClr val="1F5C8B"/>
                </a:solidFill>
                <a:latin typeface="Arial" pitchFamily="34" charset="0"/>
                <a:ea typeface="Arial" pitchFamily="34" charset="-122"/>
                <a:cs typeface="Arial" pitchFamily="34" charset="-120"/>
              </a:rPr>
              <a:t>Test yourself</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marL="0" indent="0">
              <a:buNone/>
            </a:pPr>
            <a:r>
              <a:rPr lang="en-US" sz="1500" dirty="0">
                <a:solidFill>
                  <a:srgbClr val="565349"/>
                </a:solidFill>
                <a:latin typeface="Calibri" pitchFamily="34" charset="0"/>
                <a:ea typeface="Calibri" pitchFamily="34" charset="-122"/>
                <a:cs typeface="Calibri" pitchFamily="34" charset="-120"/>
              </a:rPr>
              <a:t>If a place charges a membership and answers to owners, it is private.</a:t>
            </a:r>
            <a:endParaRPr lang="en-US" sz="1500" dirty="0"/>
          </a:p>
          <a:p>
            <a:pPr marL="0" indent="0">
              <a:buNone/>
            </a:pPr>
            <a:endParaRPr lang="en-US" sz="1500" dirty="0"/>
          </a:p>
          <a:p>
            <a:pPr marL="0" indent="0">
              <a:buNone/>
            </a:pPr>
            <a:r>
              <a:rPr lang="en-US" sz="1500" dirty="0">
                <a:solidFill>
                  <a:srgbClr val="565349"/>
                </a:solidFill>
                <a:latin typeface="Calibri" pitchFamily="34" charset="0"/>
                <a:ea typeface="Calibri" pitchFamily="34" charset="-122"/>
                <a:cs typeface="Calibri" pitchFamily="34" charset="-120"/>
              </a:rPr>
              <a:t>If the council funds it and anyone can pay per session, it is public.</a:t>
            </a:r>
            <a:endParaRPr lang="en-US" sz="1500" dirty="0"/>
          </a:p>
          <a:p>
            <a:pPr marL="0" indent="0">
              <a:buNone/>
            </a:pPr>
            <a:endParaRPr lang="en-US" sz="1500" dirty="0"/>
          </a:p>
          <a:p>
            <a:pPr marL="0" indent="0">
              <a:buNone/>
            </a:pPr>
            <a:r>
              <a:rPr lang="en-US" sz="1500" dirty="0">
                <a:solidFill>
                  <a:srgbClr val="565349"/>
                </a:solidFill>
                <a:latin typeface="Calibri" pitchFamily="34" charset="0"/>
                <a:ea typeface="Calibri" pitchFamily="34" charset="-122"/>
                <a:cs typeface="Calibri" pitchFamily="34" charset="-120"/>
              </a:rPr>
              <a:t>If volunteers run it for members who share the interest, it is voluntary.</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8 · Lesson 3</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3</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Advantages and disadvantages to the participant</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Compare what each sector offers a participant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Use the five comparison points from the spec</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Judge which sector suits a given participant, and say why</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three sectors and who funds each</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the four characteristics of a sector</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Which sector aims to make a profit?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Public: council and government · private: membership and fees · voluntary: subs, fundraising, grants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Funding source · aims · quality of provision · accessibility</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Private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Five things to compare.</a:t>
            </a:r>
            <a:endParaRPr lang="en-US" sz="3400" dirty="0"/>
          </a:p>
        </p:txBody>
      </p:sp>
      <p:sp>
        <p:nvSpPr>
          <p:cNvPr id="6" name="Shape 4"/>
          <p:cNvSpPr/>
          <p:nvPr/>
        </p:nvSpPr>
        <p:spPr>
          <a:xfrm>
            <a:off x="640080" y="1691640"/>
            <a:ext cx="10881360" cy="758952"/>
          </a:xfrm>
          <a:prstGeom prst="roundRect">
            <a:avLst>
              <a:gd name="adj" fmla="val 6024"/>
            </a:avLst>
          </a:prstGeom>
          <a:solidFill>
            <a:srgbClr val="E3EDF3"/>
          </a:solidFill>
          <a:ln/>
        </p:spPr>
        <p:txBody>
          <a:bodyPr/>
          <a:lstStyle/>
          <a:p>
            <a:endParaRPr lang="en-US"/>
          </a:p>
        </p:txBody>
      </p:sp>
      <p:sp>
        <p:nvSpPr>
          <p:cNvPr id="7" name="Text 5"/>
          <p:cNvSpPr txBox="1"/>
          <p:nvPr/>
        </p:nvSpPr>
        <p:spPr>
          <a:xfrm>
            <a:off x="841248" y="1783080"/>
            <a:ext cx="4206240" cy="61264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Types and range of activities provided</a:t>
            </a:r>
            <a:endParaRPr lang="en-US" sz="1550" dirty="0"/>
          </a:p>
        </p:txBody>
      </p:sp>
      <p:sp>
        <p:nvSpPr>
          <p:cNvPr id="8" name="Text 6"/>
          <p:cNvSpPr txBox="1"/>
          <p:nvPr/>
        </p:nvSpPr>
        <p:spPr>
          <a:xfrm>
            <a:off x="5166360" y="1783080"/>
            <a:ext cx="612648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does the sector offer what this participant actually wants to do?</a:t>
            </a:r>
            <a:endParaRPr lang="en-US" sz="1350" dirty="0"/>
          </a:p>
        </p:txBody>
      </p:sp>
      <p:sp>
        <p:nvSpPr>
          <p:cNvPr id="9" name="Shape 7"/>
          <p:cNvSpPr/>
          <p:nvPr/>
        </p:nvSpPr>
        <p:spPr>
          <a:xfrm>
            <a:off x="640080" y="2560320"/>
            <a:ext cx="10881360" cy="758952"/>
          </a:xfrm>
          <a:prstGeom prst="roundRect">
            <a:avLst>
              <a:gd name="adj" fmla="val 6024"/>
            </a:avLst>
          </a:prstGeom>
          <a:solidFill>
            <a:srgbClr val="FFFFFF"/>
          </a:solidFill>
          <a:ln/>
        </p:spPr>
        <p:txBody>
          <a:bodyPr/>
          <a:lstStyle/>
          <a:p>
            <a:endParaRPr lang="en-US"/>
          </a:p>
        </p:txBody>
      </p:sp>
      <p:sp>
        <p:nvSpPr>
          <p:cNvPr id="10" name="Text 8"/>
          <p:cNvSpPr txBox="1"/>
          <p:nvPr/>
        </p:nvSpPr>
        <p:spPr>
          <a:xfrm>
            <a:off x="841248" y="2651760"/>
            <a:ext cx="4206240" cy="61264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Types and range of equipment available</a:t>
            </a:r>
            <a:endParaRPr lang="en-US" sz="1550" dirty="0"/>
          </a:p>
        </p:txBody>
      </p:sp>
      <p:sp>
        <p:nvSpPr>
          <p:cNvPr id="11" name="Text 9"/>
          <p:cNvSpPr txBox="1"/>
          <p:nvPr/>
        </p:nvSpPr>
        <p:spPr>
          <a:xfrm>
            <a:off x="5166360" y="2651760"/>
            <a:ext cx="612648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is the equipment suitable, modern, enough of it?</a:t>
            </a:r>
            <a:endParaRPr lang="en-US" sz="1350" dirty="0"/>
          </a:p>
        </p:txBody>
      </p:sp>
      <p:sp>
        <p:nvSpPr>
          <p:cNvPr id="12" name="Shape 10"/>
          <p:cNvSpPr/>
          <p:nvPr/>
        </p:nvSpPr>
        <p:spPr>
          <a:xfrm>
            <a:off x="640080" y="3429000"/>
            <a:ext cx="10881360" cy="758952"/>
          </a:xfrm>
          <a:prstGeom prst="roundRect">
            <a:avLst>
              <a:gd name="adj" fmla="val 6024"/>
            </a:avLst>
          </a:prstGeom>
          <a:solidFill>
            <a:srgbClr val="E3EDF3"/>
          </a:solidFill>
          <a:ln/>
        </p:spPr>
        <p:txBody>
          <a:bodyPr/>
          <a:lstStyle/>
          <a:p>
            <a:endParaRPr lang="en-US"/>
          </a:p>
        </p:txBody>
      </p:sp>
      <p:sp>
        <p:nvSpPr>
          <p:cNvPr id="13" name="Text 11"/>
          <p:cNvSpPr txBox="1"/>
          <p:nvPr/>
        </p:nvSpPr>
        <p:spPr>
          <a:xfrm>
            <a:off x="841248" y="3520440"/>
            <a:ext cx="4206240" cy="61264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Cost of participation</a:t>
            </a:r>
            <a:endParaRPr lang="en-US" sz="1550" dirty="0"/>
          </a:p>
        </p:txBody>
      </p:sp>
      <p:sp>
        <p:nvSpPr>
          <p:cNvPr id="14" name="Text 12"/>
          <p:cNvSpPr txBox="1"/>
          <p:nvPr/>
        </p:nvSpPr>
        <p:spPr>
          <a:xfrm>
            <a:off x="5166360" y="3520440"/>
            <a:ext cx="612648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membership, per session, hidden costs</a:t>
            </a:r>
            <a:endParaRPr lang="en-US" sz="1350" dirty="0"/>
          </a:p>
        </p:txBody>
      </p:sp>
      <p:sp>
        <p:nvSpPr>
          <p:cNvPr id="15" name="Shape 13"/>
          <p:cNvSpPr/>
          <p:nvPr/>
        </p:nvSpPr>
        <p:spPr>
          <a:xfrm>
            <a:off x="640080" y="4297680"/>
            <a:ext cx="10881360" cy="758952"/>
          </a:xfrm>
          <a:prstGeom prst="roundRect">
            <a:avLst>
              <a:gd name="adj" fmla="val 6024"/>
            </a:avLst>
          </a:prstGeom>
          <a:solidFill>
            <a:srgbClr val="FFFFFF"/>
          </a:solidFill>
          <a:ln/>
        </p:spPr>
        <p:txBody>
          <a:bodyPr/>
          <a:lstStyle/>
          <a:p>
            <a:endParaRPr lang="en-US"/>
          </a:p>
        </p:txBody>
      </p:sp>
      <p:sp>
        <p:nvSpPr>
          <p:cNvPr id="16" name="Text 14"/>
          <p:cNvSpPr txBox="1"/>
          <p:nvPr/>
        </p:nvSpPr>
        <p:spPr>
          <a:xfrm>
            <a:off x="841248" y="4389120"/>
            <a:ext cx="4206240" cy="61264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Access to activities</a:t>
            </a:r>
            <a:endParaRPr lang="en-US" sz="1550" dirty="0"/>
          </a:p>
        </p:txBody>
      </p:sp>
      <p:sp>
        <p:nvSpPr>
          <p:cNvPr id="17" name="Text 15"/>
          <p:cNvSpPr txBox="1"/>
          <p:nvPr/>
        </p:nvSpPr>
        <p:spPr>
          <a:xfrm>
            <a:off x="5166360" y="4389120"/>
            <a:ext cx="612648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opening hours, location, who is allowed in, how busy it is</a:t>
            </a:r>
            <a:endParaRPr lang="en-US" sz="1350" dirty="0"/>
          </a:p>
        </p:txBody>
      </p:sp>
      <p:sp>
        <p:nvSpPr>
          <p:cNvPr id="18" name="Shape 16"/>
          <p:cNvSpPr/>
          <p:nvPr/>
        </p:nvSpPr>
        <p:spPr>
          <a:xfrm>
            <a:off x="640080" y="5166360"/>
            <a:ext cx="10881360" cy="758952"/>
          </a:xfrm>
          <a:prstGeom prst="roundRect">
            <a:avLst>
              <a:gd name="adj" fmla="val 6024"/>
            </a:avLst>
          </a:prstGeom>
          <a:solidFill>
            <a:srgbClr val="E3EDF3"/>
          </a:solidFill>
          <a:ln/>
        </p:spPr>
        <p:txBody>
          <a:bodyPr/>
          <a:lstStyle/>
          <a:p>
            <a:endParaRPr lang="en-US"/>
          </a:p>
        </p:txBody>
      </p:sp>
      <p:sp>
        <p:nvSpPr>
          <p:cNvPr id="19" name="Text 17"/>
          <p:cNvSpPr txBox="1"/>
          <p:nvPr/>
        </p:nvSpPr>
        <p:spPr>
          <a:xfrm>
            <a:off x="841248" y="5257800"/>
            <a:ext cx="4206240" cy="61264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Additional products or services</a:t>
            </a:r>
            <a:endParaRPr lang="en-US" sz="1550" dirty="0"/>
          </a:p>
        </p:txBody>
      </p:sp>
      <p:sp>
        <p:nvSpPr>
          <p:cNvPr id="20" name="Text 18"/>
          <p:cNvSpPr txBox="1"/>
          <p:nvPr/>
        </p:nvSpPr>
        <p:spPr>
          <a:xfrm>
            <a:off x="5166360" y="5257800"/>
            <a:ext cx="612648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creche facility, refreshment facilities, hire of equipment, access to sport sector professionals, e.g. a sports therapist</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Same activity, three sectors.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Pick one activity someone could do in all three sectors, for example five-a-side football or swimming</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Run the five comparison points across public, private and voluntary for that activity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decide: which sector would suit a 15-year-old with no money of their own, and which would suit a working adult with a car? Justify both</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8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Practical: try the three types.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Carousel: a team sport, an individual sport, and a physical fitness activity in one session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After each station, one line in your booklet: which type was it, and which benefit did you actually feel?</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Lead your own warm-up before the carousel: Task 3 skills stay live all year</a:t>
            </a:r>
            <a:endParaRPr lang="en-US" sz="1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10 · Lesson 4</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4</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Types of participant</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four age groups the spec uses, with their ages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participants with disabilities and long-term health conditions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affects what someone can and wants to do</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five things you compare between sectors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the four characteristics of a sector</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Which sector is run by volunteers with a common interest?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Types and range of activities · equipment · cost · access · additional products and services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Funding source · aims · quality of provision · accessibility</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Voluntary</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Task 1</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Task 1: two halves, 24 marks.</a:t>
            </a:r>
            <a:endParaRPr lang="en-US" sz="3400" dirty="0"/>
          </a:p>
        </p:txBody>
      </p:sp>
      <p:sp>
        <p:nvSpPr>
          <p:cNvPr id="5" name="Shape 3"/>
          <p:cNvSpPr/>
          <p:nvPr/>
        </p:nvSpPr>
        <p:spPr>
          <a:xfrm>
            <a:off x="640080" y="1828800"/>
            <a:ext cx="5303520" cy="2194560"/>
          </a:xfrm>
          <a:prstGeom prst="roundRect">
            <a:avLst>
              <a:gd name="adj" fmla="val 3333"/>
            </a:avLst>
          </a:prstGeom>
          <a:solidFill>
            <a:srgbClr val="E3EDF3"/>
          </a:solidFill>
          <a:ln/>
        </p:spPr>
        <p:txBody>
          <a:bodyPr/>
          <a:lstStyle/>
          <a:p>
            <a:endParaRPr lang="en-US"/>
          </a:p>
        </p:txBody>
      </p:sp>
      <p:sp>
        <p:nvSpPr>
          <p:cNvPr id="6" name="Text 4"/>
          <p:cNvSpPr txBox="1"/>
          <p:nvPr/>
        </p:nvSpPr>
        <p:spPr>
          <a:xfrm>
            <a:off x="868680" y="2011680"/>
            <a:ext cx="4846320" cy="274320"/>
          </a:xfrm>
          <a:prstGeom prst="rect">
            <a:avLst/>
          </a:prstGeom>
          <a:noFill/>
          <a:ln/>
        </p:spPr>
        <p:txBody>
          <a:bodyPr wrap="square" lIns="0" tIns="0" rIns="0" bIns="0" rtlCol="0" anchor="ctr"/>
          <a:lstStyle/>
          <a:p>
            <a:pPr marL="0" indent="0">
              <a:buNone/>
            </a:pPr>
            <a:r>
              <a:rPr lang="en-US" sz="1200" b="1" kern="0" spc="300" dirty="0">
                <a:solidFill>
                  <a:srgbClr val="6E6B5E"/>
                </a:solidFill>
                <a:latin typeface="Calibri" pitchFamily="34" charset="0"/>
                <a:ea typeface="Calibri" pitchFamily="34" charset="-122"/>
                <a:cs typeface="Calibri" pitchFamily="34" charset="-120"/>
              </a:rPr>
              <a:t>TASK 1a</a:t>
            </a:r>
            <a:endParaRPr lang="en-US" sz="1200" dirty="0"/>
          </a:p>
        </p:txBody>
      </p:sp>
      <p:sp>
        <p:nvSpPr>
          <p:cNvPr id="7" name="Text 5"/>
          <p:cNvSpPr txBox="1"/>
          <p:nvPr/>
        </p:nvSpPr>
        <p:spPr>
          <a:xfrm>
            <a:off x="868680" y="2331720"/>
            <a:ext cx="4846320" cy="502920"/>
          </a:xfrm>
          <a:prstGeom prst="rect">
            <a:avLst/>
          </a:prstGeom>
          <a:noFill/>
          <a:ln/>
        </p:spPr>
        <p:txBody>
          <a:bodyPr wrap="square" lIns="0" tIns="0" rIns="0" bIns="0" rtlCol="0" anchor="ctr"/>
          <a:lstStyle/>
          <a:p>
            <a:pPr marL="0" indent="0">
              <a:buNone/>
            </a:pPr>
            <a:r>
              <a:rPr lang="en-US" sz="2100" b="1" dirty="0">
                <a:solidFill>
                  <a:srgbClr val="1F5C8B"/>
                </a:solidFill>
                <a:latin typeface="Arial" pitchFamily="34" charset="0"/>
                <a:ea typeface="Arial" pitchFamily="34" charset="-122"/>
                <a:cs typeface="Arial" pitchFamily="34" charset="-120"/>
              </a:rPr>
              <a:t>Activities and provision</a:t>
            </a:r>
            <a:endParaRPr lang="en-US" sz="2100" dirty="0"/>
          </a:p>
        </p:txBody>
      </p:sp>
      <p:sp>
        <p:nvSpPr>
          <p:cNvPr id="8" name="Text 6"/>
          <p:cNvSpPr txBox="1"/>
          <p:nvPr/>
        </p:nvSpPr>
        <p:spPr>
          <a:xfrm>
            <a:off x="868680" y="2880360"/>
            <a:ext cx="4846320" cy="1005840"/>
          </a:xfrm>
          <a:prstGeom prst="rect">
            <a:avLst/>
          </a:prstGeom>
          <a:noFill/>
          <a:ln/>
        </p:spPr>
        <p:txBody>
          <a:bodyPr wrap="square" lIns="0" tIns="0" rIns="0" bIns="0" rtlCol="0" anchor="t"/>
          <a:lstStyle/>
          <a:p>
            <a:pPr marL="0" indent="0">
              <a:buNone/>
            </a:pPr>
            <a:r>
              <a:rPr lang="en-US" sz="1500" dirty="0">
                <a:solidFill>
                  <a:srgbClr val="565349"/>
                </a:solidFill>
                <a:latin typeface="Calibri" pitchFamily="34" charset="0"/>
                <a:ea typeface="Calibri" pitchFamily="34" charset="-122"/>
                <a:cs typeface="Calibri" pitchFamily="34" charset="-120"/>
              </a:rPr>
              <a:t>Which activities suit the participant, and which sector should provide them. </a:t>
            </a:r>
            <a:r>
              <a:rPr lang="en-US" sz="1500" b="1" dirty="0">
                <a:solidFill>
                  <a:srgbClr val="565349"/>
                </a:solidFill>
                <a:latin typeface="Calibri" pitchFamily="34" charset="0"/>
                <a:ea typeface="Calibri" pitchFamily="34" charset="-122"/>
                <a:cs typeface="Calibri" pitchFamily="34" charset="-120"/>
              </a:rPr>
              <a:t>12 marks.</a:t>
            </a:r>
            <a:endParaRPr lang="en-US" sz="1500" b="1" dirty="0"/>
          </a:p>
        </p:txBody>
      </p:sp>
      <p:sp>
        <p:nvSpPr>
          <p:cNvPr id="9" name="Shape 7"/>
          <p:cNvSpPr/>
          <p:nvPr/>
        </p:nvSpPr>
        <p:spPr>
          <a:xfrm>
            <a:off x="6217920" y="1828800"/>
            <a:ext cx="5303520" cy="2194560"/>
          </a:xfrm>
          <a:prstGeom prst="roundRect">
            <a:avLst>
              <a:gd name="adj" fmla="val 3333"/>
            </a:avLst>
          </a:prstGeom>
          <a:solidFill>
            <a:srgbClr val="FAE6E8"/>
          </a:solidFill>
          <a:ln/>
        </p:spPr>
        <p:txBody>
          <a:bodyPr/>
          <a:lstStyle/>
          <a:p>
            <a:endParaRPr lang="en-US"/>
          </a:p>
        </p:txBody>
      </p:sp>
      <p:sp>
        <p:nvSpPr>
          <p:cNvPr id="10" name="Text 8"/>
          <p:cNvSpPr txBox="1"/>
          <p:nvPr/>
        </p:nvSpPr>
        <p:spPr>
          <a:xfrm>
            <a:off x="6446520" y="2011680"/>
            <a:ext cx="4846320" cy="274320"/>
          </a:xfrm>
          <a:prstGeom prst="rect">
            <a:avLst/>
          </a:prstGeom>
          <a:noFill/>
          <a:ln/>
        </p:spPr>
        <p:txBody>
          <a:bodyPr wrap="square" lIns="0" tIns="0" rIns="0" bIns="0" rtlCol="0" anchor="ctr"/>
          <a:lstStyle/>
          <a:p>
            <a:pPr marL="0" indent="0">
              <a:buNone/>
            </a:pPr>
            <a:r>
              <a:rPr lang="en-US" sz="1200" b="1" kern="0" spc="300" dirty="0">
                <a:solidFill>
                  <a:srgbClr val="6E6B5E"/>
                </a:solidFill>
                <a:latin typeface="Calibri" pitchFamily="34" charset="0"/>
                <a:ea typeface="Calibri" pitchFamily="34" charset="-122"/>
                <a:cs typeface="Calibri" pitchFamily="34" charset="-120"/>
              </a:rPr>
              <a:t>TASK 1b</a:t>
            </a:r>
            <a:endParaRPr lang="en-US" sz="1200" dirty="0"/>
          </a:p>
        </p:txBody>
      </p:sp>
      <p:sp>
        <p:nvSpPr>
          <p:cNvPr id="11" name="Text 9"/>
          <p:cNvSpPr txBox="1"/>
          <p:nvPr/>
        </p:nvSpPr>
        <p:spPr>
          <a:xfrm>
            <a:off x="6446520" y="2331720"/>
            <a:ext cx="4846320" cy="502920"/>
          </a:xfrm>
          <a:prstGeom prst="rect">
            <a:avLst/>
          </a:prstGeom>
          <a:noFill/>
          <a:ln/>
        </p:spPr>
        <p:txBody>
          <a:bodyPr wrap="square" lIns="0" tIns="0" rIns="0" bIns="0" rtlCol="0" anchor="ctr"/>
          <a:lstStyle/>
          <a:p>
            <a:pPr marL="0" indent="0">
              <a:buNone/>
            </a:pPr>
            <a:r>
              <a:rPr lang="en-US" sz="2100" b="1" dirty="0">
                <a:solidFill>
                  <a:srgbClr val="D0202E"/>
                </a:solidFill>
                <a:latin typeface="Arial" pitchFamily="34" charset="0"/>
                <a:ea typeface="Arial" pitchFamily="34" charset="-122"/>
                <a:cs typeface="Arial" pitchFamily="34" charset="-120"/>
              </a:rPr>
              <a:t>Barriers and methods</a:t>
            </a:r>
            <a:endParaRPr lang="en-US" sz="2100" dirty="0"/>
          </a:p>
        </p:txBody>
      </p:sp>
      <p:sp>
        <p:nvSpPr>
          <p:cNvPr id="12" name="Text 10"/>
          <p:cNvSpPr txBox="1"/>
          <p:nvPr/>
        </p:nvSpPr>
        <p:spPr>
          <a:xfrm>
            <a:off x="6446520" y="2880360"/>
            <a:ext cx="4846320" cy="1005840"/>
          </a:xfrm>
          <a:prstGeom prst="rect">
            <a:avLst/>
          </a:prstGeom>
          <a:noFill/>
          <a:ln/>
        </p:spPr>
        <p:txBody>
          <a:bodyPr wrap="square" lIns="0" tIns="0" rIns="0" bIns="0" rtlCol="0" anchor="t"/>
          <a:lstStyle/>
          <a:p>
            <a:r>
              <a:rPr lang="en-US" sz="1500" dirty="0">
                <a:solidFill>
                  <a:srgbClr val="565349"/>
                </a:solidFill>
                <a:latin typeface="Calibri" pitchFamily="34" charset="0"/>
                <a:ea typeface="Calibri" pitchFamily="34" charset="-122"/>
                <a:cs typeface="Calibri" pitchFamily="34" charset="-120"/>
              </a:rPr>
              <a:t>What stops this participant taking part, and how would they overcome this. </a:t>
            </a:r>
            <a:r>
              <a:rPr lang="en-US" sz="1500" b="1" dirty="0">
                <a:solidFill>
                  <a:srgbClr val="565349"/>
                </a:solidFill>
                <a:latin typeface="Calibri" pitchFamily="34" charset="0"/>
                <a:ea typeface="Calibri" pitchFamily="34" charset="-122"/>
                <a:cs typeface="Calibri" pitchFamily="34" charset="-120"/>
              </a:rPr>
              <a:t>12 marks.</a:t>
            </a:r>
            <a:endParaRPr lang="en-US" sz="1500" b="1" dirty="0"/>
          </a:p>
        </p:txBody>
      </p:sp>
      <p:sp>
        <p:nvSpPr>
          <p:cNvPr id="13" name="Text 11"/>
          <p:cNvSpPr txBox="1"/>
          <p:nvPr/>
        </p:nvSpPr>
        <p:spPr>
          <a:xfrm>
            <a:off x="640080" y="4343400"/>
            <a:ext cx="10881360" cy="457200"/>
          </a:xfrm>
          <a:prstGeom prst="rect">
            <a:avLst/>
          </a:prstGeom>
          <a:noFill/>
          <a:ln/>
        </p:spPr>
        <p:txBody>
          <a:bodyPr wrap="square" lIns="0" tIns="0" rIns="0" bIns="0" rtlCol="0" anchor="ctr"/>
          <a:lstStyle/>
          <a:p>
            <a:pPr marL="0" indent="0">
              <a:buNone/>
            </a:pPr>
            <a:r>
              <a:rPr lang="en-US" sz="1600" dirty="0">
                <a:solidFill>
                  <a:srgbClr val="565349"/>
                </a:solidFill>
                <a:latin typeface="Calibri" pitchFamily="34" charset="0"/>
                <a:ea typeface="Calibri" pitchFamily="34" charset="-122"/>
                <a:cs typeface="Calibri" pitchFamily="34" charset="-120"/>
              </a:rPr>
              <a:t>Both halves are answered for one participant, given to you in the paper. Everything you learn in this block is aimed at them.</a:t>
            </a:r>
            <a:endParaRPr lang="en-US" sz="1600" dirty="0"/>
          </a:p>
        </p:txBody>
      </p:sp>
      <p:sp>
        <p:nvSpPr>
          <p:cNvPr id="14" name="Text 12"/>
          <p:cNvSpPr txBox="1"/>
          <p:nvPr/>
        </p:nvSpPr>
        <p:spPr>
          <a:xfrm>
            <a:off x="640080" y="4937760"/>
            <a:ext cx="10881360" cy="365760"/>
          </a:xfrm>
          <a:prstGeom prst="rect">
            <a:avLst/>
          </a:prstGeom>
          <a:noFill/>
          <a:ln/>
        </p:spPr>
        <p:txBody>
          <a:bodyPr wrap="square" lIns="0" tIns="0" rIns="0" bIns="0" rtlCol="0" anchor="ctr"/>
          <a:lstStyle/>
          <a:p>
            <a:pPr marL="0" indent="0">
              <a:buNone/>
            </a:pPr>
            <a:r>
              <a:rPr lang="en-US" sz="1500" dirty="0">
                <a:solidFill>
                  <a:srgbClr val="6E6B5E"/>
                </a:solidFill>
                <a:latin typeface="Calibri" pitchFamily="34" charset="0"/>
                <a:ea typeface="Calibri" pitchFamily="34" charset="-122"/>
                <a:cs typeface="Calibri" pitchFamily="34" charset="-120"/>
              </a:rPr>
              <a:t>Sat Mon 7 Dec. Typed up in January.</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Who the participants are.</a:t>
            </a:r>
            <a:endParaRPr lang="en-US" sz="3400" dirty="0"/>
          </a:p>
        </p:txBody>
      </p:sp>
      <p:sp>
        <p:nvSpPr>
          <p:cNvPr id="6" name="Shape 4"/>
          <p:cNvSpPr/>
          <p:nvPr/>
        </p:nvSpPr>
        <p:spPr>
          <a:xfrm>
            <a:off x="640080" y="1645920"/>
            <a:ext cx="10881360" cy="640080"/>
          </a:xfrm>
          <a:prstGeom prst="roundRect">
            <a:avLst>
              <a:gd name="adj" fmla="val 7143"/>
            </a:avLst>
          </a:prstGeom>
          <a:solidFill>
            <a:srgbClr val="E3EDF3"/>
          </a:solidFill>
          <a:ln/>
        </p:spPr>
        <p:txBody>
          <a:bodyPr/>
          <a:lstStyle/>
          <a:p>
            <a:endParaRPr lang="en-US"/>
          </a:p>
        </p:txBody>
      </p:sp>
      <p:sp>
        <p:nvSpPr>
          <p:cNvPr id="7" name="Text 5"/>
          <p:cNvSpPr txBox="1"/>
          <p:nvPr/>
        </p:nvSpPr>
        <p:spPr>
          <a:xfrm>
            <a:off x="841248" y="1737360"/>
            <a:ext cx="4572000" cy="493776"/>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Primary school aged children</a:t>
            </a:r>
            <a:endParaRPr lang="en-US" sz="1550" dirty="0"/>
          </a:p>
        </p:txBody>
      </p:sp>
      <p:sp>
        <p:nvSpPr>
          <p:cNvPr id="8" name="Text 6"/>
          <p:cNvSpPr txBox="1"/>
          <p:nvPr/>
        </p:nvSpPr>
        <p:spPr>
          <a:xfrm>
            <a:off x="5532120" y="1737360"/>
            <a:ext cx="576072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aged 5 to 11</a:t>
            </a:r>
            <a:endParaRPr lang="en-US" sz="1350" dirty="0"/>
          </a:p>
        </p:txBody>
      </p:sp>
      <p:sp>
        <p:nvSpPr>
          <p:cNvPr id="9" name="Shape 7"/>
          <p:cNvSpPr/>
          <p:nvPr/>
        </p:nvSpPr>
        <p:spPr>
          <a:xfrm>
            <a:off x="640080" y="2395728"/>
            <a:ext cx="10881360" cy="640080"/>
          </a:xfrm>
          <a:prstGeom prst="roundRect">
            <a:avLst>
              <a:gd name="adj" fmla="val 7143"/>
            </a:avLst>
          </a:prstGeom>
          <a:solidFill>
            <a:srgbClr val="FFFFFF"/>
          </a:solidFill>
          <a:ln/>
        </p:spPr>
        <p:txBody>
          <a:bodyPr/>
          <a:lstStyle/>
          <a:p>
            <a:endParaRPr lang="en-US"/>
          </a:p>
        </p:txBody>
      </p:sp>
      <p:sp>
        <p:nvSpPr>
          <p:cNvPr id="10" name="Text 8"/>
          <p:cNvSpPr txBox="1"/>
          <p:nvPr/>
        </p:nvSpPr>
        <p:spPr>
          <a:xfrm>
            <a:off x="841248" y="2487168"/>
            <a:ext cx="4572000" cy="493776"/>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Adolescents</a:t>
            </a:r>
            <a:endParaRPr lang="en-US" sz="1550" dirty="0"/>
          </a:p>
        </p:txBody>
      </p:sp>
      <p:sp>
        <p:nvSpPr>
          <p:cNvPr id="11" name="Text 9"/>
          <p:cNvSpPr txBox="1"/>
          <p:nvPr/>
        </p:nvSpPr>
        <p:spPr>
          <a:xfrm>
            <a:off x="5532120" y="2487168"/>
            <a:ext cx="576072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aged 12 to 17</a:t>
            </a:r>
            <a:endParaRPr lang="en-US" sz="1350" dirty="0"/>
          </a:p>
        </p:txBody>
      </p:sp>
      <p:sp>
        <p:nvSpPr>
          <p:cNvPr id="12" name="Shape 10"/>
          <p:cNvSpPr/>
          <p:nvPr/>
        </p:nvSpPr>
        <p:spPr>
          <a:xfrm>
            <a:off x="640080" y="3145536"/>
            <a:ext cx="10881360" cy="640080"/>
          </a:xfrm>
          <a:prstGeom prst="roundRect">
            <a:avLst>
              <a:gd name="adj" fmla="val 7143"/>
            </a:avLst>
          </a:prstGeom>
          <a:solidFill>
            <a:srgbClr val="E3EDF3"/>
          </a:solidFill>
          <a:ln/>
        </p:spPr>
        <p:txBody>
          <a:bodyPr/>
          <a:lstStyle/>
          <a:p>
            <a:endParaRPr lang="en-US"/>
          </a:p>
        </p:txBody>
      </p:sp>
      <p:sp>
        <p:nvSpPr>
          <p:cNvPr id="13" name="Text 11"/>
          <p:cNvSpPr txBox="1"/>
          <p:nvPr/>
        </p:nvSpPr>
        <p:spPr>
          <a:xfrm>
            <a:off x="841248" y="3236976"/>
            <a:ext cx="4572000" cy="493776"/>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Adults</a:t>
            </a:r>
            <a:endParaRPr lang="en-US" sz="1550" dirty="0"/>
          </a:p>
        </p:txBody>
      </p:sp>
      <p:sp>
        <p:nvSpPr>
          <p:cNvPr id="14" name="Text 12"/>
          <p:cNvSpPr txBox="1"/>
          <p:nvPr/>
        </p:nvSpPr>
        <p:spPr>
          <a:xfrm>
            <a:off x="5532120" y="3236976"/>
            <a:ext cx="576072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aged 18 to 49</a:t>
            </a:r>
            <a:endParaRPr lang="en-US" sz="1350" dirty="0"/>
          </a:p>
        </p:txBody>
      </p:sp>
      <p:sp>
        <p:nvSpPr>
          <p:cNvPr id="15" name="Shape 13"/>
          <p:cNvSpPr/>
          <p:nvPr/>
        </p:nvSpPr>
        <p:spPr>
          <a:xfrm>
            <a:off x="640080" y="3895344"/>
            <a:ext cx="10881360" cy="640080"/>
          </a:xfrm>
          <a:prstGeom prst="roundRect">
            <a:avLst>
              <a:gd name="adj" fmla="val 7143"/>
            </a:avLst>
          </a:prstGeom>
          <a:solidFill>
            <a:srgbClr val="FFFFFF"/>
          </a:solidFill>
          <a:ln/>
        </p:spPr>
        <p:txBody>
          <a:bodyPr/>
          <a:lstStyle/>
          <a:p>
            <a:endParaRPr lang="en-US"/>
          </a:p>
        </p:txBody>
      </p:sp>
      <p:sp>
        <p:nvSpPr>
          <p:cNvPr id="16" name="Text 14"/>
          <p:cNvSpPr txBox="1"/>
          <p:nvPr/>
        </p:nvSpPr>
        <p:spPr>
          <a:xfrm>
            <a:off x="841248" y="3986784"/>
            <a:ext cx="4572000" cy="493776"/>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Older adults</a:t>
            </a:r>
            <a:endParaRPr lang="en-US" sz="1550" dirty="0"/>
          </a:p>
        </p:txBody>
      </p:sp>
      <p:sp>
        <p:nvSpPr>
          <p:cNvPr id="17" name="Text 15"/>
          <p:cNvSpPr txBox="1"/>
          <p:nvPr/>
        </p:nvSpPr>
        <p:spPr>
          <a:xfrm>
            <a:off x="5532120" y="3986784"/>
            <a:ext cx="576072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aged 50 and up</a:t>
            </a:r>
            <a:endParaRPr lang="en-US" sz="1350" dirty="0"/>
          </a:p>
        </p:txBody>
      </p:sp>
      <p:sp>
        <p:nvSpPr>
          <p:cNvPr id="18" name="Shape 16"/>
          <p:cNvSpPr/>
          <p:nvPr/>
        </p:nvSpPr>
        <p:spPr>
          <a:xfrm>
            <a:off x="640080" y="4645152"/>
            <a:ext cx="10881360" cy="640080"/>
          </a:xfrm>
          <a:prstGeom prst="roundRect">
            <a:avLst>
              <a:gd name="adj" fmla="val 7143"/>
            </a:avLst>
          </a:prstGeom>
          <a:solidFill>
            <a:srgbClr val="E3EDF3"/>
          </a:solidFill>
          <a:ln/>
        </p:spPr>
        <p:txBody>
          <a:bodyPr/>
          <a:lstStyle/>
          <a:p>
            <a:endParaRPr lang="en-US"/>
          </a:p>
        </p:txBody>
      </p:sp>
      <p:sp>
        <p:nvSpPr>
          <p:cNvPr id="19" name="Text 17"/>
          <p:cNvSpPr txBox="1"/>
          <p:nvPr/>
        </p:nvSpPr>
        <p:spPr>
          <a:xfrm>
            <a:off x="841248" y="4736592"/>
            <a:ext cx="4572000" cy="493776"/>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Participants with disabilities</a:t>
            </a:r>
            <a:endParaRPr lang="en-US" sz="1550" dirty="0"/>
          </a:p>
        </p:txBody>
      </p:sp>
      <p:sp>
        <p:nvSpPr>
          <p:cNvPr id="20" name="Text 18"/>
          <p:cNvSpPr txBox="1"/>
          <p:nvPr/>
        </p:nvSpPr>
        <p:spPr>
          <a:xfrm>
            <a:off x="5532120" y="4736592"/>
            <a:ext cx="576072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visual, hearing and physical disabilities</a:t>
            </a:r>
            <a:endParaRPr lang="en-US" sz="1350" dirty="0"/>
          </a:p>
        </p:txBody>
      </p:sp>
      <p:sp>
        <p:nvSpPr>
          <p:cNvPr id="21" name="Shape 19"/>
          <p:cNvSpPr/>
          <p:nvPr/>
        </p:nvSpPr>
        <p:spPr>
          <a:xfrm>
            <a:off x="640080" y="5394960"/>
            <a:ext cx="10881360" cy="640080"/>
          </a:xfrm>
          <a:prstGeom prst="roundRect">
            <a:avLst>
              <a:gd name="adj" fmla="val 7143"/>
            </a:avLst>
          </a:prstGeom>
          <a:solidFill>
            <a:srgbClr val="FFFFFF"/>
          </a:solidFill>
          <a:ln/>
        </p:spPr>
        <p:txBody>
          <a:bodyPr/>
          <a:lstStyle/>
          <a:p>
            <a:endParaRPr lang="en-US"/>
          </a:p>
        </p:txBody>
      </p:sp>
      <p:sp>
        <p:nvSpPr>
          <p:cNvPr id="22" name="Text 20"/>
          <p:cNvSpPr txBox="1"/>
          <p:nvPr/>
        </p:nvSpPr>
        <p:spPr>
          <a:xfrm>
            <a:off x="841248" y="5486400"/>
            <a:ext cx="4572000" cy="493776"/>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Participants with long-term health conditions</a:t>
            </a:r>
            <a:endParaRPr lang="en-US" sz="1550" dirty="0"/>
          </a:p>
        </p:txBody>
      </p:sp>
      <p:sp>
        <p:nvSpPr>
          <p:cNvPr id="23" name="Text 21"/>
          <p:cNvSpPr txBox="1"/>
          <p:nvPr/>
        </p:nvSpPr>
        <p:spPr>
          <a:xfrm>
            <a:off x="5532120" y="5486400"/>
            <a:ext cx="576072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asthma, type 2 diabetes, high blood pressure, coronary heart disease (CHD)</a:t>
            </a:r>
            <a:endParaRPr lang="en-US" sz="1350" dirty="0"/>
          </a:p>
        </p:txBody>
      </p:sp>
      <p:sp>
        <p:nvSpPr>
          <p:cNvPr id="24" name="Text 22"/>
          <p:cNvSpPr txBox="1"/>
          <p:nvPr/>
        </p:nvSpPr>
        <p:spPr>
          <a:xfrm>
            <a:off x="640080" y="6217920"/>
            <a:ext cx="10881360" cy="365760"/>
          </a:xfrm>
          <a:prstGeom prst="rect">
            <a:avLst/>
          </a:prstGeom>
          <a:noFill/>
          <a:ln/>
        </p:spPr>
        <p:txBody>
          <a:bodyPr wrap="square" lIns="0" tIns="0" rIns="0" bIns="0" rtlCol="0" anchor="ctr"/>
          <a:lstStyle/>
          <a:p>
            <a:pPr marL="0" indent="0">
              <a:buNone/>
            </a:pPr>
            <a:r>
              <a:rPr lang="en-US" sz="1500" dirty="0">
                <a:solidFill>
                  <a:srgbClr val="565349"/>
                </a:solidFill>
                <a:latin typeface="Calibri" pitchFamily="34" charset="0"/>
                <a:ea typeface="Calibri" pitchFamily="34" charset="-122"/>
                <a:cs typeface="Calibri" pitchFamily="34" charset="-120"/>
              </a:rPr>
              <a:t>Learn the age brackets by number. A paper that says 63 is telling you older adult, and that changes your whole answer.</a:t>
            </a:r>
            <a:endParaRPr lang="en-US" sz="1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What changes for each participant?</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group: one thing that makes taking part harder, and one thing that makes an activity suit them well</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the four long-term health conditions: what would a coach need to know before the session starts?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Challenge: two participants of the same age can need completely different things. Give an example</a:t>
            </a:r>
            <a:endParaRPr lang="en-US" sz="17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10 · Lesson 5</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5</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What participants need</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physical, social and mental health needs from the spec</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the government guidelines for different types of participant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Identify which needs a given participant has</a:t>
            </a:r>
            <a:endParaRPr lang="en-US"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Give the age ranges for adolescents and older adults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the four long-term health conditions in the spec</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Name the three types of disability the spec lists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Adolescents 12 to 17 · older adults 50 and up</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Asthma · type 2 diabetes · high blood pressure · coronary heart disease</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Visual · hearing · physical</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Three kinds of need.</a:t>
            </a:r>
            <a:endParaRPr lang="en-US" sz="3400" dirty="0"/>
          </a:p>
        </p:txBody>
      </p:sp>
      <p:sp>
        <p:nvSpPr>
          <p:cNvPr id="6" name="Shape 4"/>
          <p:cNvSpPr/>
          <p:nvPr/>
        </p:nvSpPr>
        <p:spPr>
          <a:xfrm>
            <a:off x="640080" y="1737360"/>
            <a:ext cx="3520440" cy="3566160"/>
          </a:xfrm>
          <a:prstGeom prst="roundRect">
            <a:avLst>
              <a:gd name="adj" fmla="val 2078"/>
            </a:avLst>
          </a:prstGeom>
          <a:solidFill>
            <a:srgbClr val="E3EDF3"/>
          </a:solidFill>
          <a:ln/>
        </p:spPr>
        <p:txBody>
          <a:bodyPr/>
          <a:lstStyle/>
          <a:p>
            <a:endParaRPr lang="en-US"/>
          </a:p>
        </p:txBody>
      </p:sp>
      <p:sp>
        <p:nvSpPr>
          <p:cNvPr id="7" name="Text 5"/>
          <p:cNvSpPr txBox="1"/>
          <p:nvPr/>
        </p:nvSpPr>
        <p:spPr>
          <a:xfrm>
            <a:off x="868680" y="1920240"/>
            <a:ext cx="3063240" cy="685800"/>
          </a:xfrm>
          <a:prstGeom prst="rect">
            <a:avLst/>
          </a:prstGeom>
          <a:noFill/>
          <a:ln/>
        </p:spPr>
        <p:txBody>
          <a:bodyPr wrap="square" lIns="0" tIns="0" rIns="0" bIns="0" rtlCol="0" anchor="t"/>
          <a:lstStyle/>
          <a:p>
            <a:pPr marL="0" indent="0">
              <a:buNone/>
            </a:pPr>
            <a:r>
              <a:rPr lang="en-US" sz="1700" b="1" dirty="0">
                <a:solidFill>
                  <a:srgbClr val="1F5C8B"/>
                </a:solidFill>
                <a:latin typeface="Arial" pitchFamily="34" charset="0"/>
                <a:ea typeface="Arial" pitchFamily="34" charset="-122"/>
                <a:cs typeface="Arial" pitchFamily="34" charset="-120"/>
              </a:rPr>
              <a:t>Physical health needs</a:t>
            </a:r>
            <a:endParaRPr lang="en-US" sz="1700" dirty="0"/>
          </a:p>
        </p:txBody>
      </p:sp>
      <p:sp>
        <p:nvSpPr>
          <p:cNvPr id="8" name="Text 6"/>
          <p:cNvSpPr txBox="1"/>
          <p:nvPr/>
        </p:nvSpPr>
        <p:spPr>
          <a:xfrm>
            <a:off x="868680" y="2651760"/>
            <a:ext cx="3063240" cy="246888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Improve fitness · improve body composition · improve sleep · improve immunity to help prevent illness · manage the symptoms of long-term health conditions</a:t>
            </a:r>
            <a:endParaRPr lang="en-US" sz="1400" dirty="0"/>
          </a:p>
        </p:txBody>
      </p:sp>
      <p:sp>
        <p:nvSpPr>
          <p:cNvPr id="9" name="Shape 7"/>
          <p:cNvSpPr/>
          <p:nvPr/>
        </p:nvSpPr>
        <p:spPr>
          <a:xfrm>
            <a:off x="4389120" y="1737360"/>
            <a:ext cx="3520440" cy="3566160"/>
          </a:xfrm>
          <a:prstGeom prst="roundRect">
            <a:avLst>
              <a:gd name="adj" fmla="val 2078"/>
            </a:avLst>
          </a:prstGeom>
          <a:solidFill>
            <a:srgbClr val="F6ECDD"/>
          </a:solidFill>
          <a:ln/>
        </p:spPr>
        <p:txBody>
          <a:bodyPr/>
          <a:lstStyle/>
          <a:p>
            <a:endParaRPr lang="en-US"/>
          </a:p>
        </p:txBody>
      </p:sp>
      <p:sp>
        <p:nvSpPr>
          <p:cNvPr id="10" name="Text 8"/>
          <p:cNvSpPr txBox="1"/>
          <p:nvPr/>
        </p:nvSpPr>
        <p:spPr>
          <a:xfrm>
            <a:off x="4617720" y="1920240"/>
            <a:ext cx="3063240" cy="685800"/>
          </a:xfrm>
          <a:prstGeom prst="rect">
            <a:avLst/>
          </a:prstGeom>
          <a:noFill/>
          <a:ln/>
        </p:spPr>
        <p:txBody>
          <a:bodyPr wrap="square" lIns="0" tIns="0" rIns="0" bIns="0" rtlCol="0" anchor="t"/>
          <a:lstStyle/>
          <a:p>
            <a:pPr marL="0" indent="0">
              <a:buNone/>
            </a:pPr>
            <a:r>
              <a:rPr lang="en-US" sz="1700" b="1" dirty="0">
                <a:solidFill>
                  <a:srgbClr val="B36A00"/>
                </a:solidFill>
                <a:latin typeface="Arial" pitchFamily="34" charset="0"/>
                <a:ea typeface="Arial" pitchFamily="34" charset="-122"/>
                <a:cs typeface="Arial" pitchFamily="34" charset="-120"/>
              </a:rPr>
              <a:t>Social health needs</a:t>
            </a:r>
            <a:endParaRPr lang="en-US" sz="1700" dirty="0"/>
          </a:p>
        </p:txBody>
      </p:sp>
      <p:sp>
        <p:nvSpPr>
          <p:cNvPr id="11" name="Text 9"/>
          <p:cNvSpPr txBox="1"/>
          <p:nvPr/>
        </p:nvSpPr>
        <p:spPr>
          <a:xfrm>
            <a:off x="4617720" y="2651760"/>
            <a:ext cx="3063240" cy="246888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Meet new people · make friends · have fun · develop leadership and team working skills · decrease loneliness</a:t>
            </a:r>
            <a:endParaRPr lang="en-US" sz="1400" dirty="0"/>
          </a:p>
        </p:txBody>
      </p:sp>
      <p:sp>
        <p:nvSpPr>
          <p:cNvPr id="12" name="Shape 10"/>
          <p:cNvSpPr/>
          <p:nvPr/>
        </p:nvSpPr>
        <p:spPr>
          <a:xfrm>
            <a:off x="8138160" y="1737360"/>
            <a:ext cx="3520440" cy="3566160"/>
          </a:xfrm>
          <a:prstGeom prst="roundRect">
            <a:avLst>
              <a:gd name="adj" fmla="val 2078"/>
            </a:avLst>
          </a:prstGeom>
          <a:solidFill>
            <a:srgbClr val="E4EFE8"/>
          </a:solidFill>
          <a:ln/>
        </p:spPr>
        <p:txBody>
          <a:bodyPr/>
          <a:lstStyle/>
          <a:p>
            <a:endParaRPr lang="en-US"/>
          </a:p>
        </p:txBody>
      </p:sp>
      <p:sp>
        <p:nvSpPr>
          <p:cNvPr id="13" name="Text 11"/>
          <p:cNvSpPr txBox="1"/>
          <p:nvPr/>
        </p:nvSpPr>
        <p:spPr>
          <a:xfrm>
            <a:off x="8366760" y="1920240"/>
            <a:ext cx="3063240" cy="685800"/>
          </a:xfrm>
          <a:prstGeom prst="rect">
            <a:avLst/>
          </a:prstGeom>
          <a:noFill/>
          <a:ln/>
        </p:spPr>
        <p:txBody>
          <a:bodyPr wrap="square" lIns="0" tIns="0" rIns="0" bIns="0" rtlCol="0" anchor="t"/>
          <a:lstStyle/>
          <a:p>
            <a:pPr marL="0" indent="0">
              <a:buNone/>
            </a:pPr>
            <a:r>
              <a:rPr lang="en-US" sz="1700" b="1" dirty="0">
                <a:solidFill>
                  <a:srgbClr val="2C6E49"/>
                </a:solidFill>
                <a:latin typeface="Arial" pitchFamily="34" charset="0"/>
                <a:ea typeface="Arial" pitchFamily="34" charset="-122"/>
                <a:cs typeface="Arial" pitchFamily="34" charset="-120"/>
              </a:rPr>
              <a:t>Mental health needs</a:t>
            </a:r>
            <a:endParaRPr lang="en-US" sz="1700" dirty="0"/>
          </a:p>
        </p:txBody>
      </p:sp>
      <p:sp>
        <p:nvSpPr>
          <p:cNvPr id="14" name="Text 12"/>
          <p:cNvSpPr txBox="1"/>
          <p:nvPr/>
        </p:nvSpPr>
        <p:spPr>
          <a:xfrm>
            <a:off x="8366760" y="2651760"/>
            <a:ext cx="3063240" cy="246888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Decrease stress levels · improve work life balance · decrease the risk of depression · improve mood · increase self-confidence and self-esteem</a:t>
            </a:r>
            <a:endParaRPr lang="en-US" sz="1400" dirty="0"/>
          </a:p>
        </p:txBody>
      </p:sp>
      <p:sp>
        <p:nvSpPr>
          <p:cNvPr id="15" name="Text 13"/>
          <p:cNvSpPr txBox="1"/>
          <p:nvPr/>
        </p:nvSpPr>
        <p:spPr>
          <a:xfrm>
            <a:off x="640080" y="5486400"/>
            <a:ext cx="10881360" cy="457200"/>
          </a:xfrm>
          <a:prstGeom prst="rect">
            <a:avLst/>
          </a:prstGeom>
          <a:noFill/>
          <a:ln/>
        </p:spPr>
        <p:txBody>
          <a:bodyPr wrap="square" lIns="0" tIns="0" rIns="0" bIns="0" rtlCol="0" anchor="ctr"/>
          <a:lstStyle/>
          <a:p>
            <a:pPr marL="0" indent="0">
              <a:buNone/>
            </a:pPr>
            <a:r>
              <a:rPr lang="en-US" sz="1500" dirty="0">
                <a:solidFill>
                  <a:srgbClr val="565349"/>
                </a:solidFill>
                <a:latin typeface="Calibri" pitchFamily="34" charset="0"/>
                <a:ea typeface="Calibri" pitchFamily="34" charset="-122"/>
                <a:cs typeface="Calibri" pitchFamily="34" charset="-120"/>
              </a:rPr>
              <a:t>Physical activity needs also follow government recommended guidelines for the types, frequency and intensity of activity for each type of participant.</a:t>
            </a:r>
            <a:endParaRPr lang="en-US"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Read the participant.</a:t>
            </a:r>
            <a:endParaRPr lang="en-US" sz="3400" dirty="0"/>
          </a:p>
        </p:txBody>
      </p:sp>
      <p:sp>
        <p:nvSpPr>
          <p:cNvPr id="6" name="Shape 4"/>
          <p:cNvSpPr/>
          <p:nvPr/>
        </p:nvSpPr>
        <p:spPr>
          <a:xfrm>
            <a:off x="640080" y="1645920"/>
            <a:ext cx="10881360" cy="1051560"/>
          </a:xfrm>
          <a:prstGeom prst="roundRect">
            <a:avLst>
              <a:gd name="adj" fmla="val 6957"/>
            </a:avLst>
          </a:prstGeom>
          <a:solidFill>
            <a:srgbClr val="F1EFE5"/>
          </a:solidFill>
          <a:ln/>
        </p:spPr>
        <p:txBody>
          <a:bodyPr/>
          <a:lstStyle/>
          <a:p>
            <a:endParaRPr lang="en-US"/>
          </a:p>
        </p:txBody>
      </p:sp>
      <p:sp>
        <p:nvSpPr>
          <p:cNvPr id="7" name="Text 5"/>
          <p:cNvSpPr txBox="1"/>
          <p:nvPr/>
        </p:nvSpPr>
        <p:spPr>
          <a:xfrm>
            <a:off x="868680" y="1828800"/>
            <a:ext cx="10424160" cy="777240"/>
          </a:xfrm>
          <a:prstGeom prst="rect">
            <a:avLst/>
          </a:prstGeom>
          <a:noFill/>
          <a:ln/>
        </p:spPr>
        <p:txBody>
          <a:bodyPr wrap="square" lIns="0" tIns="0" rIns="0" bIns="0" rtlCol="0" anchor="t"/>
          <a:lstStyle/>
          <a:p>
            <a:pPr marL="0" indent="0">
              <a:buNone/>
            </a:pPr>
            <a:r>
              <a:rPr lang="en-US" sz="1700" i="1" dirty="0">
                <a:solidFill>
                  <a:srgbClr val="1F1E1B"/>
                </a:solidFill>
                <a:latin typeface="Calibri" pitchFamily="34" charset="0"/>
                <a:ea typeface="Calibri" pitchFamily="34" charset="-122"/>
                <a:cs typeface="Calibri" pitchFamily="34" charset="-120"/>
              </a:rPr>
              <a:t>Marcus is 68 and recently retired. He has type 2 diabetes, lives alone, and has not exercised regularly for twenty years. He does not drive.</a:t>
            </a:r>
            <a:endParaRPr lang="en-US" sz="1700" dirty="0"/>
          </a:p>
        </p:txBody>
      </p:sp>
      <p:sp>
        <p:nvSpPr>
          <p:cNvPr id="8" name="Text 6"/>
          <p:cNvSpPr txBox="1"/>
          <p:nvPr/>
        </p:nvSpPr>
        <p:spPr>
          <a:xfrm>
            <a:off x="640080" y="292608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List every physical, social and mental health need you can evidence from those three lines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need, quote the words in the scenario that tell you it is there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One need you might guess at but cannot evidence: name it, and say why you would leave it out</a:t>
            </a:r>
            <a:endParaRPr lang="en-US" sz="17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10 · Lesson 6</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6</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Matching activities to needs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Choose activities that meet a participant's specific needs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and why an activity meets each need</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Avoid the generic answer that caps marks</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three physical health needs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three mental health needs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Name two social health needs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Any three: improve fitness · body composition · sleep · immunity · manage symptoms of long-term conditions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Any three: decrease stress · improve work life balance · decrease risk of depression · improve mood · increase self-confidence and self-esteem</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Any two: meet new people · make friends · have fun · develop leadership and team working · decrease loneliness</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How and why, not just what.</a:t>
            </a:r>
            <a:endParaRPr lang="en-US" sz="3400" dirty="0"/>
          </a:p>
        </p:txBody>
      </p:sp>
      <p:sp>
        <p:nvSpPr>
          <p:cNvPr id="6" name="Shape 4"/>
          <p:cNvSpPr/>
          <p:nvPr/>
        </p:nvSpPr>
        <p:spPr>
          <a:xfrm>
            <a:off x="640080" y="1737360"/>
            <a:ext cx="10881360" cy="1143000"/>
          </a:xfrm>
          <a:prstGeom prst="roundRect">
            <a:avLst>
              <a:gd name="adj" fmla="val 4800"/>
            </a:avLst>
          </a:prstGeom>
          <a:solidFill>
            <a:srgbClr val="F1EFE5"/>
          </a:solidFill>
          <a:ln/>
        </p:spPr>
        <p:txBody>
          <a:bodyPr/>
          <a:lstStyle/>
          <a:p>
            <a:endParaRPr lang="en-US"/>
          </a:p>
        </p:txBody>
      </p:sp>
      <p:sp>
        <p:nvSpPr>
          <p:cNvPr id="7" name="Text 5"/>
          <p:cNvSpPr txBox="1"/>
          <p:nvPr/>
        </p:nvSpPr>
        <p:spPr>
          <a:xfrm>
            <a:off x="868680" y="1874520"/>
            <a:ext cx="1097280" cy="365760"/>
          </a:xfrm>
          <a:prstGeom prst="rect">
            <a:avLst/>
          </a:prstGeom>
          <a:noFill/>
          <a:ln/>
        </p:spPr>
        <p:txBody>
          <a:bodyPr wrap="square" lIns="0" tIns="0" rIns="0" bIns="0" rtlCol="0" anchor="ctr"/>
          <a:lstStyle/>
          <a:p>
            <a:pPr marL="0" indent="0">
              <a:buNone/>
            </a:pPr>
            <a:r>
              <a:rPr lang="en-US" sz="1800" b="1" dirty="0">
                <a:solidFill>
                  <a:srgbClr val="1F1E1B"/>
                </a:solidFill>
                <a:latin typeface="Arial" pitchFamily="34" charset="0"/>
                <a:ea typeface="Arial" pitchFamily="34" charset="-122"/>
                <a:cs typeface="Arial" pitchFamily="34" charset="-120"/>
              </a:rPr>
              <a:t>What</a:t>
            </a:r>
            <a:endParaRPr lang="en-US" sz="1800" dirty="0"/>
          </a:p>
        </p:txBody>
      </p:sp>
      <p:sp>
        <p:nvSpPr>
          <p:cNvPr id="8" name="Text 6"/>
          <p:cNvSpPr txBox="1"/>
          <p:nvPr/>
        </p:nvSpPr>
        <p:spPr>
          <a:xfrm>
            <a:off x="2103120" y="1874520"/>
            <a:ext cx="5852160" cy="914400"/>
          </a:xfrm>
          <a:prstGeom prst="rect">
            <a:avLst/>
          </a:prstGeom>
          <a:noFill/>
          <a:ln/>
        </p:spPr>
        <p:txBody>
          <a:bodyPr wrap="square" lIns="0" tIns="0" rIns="0" bIns="0" rtlCol="0" anchor="t"/>
          <a:lstStyle/>
          <a:p>
            <a:pPr marL="0" indent="0">
              <a:buNone/>
            </a:pPr>
            <a:r>
              <a:rPr lang="en-US" sz="1450" i="1" dirty="0">
                <a:solidFill>
                  <a:srgbClr val="1F1E1B"/>
                </a:solidFill>
                <a:latin typeface="Calibri" pitchFamily="34" charset="0"/>
                <a:ea typeface="Calibri" pitchFamily="34" charset="-122"/>
                <a:cs typeface="Calibri" pitchFamily="34" charset="-120"/>
              </a:rPr>
              <a:t>Walking football would suit Marcus.</a:t>
            </a:r>
            <a:endParaRPr lang="en-US" sz="1450" dirty="0"/>
          </a:p>
        </p:txBody>
      </p:sp>
      <p:sp>
        <p:nvSpPr>
          <p:cNvPr id="9" name="Text 7"/>
          <p:cNvSpPr txBox="1"/>
          <p:nvPr/>
        </p:nvSpPr>
        <p:spPr>
          <a:xfrm>
            <a:off x="7680960" y="1874520"/>
            <a:ext cx="3749040" cy="91440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Names an activity. No marks yet.</a:t>
            </a:r>
            <a:endParaRPr lang="en-US" sz="1350" dirty="0"/>
          </a:p>
        </p:txBody>
      </p:sp>
      <p:sp>
        <p:nvSpPr>
          <p:cNvPr id="10" name="Shape 8"/>
          <p:cNvSpPr/>
          <p:nvPr/>
        </p:nvSpPr>
        <p:spPr>
          <a:xfrm>
            <a:off x="640080" y="3017520"/>
            <a:ext cx="10881360" cy="1143000"/>
          </a:xfrm>
          <a:prstGeom prst="roundRect">
            <a:avLst>
              <a:gd name="adj" fmla="val 4800"/>
            </a:avLst>
          </a:prstGeom>
          <a:solidFill>
            <a:srgbClr val="F1EFE5"/>
          </a:solidFill>
          <a:ln/>
        </p:spPr>
        <p:txBody>
          <a:bodyPr/>
          <a:lstStyle/>
          <a:p>
            <a:endParaRPr lang="en-US"/>
          </a:p>
        </p:txBody>
      </p:sp>
      <p:sp>
        <p:nvSpPr>
          <p:cNvPr id="11" name="Text 9"/>
          <p:cNvSpPr txBox="1"/>
          <p:nvPr/>
        </p:nvSpPr>
        <p:spPr>
          <a:xfrm>
            <a:off x="868680" y="3154680"/>
            <a:ext cx="1097280" cy="365760"/>
          </a:xfrm>
          <a:prstGeom prst="rect">
            <a:avLst/>
          </a:prstGeom>
          <a:noFill/>
          <a:ln/>
        </p:spPr>
        <p:txBody>
          <a:bodyPr wrap="square" lIns="0" tIns="0" rIns="0" bIns="0" rtlCol="0" anchor="ctr"/>
          <a:lstStyle/>
          <a:p>
            <a:pPr marL="0" indent="0">
              <a:buNone/>
            </a:pPr>
            <a:r>
              <a:rPr lang="en-US" sz="1800" b="1" dirty="0">
                <a:solidFill>
                  <a:srgbClr val="1F1E1B"/>
                </a:solidFill>
                <a:latin typeface="Arial" pitchFamily="34" charset="0"/>
                <a:ea typeface="Arial" pitchFamily="34" charset="-122"/>
                <a:cs typeface="Arial" pitchFamily="34" charset="-120"/>
              </a:rPr>
              <a:t>How</a:t>
            </a:r>
            <a:endParaRPr lang="en-US" sz="1800" dirty="0"/>
          </a:p>
        </p:txBody>
      </p:sp>
      <p:sp>
        <p:nvSpPr>
          <p:cNvPr id="12" name="Text 10"/>
          <p:cNvSpPr txBox="1"/>
          <p:nvPr/>
        </p:nvSpPr>
        <p:spPr>
          <a:xfrm>
            <a:off x="2103120" y="3154680"/>
            <a:ext cx="5852160" cy="914400"/>
          </a:xfrm>
          <a:prstGeom prst="rect">
            <a:avLst/>
          </a:prstGeom>
          <a:noFill/>
          <a:ln/>
        </p:spPr>
        <p:txBody>
          <a:bodyPr wrap="square" lIns="0" tIns="0" rIns="0" bIns="0" rtlCol="0" anchor="t"/>
          <a:lstStyle/>
          <a:p>
            <a:pPr marL="0" indent="0">
              <a:buNone/>
            </a:pPr>
            <a:r>
              <a:rPr lang="en-US" sz="1450" i="1" dirty="0">
                <a:solidFill>
                  <a:srgbClr val="1F1E1B"/>
                </a:solidFill>
                <a:latin typeface="Calibri" pitchFamily="34" charset="0"/>
                <a:ea typeface="Calibri" pitchFamily="34" charset="-122"/>
                <a:cs typeface="Calibri" pitchFamily="34" charset="-120"/>
              </a:rPr>
              <a:t>It is played at low intensity with no running, so the impact on his joints is managed.</a:t>
            </a:r>
            <a:endParaRPr lang="en-US" sz="1450" dirty="0"/>
          </a:p>
        </p:txBody>
      </p:sp>
      <p:sp>
        <p:nvSpPr>
          <p:cNvPr id="13" name="Text 11"/>
          <p:cNvSpPr txBox="1"/>
          <p:nvPr/>
        </p:nvSpPr>
        <p:spPr>
          <a:xfrm>
            <a:off x="7680960" y="3154680"/>
            <a:ext cx="3749040" cy="91440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Explains how the activity works for him.</a:t>
            </a:r>
            <a:endParaRPr lang="en-US" sz="1350" dirty="0"/>
          </a:p>
        </p:txBody>
      </p:sp>
      <p:sp>
        <p:nvSpPr>
          <p:cNvPr id="14" name="Shape 12"/>
          <p:cNvSpPr/>
          <p:nvPr/>
        </p:nvSpPr>
        <p:spPr>
          <a:xfrm>
            <a:off x="640080" y="4297680"/>
            <a:ext cx="10881360" cy="1143000"/>
          </a:xfrm>
          <a:prstGeom prst="roundRect">
            <a:avLst>
              <a:gd name="adj" fmla="val 4800"/>
            </a:avLst>
          </a:prstGeom>
          <a:solidFill>
            <a:srgbClr val="FAE6E8"/>
          </a:solidFill>
          <a:ln/>
        </p:spPr>
        <p:txBody>
          <a:bodyPr/>
          <a:lstStyle/>
          <a:p>
            <a:endParaRPr lang="en-US"/>
          </a:p>
        </p:txBody>
      </p:sp>
      <p:sp>
        <p:nvSpPr>
          <p:cNvPr id="15" name="Text 13"/>
          <p:cNvSpPr txBox="1"/>
          <p:nvPr/>
        </p:nvSpPr>
        <p:spPr>
          <a:xfrm>
            <a:off x="868680" y="4434840"/>
            <a:ext cx="1097280" cy="365760"/>
          </a:xfrm>
          <a:prstGeom prst="rect">
            <a:avLst/>
          </a:prstGeom>
          <a:noFill/>
          <a:ln/>
        </p:spPr>
        <p:txBody>
          <a:bodyPr wrap="square" lIns="0" tIns="0" rIns="0" bIns="0" rtlCol="0" anchor="ctr"/>
          <a:lstStyle/>
          <a:p>
            <a:pPr marL="0" indent="0">
              <a:buNone/>
            </a:pPr>
            <a:r>
              <a:rPr lang="en-US" sz="1800" b="1" dirty="0">
                <a:solidFill>
                  <a:srgbClr val="D0202E"/>
                </a:solidFill>
                <a:latin typeface="Arial" pitchFamily="34" charset="0"/>
                <a:ea typeface="Arial" pitchFamily="34" charset="-122"/>
                <a:cs typeface="Arial" pitchFamily="34" charset="-120"/>
              </a:rPr>
              <a:t>Why</a:t>
            </a:r>
            <a:endParaRPr lang="en-US" sz="1800" dirty="0"/>
          </a:p>
        </p:txBody>
      </p:sp>
      <p:sp>
        <p:nvSpPr>
          <p:cNvPr id="16" name="Text 14"/>
          <p:cNvSpPr txBox="1"/>
          <p:nvPr/>
        </p:nvSpPr>
        <p:spPr>
          <a:xfrm>
            <a:off x="2103120" y="4434840"/>
            <a:ext cx="5852160" cy="914400"/>
          </a:xfrm>
          <a:prstGeom prst="rect">
            <a:avLst/>
          </a:prstGeom>
          <a:noFill/>
          <a:ln/>
        </p:spPr>
        <p:txBody>
          <a:bodyPr wrap="square" lIns="0" tIns="0" rIns="0" bIns="0" rtlCol="0" anchor="t"/>
          <a:lstStyle/>
          <a:p>
            <a:pPr marL="0" indent="0">
              <a:buNone/>
            </a:pPr>
            <a:r>
              <a:rPr lang="en-US" sz="1450" i="1" dirty="0">
                <a:solidFill>
                  <a:srgbClr val="1F1E1B"/>
                </a:solidFill>
                <a:latin typeface="Calibri" pitchFamily="34" charset="0"/>
                <a:ea typeface="Calibri" pitchFamily="34" charset="-122"/>
                <a:cs typeface="Calibri" pitchFamily="34" charset="-120"/>
              </a:rPr>
              <a:t>He is 68 and has not exercised for twenty years, so he needs to build fitness gradually rather than start at match pace.</a:t>
            </a:r>
            <a:endParaRPr lang="en-US" sz="1450" dirty="0"/>
          </a:p>
        </p:txBody>
      </p:sp>
      <p:sp>
        <p:nvSpPr>
          <p:cNvPr id="17" name="Text 15"/>
          <p:cNvSpPr txBox="1"/>
          <p:nvPr/>
        </p:nvSpPr>
        <p:spPr>
          <a:xfrm>
            <a:off x="7680960" y="4434840"/>
            <a:ext cx="3749040" cy="91440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Explains why that matters for this participant.</a:t>
            </a:r>
            <a:endParaRPr lang="en-US" sz="1350" dirty="0"/>
          </a:p>
        </p:txBody>
      </p:sp>
      <p:sp>
        <p:nvSpPr>
          <p:cNvPr id="18" name="Text 16"/>
          <p:cNvSpPr txBox="1"/>
          <p:nvPr/>
        </p:nvSpPr>
        <p:spPr>
          <a:xfrm>
            <a:off x="640080" y="5760720"/>
            <a:ext cx="10881360" cy="365760"/>
          </a:xfrm>
          <a:prstGeom prst="rect">
            <a:avLst/>
          </a:prstGeom>
          <a:noFill/>
          <a:ln/>
        </p:spPr>
        <p:txBody>
          <a:bodyPr wrap="square" lIns="0" tIns="0" rIns="0" bIns="0" rtlCol="0" anchor="ctr"/>
          <a:lstStyle/>
          <a:p>
            <a:pPr marL="0" indent="0">
              <a:buNone/>
            </a:pPr>
            <a:r>
              <a:rPr lang="en-US" sz="1500" b="1" dirty="0">
                <a:solidFill>
                  <a:srgbClr val="D0202E"/>
                </a:solidFill>
                <a:latin typeface="Calibri" pitchFamily="34" charset="0"/>
                <a:ea typeface="Calibri" pitchFamily="34" charset="-122"/>
                <a:cs typeface="Calibri" pitchFamily="34" charset="-120"/>
              </a:rPr>
              <a:t>An answer that stops at what the activity is scores in the bottom bands, however many activities it names.</a:t>
            </a:r>
            <a:endParaRPr lang="en-US"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Three activities for Marcus.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Choose three activities for Marcus, from at least two of the three activity types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what it is, how it works for him, why that matters given his age, his diabetes, his twenty years away and living alone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Swap: your partner underlines every phrase that names something specific to Marcus, and counts them</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The four questions</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Four questions this block answers.</a:t>
            </a:r>
            <a:endParaRPr lang="en-US" sz="3400" dirty="0"/>
          </a:p>
        </p:txBody>
      </p:sp>
      <p:sp>
        <p:nvSpPr>
          <p:cNvPr id="5" name="Shape 3"/>
          <p:cNvSpPr/>
          <p:nvPr/>
        </p:nvSpPr>
        <p:spPr>
          <a:xfrm>
            <a:off x="640080" y="1691640"/>
            <a:ext cx="5303520" cy="1965960"/>
          </a:xfrm>
          <a:prstGeom prst="roundRect">
            <a:avLst>
              <a:gd name="adj" fmla="val 3721"/>
            </a:avLst>
          </a:prstGeom>
          <a:solidFill>
            <a:srgbClr val="E3EDF3"/>
          </a:solidFill>
          <a:ln/>
        </p:spPr>
        <p:txBody>
          <a:bodyPr/>
          <a:lstStyle/>
          <a:p>
            <a:endParaRPr lang="en-US"/>
          </a:p>
        </p:txBody>
      </p:sp>
      <p:sp>
        <p:nvSpPr>
          <p:cNvPr id="6" name="Text 4"/>
          <p:cNvSpPr txBox="1"/>
          <p:nvPr/>
        </p:nvSpPr>
        <p:spPr>
          <a:xfrm>
            <a:off x="868680" y="1828800"/>
            <a:ext cx="914400" cy="365760"/>
          </a:xfrm>
          <a:prstGeom prst="rect">
            <a:avLst/>
          </a:prstGeom>
          <a:noFill/>
          <a:ln/>
        </p:spPr>
        <p:txBody>
          <a:bodyPr wrap="square" lIns="0" tIns="0" rIns="0" bIns="0" rtlCol="0" anchor="ctr"/>
          <a:lstStyle/>
          <a:p>
            <a:pPr marL="0" indent="0">
              <a:buNone/>
            </a:pPr>
            <a:r>
              <a:rPr lang="en-US" sz="2000" b="1" dirty="0">
                <a:solidFill>
                  <a:srgbClr val="1F5C8B"/>
                </a:solidFill>
                <a:latin typeface="Arial" pitchFamily="34" charset="0"/>
                <a:ea typeface="Arial" pitchFamily="34" charset="-122"/>
                <a:cs typeface="Arial" pitchFamily="34" charset="-120"/>
              </a:rPr>
              <a:t>A1</a:t>
            </a:r>
            <a:endParaRPr lang="en-US" sz="2000" dirty="0"/>
          </a:p>
        </p:txBody>
      </p:sp>
      <p:sp>
        <p:nvSpPr>
          <p:cNvPr id="7" name="Text 5"/>
          <p:cNvSpPr txBox="1"/>
          <p:nvPr/>
        </p:nvSpPr>
        <p:spPr>
          <a:xfrm>
            <a:off x="1645920" y="1856232"/>
            <a:ext cx="4114800" cy="685800"/>
          </a:xfrm>
          <a:prstGeom prst="rect">
            <a:avLst/>
          </a:prstGeom>
          <a:noFill/>
          <a:ln/>
        </p:spPr>
        <p:txBody>
          <a:bodyPr wrap="square" lIns="0" tIns="0" rIns="0" bIns="0" rtlCol="0" anchor="t"/>
          <a:lstStyle/>
          <a:p>
            <a:pPr marL="0" indent="0">
              <a:buNone/>
            </a:pPr>
            <a:r>
              <a:rPr lang="en-US" sz="1600" b="1" dirty="0">
                <a:solidFill>
                  <a:srgbClr val="1F1E1B"/>
                </a:solidFill>
                <a:latin typeface="Calibri" pitchFamily="34" charset="0"/>
                <a:ea typeface="Calibri" pitchFamily="34" charset="-122"/>
                <a:cs typeface="Calibri" pitchFamily="34" charset="-120"/>
              </a:rPr>
              <a:t>What types of activity exist, and who provides them?</a:t>
            </a:r>
            <a:endParaRPr lang="en-US" sz="1600" dirty="0"/>
          </a:p>
        </p:txBody>
      </p:sp>
      <p:sp>
        <p:nvSpPr>
          <p:cNvPr id="8" name="Text 6"/>
          <p:cNvSpPr txBox="1"/>
          <p:nvPr/>
        </p:nvSpPr>
        <p:spPr>
          <a:xfrm>
            <a:off x="868680" y="2606040"/>
            <a:ext cx="4846320" cy="914400"/>
          </a:xfrm>
          <a:prstGeom prst="rect">
            <a:avLst/>
          </a:prstGeom>
          <a:noFill/>
          <a:ln/>
        </p:spPr>
        <p:txBody>
          <a:bodyPr wrap="square" lIns="0" tIns="0" rIns="0" bIns="0" rtlCol="0" anchor="t"/>
          <a:lstStyle/>
          <a:p>
            <a:pPr marL="0" indent="0">
              <a:buNone/>
            </a:pPr>
            <a:r>
              <a:rPr lang="en-US" sz="1400" dirty="0">
                <a:solidFill>
                  <a:srgbClr val="565349"/>
                </a:solidFill>
                <a:latin typeface="Calibri" pitchFamily="34" charset="0"/>
                <a:ea typeface="Calibri" pitchFamily="34" charset="-122"/>
                <a:cs typeface="Calibri" pitchFamily="34" charset="-120"/>
              </a:rPr>
              <a:t>Sport, outdoor activities, physical fitness activities. Public, private and voluntary sectors.</a:t>
            </a:r>
            <a:endParaRPr lang="en-US" sz="1400" dirty="0"/>
          </a:p>
        </p:txBody>
      </p:sp>
      <p:sp>
        <p:nvSpPr>
          <p:cNvPr id="9" name="Shape 7"/>
          <p:cNvSpPr/>
          <p:nvPr/>
        </p:nvSpPr>
        <p:spPr>
          <a:xfrm>
            <a:off x="6217920" y="1691640"/>
            <a:ext cx="5303520" cy="1965960"/>
          </a:xfrm>
          <a:prstGeom prst="roundRect">
            <a:avLst>
              <a:gd name="adj" fmla="val 3721"/>
            </a:avLst>
          </a:prstGeom>
          <a:solidFill>
            <a:srgbClr val="F1EFE5"/>
          </a:solidFill>
          <a:ln/>
        </p:spPr>
        <p:txBody>
          <a:bodyPr/>
          <a:lstStyle/>
          <a:p>
            <a:endParaRPr lang="en-US"/>
          </a:p>
        </p:txBody>
      </p:sp>
      <p:sp>
        <p:nvSpPr>
          <p:cNvPr id="10" name="Text 8"/>
          <p:cNvSpPr txBox="1"/>
          <p:nvPr/>
        </p:nvSpPr>
        <p:spPr>
          <a:xfrm>
            <a:off x="6446520" y="1828800"/>
            <a:ext cx="914400" cy="365760"/>
          </a:xfrm>
          <a:prstGeom prst="rect">
            <a:avLst/>
          </a:prstGeom>
          <a:noFill/>
          <a:ln/>
        </p:spPr>
        <p:txBody>
          <a:bodyPr wrap="square" lIns="0" tIns="0" rIns="0" bIns="0" rtlCol="0" anchor="ctr"/>
          <a:lstStyle/>
          <a:p>
            <a:pPr marL="0" indent="0">
              <a:buNone/>
            </a:pPr>
            <a:r>
              <a:rPr lang="en-US" sz="2000" b="1" dirty="0">
                <a:solidFill>
                  <a:srgbClr val="1F1E1B"/>
                </a:solidFill>
                <a:latin typeface="Arial" pitchFamily="34" charset="0"/>
                <a:ea typeface="Arial" pitchFamily="34" charset="-122"/>
                <a:cs typeface="Arial" pitchFamily="34" charset="-120"/>
              </a:rPr>
              <a:t>A2</a:t>
            </a:r>
            <a:endParaRPr lang="en-US" sz="2000" dirty="0"/>
          </a:p>
        </p:txBody>
      </p:sp>
      <p:sp>
        <p:nvSpPr>
          <p:cNvPr id="11" name="Text 9"/>
          <p:cNvSpPr txBox="1"/>
          <p:nvPr/>
        </p:nvSpPr>
        <p:spPr>
          <a:xfrm>
            <a:off x="7223760" y="1856232"/>
            <a:ext cx="4114800" cy="685800"/>
          </a:xfrm>
          <a:prstGeom prst="rect">
            <a:avLst/>
          </a:prstGeom>
          <a:noFill/>
          <a:ln/>
        </p:spPr>
        <p:txBody>
          <a:bodyPr wrap="square" lIns="0" tIns="0" rIns="0" bIns="0" rtlCol="0" anchor="t"/>
          <a:lstStyle/>
          <a:p>
            <a:pPr marL="0" indent="0">
              <a:buNone/>
            </a:pPr>
            <a:r>
              <a:rPr lang="en-US" sz="1600" b="1" dirty="0">
                <a:solidFill>
                  <a:srgbClr val="1F1E1B"/>
                </a:solidFill>
                <a:latin typeface="Calibri" pitchFamily="34" charset="0"/>
                <a:ea typeface="Calibri" pitchFamily="34" charset="-122"/>
                <a:cs typeface="Calibri" pitchFamily="34" charset="-120"/>
              </a:rPr>
              <a:t>Who are the participants, and what do they need?</a:t>
            </a:r>
            <a:endParaRPr lang="en-US" sz="1600" dirty="0"/>
          </a:p>
        </p:txBody>
      </p:sp>
      <p:sp>
        <p:nvSpPr>
          <p:cNvPr id="12" name="Text 10"/>
          <p:cNvSpPr txBox="1"/>
          <p:nvPr/>
        </p:nvSpPr>
        <p:spPr>
          <a:xfrm>
            <a:off x="6446520" y="2606040"/>
            <a:ext cx="4846320" cy="914400"/>
          </a:xfrm>
          <a:prstGeom prst="rect">
            <a:avLst/>
          </a:prstGeom>
          <a:noFill/>
          <a:ln/>
        </p:spPr>
        <p:txBody>
          <a:bodyPr wrap="square" lIns="0" tIns="0" rIns="0" bIns="0" rtlCol="0" anchor="t"/>
          <a:lstStyle/>
          <a:p>
            <a:pPr marL="0" indent="0">
              <a:buNone/>
            </a:pPr>
            <a:r>
              <a:rPr lang="en-US" sz="1400" dirty="0">
                <a:solidFill>
                  <a:srgbClr val="565349"/>
                </a:solidFill>
                <a:latin typeface="Calibri" pitchFamily="34" charset="0"/>
                <a:ea typeface="Calibri" pitchFamily="34" charset="-122"/>
                <a:cs typeface="Calibri" pitchFamily="34" charset="-120"/>
              </a:rPr>
              <a:t>Ages, disabilities, long-term health conditions. Physical, social and mental health needs.</a:t>
            </a:r>
            <a:endParaRPr lang="en-US" sz="1400" dirty="0"/>
          </a:p>
        </p:txBody>
      </p:sp>
      <p:sp>
        <p:nvSpPr>
          <p:cNvPr id="13" name="Shape 11"/>
          <p:cNvSpPr/>
          <p:nvPr/>
        </p:nvSpPr>
        <p:spPr>
          <a:xfrm>
            <a:off x="640080" y="3840480"/>
            <a:ext cx="5303520" cy="1965960"/>
          </a:xfrm>
          <a:prstGeom prst="roundRect">
            <a:avLst>
              <a:gd name="adj" fmla="val 3721"/>
            </a:avLst>
          </a:prstGeom>
          <a:solidFill>
            <a:srgbClr val="FAE6E8"/>
          </a:solidFill>
          <a:ln/>
        </p:spPr>
        <p:txBody>
          <a:bodyPr/>
          <a:lstStyle/>
          <a:p>
            <a:endParaRPr lang="en-US"/>
          </a:p>
        </p:txBody>
      </p:sp>
      <p:sp>
        <p:nvSpPr>
          <p:cNvPr id="14" name="Text 12"/>
          <p:cNvSpPr txBox="1"/>
          <p:nvPr/>
        </p:nvSpPr>
        <p:spPr>
          <a:xfrm>
            <a:off x="868680" y="3977640"/>
            <a:ext cx="914400" cy="365760"/>
          </a:xfrm>
          <a:prstGeom prst="rect">
            <a:avLst/>
          </a:prstGeom>
          <a:noFill/>
          <a:ln/>
        </p:spPr>
        <p:txBody>
          <a:bodyPr wrap="square" lIns="0" tIns="0" rIns="0" bIns="0" rtlCol="0" anchor="ctr"/>
          <a:lstStyle/>
          <a:p>
            <a:pPr marL="0" indent="0">
              <a:buNone/>
            </a:pPr>
            <a:r>
              <a:rPr lang="en-US" sz="2000" b="1" dirty="0">
                <a:solidFill>
                  <a:srgbClr val="D0202E"/>
                </a:solidFill>
                <a:latin typeface="Arial" pitchFamily="34" charset="0"/>
                <a:ea typeface="Arial" pitchFamily="34" charset="-122"/>
                <a:cs typeface="Arial" pitchFamily="34" charset="-120"/>
              </a:rPr>
              <a:t>A3</a:t>
            </a:r>
            <a:endParaRPr lang="en-US" sz="2000" dirty="0"/>
          </a:p>
        </p:txBody>
      </p:sp>
      <p:sp>
        <p:nvSpPr>
          <p:cNvPr id="15" name="Text 13"/>
          <p:cNvSpPr txBox="1"/>
          <p:nvPr/>
        </p:nvSpPr>
        <p:spPr>
          <a:xfrm>
            <a:off x="1645920" y="4005072"/>
            <a:ext cx="4114800" cy="685800"/>
          </a:xfrm>
          <a:prstGeom prst="rect">
            <a:avLst/>
          </a:prstGeom>
          <a:noFill/>
          <a:ln/>
        </p:spPr>
        <p:txBody>
          <a:bodyPr wrap="square" lIns="0" tIns="0" rIns="0" bIns="0" rtlCol="0" anchor="t"/>
          <a:lstStyle/>
          <a:p>
            <a:pPr marL="0" indent="0">
              <a:buNone/>
            </a:pPr>
            <a:r>
              <a:rPr lang="en-US" sz="1600" b="1" dirty="0">
                <a:solidFill>
                  <a:srgbClr val="1F1E1B"/>
                </a:solidFill>
                <a:latin typeface="Calibri" pitchFamily="34" charset="0"/>
                <a:ea typeface="Calibri" pitchFamily="34" charset="-122"/>
                <a:cs typeface="Calibri" pitchFamily="34" charset="-120"/>
              </a:rPr>
              <a:t>What stops people taking part?</a:t>
            </a:r>
            <a:endParaRPr lang="en-US" sz="1600" dirty="0"/>
          </a:p>
        </p:txBody>
      </p:sp>
      <p:sp>
        <p:nvSpPr>
          <p:cNvPr id="16" name="Text 14"/>
          <p:cNvSpPr txBox="1"/>
          <p:nvPr/>
        </p:nvSpPr>
        <p:spPr>
          <a:xfrm>
            <a:off x="868680" y="4754880"/>
            <a:ext cx="4846320" cy="914400"/>
          </a:xfrm>
          <a:prstGeom prst="rect">
            <a:avLst/>
          </a:prstGeom>
          <a:noFill/>
          <a:ln/>
        </p:spPr>
        <p:txBody>
          <a:bodyPr wrap="square" lIns="0" tIns="0" rIns="0" bIns="0" rtlCol="0" anchor="t"/>
          <a:lstStyle/>
          <a:p>
            <a:pPr marL="0" indent="0">
              <a:buNone/>
            </a:pPr>
            <a:r>
              <a:rPr lang="en-US" sz="1400" dirty="0">
                <a:solidFill>
                  <a:srgbClr val="565349"/>
                </a:solidFill>
                <a:latin typeface="Calibri" pitchFamily="34" charset="0"/>
                <a:ea typeface="Calibri" pitchFamily="34" charset="-122"/>
                <a:cs typeface="Calibri" pitchFamily="34" charset="-120"/>
              </a:rPr>
              <a:t>Cost, access, time, personal barriers, cultural barriers.</a:t>
            </a:r>
            <a:endParaRPr lang="en-US" sz="1400" dirty="0"/>
          </a:p>
        </p:txBody>
      </p:sp>
      <p:sp>
        <p:nvSpPr>
          <p:cNvPr id="17" name="Shape 15"/>
          <p:cNvSpPr/>
          <p:nvPr/>
        </p:nvSpPr>
        <p:spPr>
          <a:xfrm>
            <a:off x="6217920" y="3840480"/>
            <a:ext cx="5303520" cy="1965960"/>
          </a:xfrm>
          <a:prstGeom prst="roundRect">
            <a:avLst>
              <a:gd name="adj" fmla="val 3721"/>
            </a:avLst>
          </a:prstGeom>
          <a:solidFill>
            <a:srgbClr val="E4EFE8"/>
          </a:solidFill>
          <a:ln/>
        </p:spPr>
        <p:txBody>
          <a:bodyPr/>
          <a:lstStyle/>
          <a:p>
            <a:endParaRPr lang="en-US"/>
          </a:p>
        </p:txBody>
      </p:sp>
      <p:sp>
        <p:nvSpPr>
          <p:cNvPr id="18" name="Text 16"/>
          <p:cNvSpPr txBox="1"/>
          <p:nvPr/>
        </p:nvSpPr>
        <p:spPr>
          <a:xfrm>
            <a:off x="6446520" y="3977640"/>
            <a:ext cx="914400" cy="365760"/>
          </a:xfrm>
          <a:prstGeom prst="rect">
            <a:avLst/>
          </a:prstGeom>
          <a:noFill/>
          <a:ln/>
        </p:spPr>
        <p:txBody>
          <a:bodyPr wrap="square" lIns="0" tIns="0" rIns="0" bIns="0" rtlCol="0" anchor="ctr"/>
          <a:lstStyle/>
          <a:p>
            <a:pPr marL="0" indent="0">
              <a:buNone/>
            </a:pPr>
            <a:r>
              <a:rPr lang="en-US" sz="2000" b="1" dirty="0">
                <a:solidFill>
                  <a:srgbClr val="2C6E49"/>
                </a:solidFill>
                <a:latin typeface="Arial" pitchFamily="34" charset="0"/>
                <a:ea typeface="Arial" pitchFamily="34" charset="-122"/>
                <a:cs typeface="Arial" pitchFamily="34" charset="-120"/>
              </a:rPr>
              <a:t>A4</a:t>
            </a:r>
            <a:endParaRPr lang="en-US" sz="2000" dirty="0"/>
          </a:p>
        </p:txBody>
      </p:sp>
      <p:sp>
        <p:nvSpPr>
          <p:cNvPr id="19" name="Text 17"/>
          <p:cNvSpPr txBox="1"/>
          <p:nvPr/>
        </p:nvSpPr>
        <p:spPr>
          <a:xfrm>
            <a:off x="7223760" y="4005072"/>
            <a:ext cx="4114800" cy="685800"/>
          </a:xfrm>
          <a:prstGeom prst="rect">
            <a:avLst/>
          </a:prstGeom>
          <a:noFill/>
          <a:ln/>
        </p:spPr>
        <p:txBody>
          <a:bodyPr wrap="square" lIns="0" tIns="0" rIns="0" bIns="0" rtlCol="0" anchor="t"/>
          <a:lstStyle/>
          <a:p>
            <a:pPr marL="0" indent="0">
              <a:buNone/>
            </a:pPr>
            <a:r>
              <a:rPr lang="en-US" sz="1600" b="1" dirty="0">
                <a:solidFill>
                  <a:srgbClr val="1F1E1B"/>
                </a:solidFill>
                <a:latin typeface="Calibri" pitchFamily="34" charset="0"/>
                <a:ea typeface="Calibri" pitchFamily="34" charset="-122"/>
                <a:cs typeface="Calibri" pitchFamily="34" charset="-120"/>
              </a:rPr>
              <a:t>What can be done about it?</a:t>
            </a:r>
            <a:endParaRPr lang="en-US" sz="1600" dirty="0"/>
          </a:p>
        </p:txBody>
      </p:sp>
      <p:sp>
        <p:nvSpPr>
          <p:cNvPr id="20" name="Text 18"/>
          <p:cNvSpPr txBox="1"/>
          <p:nvPr/>
        </p:nvSpPr>
        <p:spPr>
          <a:xfrm>
            <a:off x="6446520" y="4754880"/>
            <a:ext cx="4846320" cy="914400"/>
          </a:xfrm>
          <a:prstGeom prst="rect">
            <a:avLst/>
          </a:prstGeom>
          <a:noFill/>
          <a:ln/>
        </p:spPr>
        <p:txBody>
          <a:bodyPr wrap="square" lIns="0" tIns="0" rIns="0" bIns="0" rtlCol="0" anchor="t"/>
          <a:lstStyle/>
          <a:p>
            <a:pPr marL="0" indent="0">
              <a:buNone/>
            </a:pPr>
            <a:r>
              <a:rPr lang="en-US" sz="1400" dirty="0">
                <a:solidFill>
                  <a:srgbClr val="565349"/>
                </a:solidFill>
                <a:latin typeface="Calibri" pitchFamily="34" charset="0"/>
                <a:ea typeface="Calibri" pitchFamily="34" charset="-122"/>
                <a:cs typeface="Calibri" pitchFamily="34" charset="-120"/>
              </a:rPr>
              <a:t>Methods that address each barrier, for each type of participant.</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11 · Lesson 7</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7</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What Task 1a requires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both strands of Task 1a and how the grid rewards them</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Read a Band 4 answer and see why it is Band 4</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the one omission that caps most answers</a:t>
            </a:r>
            <a:endParaRPr lang="en-US"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The three parts of a strong activity choice?</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the three activity types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Which sector aims for participation rather than profit?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What it is · how it works for the participant · why that matters for them</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Sport (team and individual) · outdoor activities · physical fitness activities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Public</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Task 1a: two strands, both marked.</a:t>
            </a:r>
            <a:endParaRPr lang="en-US" sz="3400" dirty="0"/>
          </a:p>
        </p:txBody>
      </p:sp>
      <p:sp>
        <p:nvSpPr>
          <p:cNvPr id="6" name="Shape 4"/>
          <p:cNvSpPr/>
          <p:nvPr/>
        </p:nvSpPr>
        <p:spPr>
          <a:xfrm>
            <a:off x="640080" y="1737360"/>
            <a:ext cx="10881360" cy="1078992"/>
          </a:xfrm>
          <a:prstGeom prst="roundRect">
            <a:avLst>
              <a:gd name="adj" fmla="val 4237"/>
            </a:avLst>
          </a:prstGeom>
          <a:solidFill>
            <a:srgbClr val="E3EDF3"/>
          </a:solidFill>
          <a:ln/>
        </p:spPr>
        <p:txBody>
          <a:bodyPr/>
          <a:lstStyle/>
          <a:p>
            <a:endParaRPr lang="en-US"/>
          </a:p>
        </p:txBody>
      </p:sp>
      <p:sp>
        <p:nvSpPr>
          <p:cNvPr id="7" name="Text 5"/>
          <p:cNvSpPr txBox="1"/>
          <p:nvPr/>
        </p:nvSpPr>
        <p:spPr>
          <a:xfrm>
            <a:off x="841248" y="1828800"/>
            <a:ext cx="3108960" cy="93268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Strand 1: activities</a:t>
            </a:r>
            <a:endParaRPr lang="en-US" sz="1550" dirty="0"/>
          </a:p>
        </p:txBody>
      </p:sp>
      <p:sp>
        <p:nvSpPr>
          <p:cNvPr id="8" name="Text 6"/>
          <p:cNvSpPr txBox="1"/>
          <p:nvPr/>
        </p:nvSpPr>
        <p:spPr>
          <a:xfrm>
            <a:off x="4069080" y="1828800"/>
            <a:ext cx="7223760" cy="96926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suitable activities for the participant, justified: how and why each one meets their specific needs</a:t>
            </a:r>
            <a:endParaRPr lang="en-US" sz="1350" dirty="0"/>
          </a:p>
        </p:txBody>
      </p:sp>
      <p:sp>
        <p:nvSpPr>
          <p:cNvPr id="9" name="Shape 7"/>
          <p:cNvSpPr/>
          <p:nvPr/>
        </p:nvSpPr>
        <p:spPr>
          <a:xfrm>
            <a:off x="640080" y="2926080"/>
            <a:ext cx="10881360" cy="1078992"/>
          </a:xfrm>
          <a:prstGeom prst="roundRect">
            <a:avLst>
              <a:gd name="adj" fmla="val 4237"/>
            </a:avLst>
          </a:prstGeom>
          <a:solidFill>
            <a:srgbClr val="FFFFFF"/>
          </a:solidFill>
          <a:ln/>
        </p:spPr>
        <p:txBody>
          <a:bodyPr/>
          <a:lstStyle/>
          <a:p>
            <a:endParaRPr lang="en-US"/>
          </a:p>
        </p:txBody>
      </p:sp>
      <p:sp>
        <p:nvSpPr>
          <p:cNvPr id="10" name="Text 8"/>
          <p:cNvSpPr txBox="1"/>
          <p:nvPr/>
        </p:nvSpPr>
        <p:spPr>
          <a:xfrm>
            <a:off x="841248" y="3017520"/>
            <a:ext cx="3108960" cy="93268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Strand 2: provision</a:t>
            </a:r>
            <a:endParaRPr lang="en-US" sz="1550" dirty="0"/>
          </a:p>
        </p:txBody>
      </p:sp>
      <p:sp>
        <p:nvSpPr>
          <p:cNvPr id="11" name="Text 9"/>
          <p:cNvSpPr txBox="1"/>
          <p:nvPr/>
        </p:nvSpPr>
        <p:spPr>
          <a:xfrm>
            <a:off x="4069080" y="3017520"/>
            <a:ext cx="7223760" cy="96926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the type of provision, its characteristics, and the advantages and disadvantages of that sector for this participant and these activities</a:t>
            </a:r>
            <a:endParaRPr lang="en-US" sz="1350" dirty="0"/>
          </a:p>
        </p:txBody>
      </p:sp>
      <p:sp>
        <p:nvSpPr>
          <p:cNvPr id="12" name="Shape 10"/>
          <p:cNvSpPr/>
          <p:nvPr/>
        </p:nvSpPr>
        <p:spPr>
          <a:xfrm>
            <a:off x="640080" y="4297680"/>
            <a:ext cx="10881360" cy="1371600"/>
          </a:xfrm>
          <a:prstGeom prst="roundRect">
            <a:avLst>
              <a:gd name="adj" fmla="val 5333"/>
            </a:avLst>
          </a:prstGeom>
          <a:solidFill>
            <a:srgbClr val="FAE6E8"/>
          </a:solidFill>
          <a:ln/>
        </p:spPr>
        <p:txBody>
          <a:bodyPr/>
          <a:lstStyle/>
          <a:p>
            <a:endParaRPr lang="en-US"/>
          </a:p>
        </p:txBody>
      </p:sp>
      <p:sp>
        <p:nvSpPr>
          <p:cNvPr id="13" name="Text 11"/>
          <p:cNvSpPr txBox="1"/>
          <p:nvPr/>
        </p:nvSpPr>
        <p:spPr>
          <a:xfrm>
            <a:off x="868680" y="4526280"/>
            <a:ext cx="10424160" cy="1005840"/>
          </a:xfrm>
          <a:prstGeom prst="rect">
            <a:avLst/>
          </a:prstGeom>
          <a:noFill/>
          <a:ln/>
        </p:spPr>
        <p:txBody>
          <a:bodyPr wrap="square" lIns="0" tIns="0" rIns="0" bIns="0" rtlCol="0" anchor="t"/>
          <a:lstStyle/>
          <a:p>
            <a:pPr marL="0" indent="0">
              <a:buNone/>
            </a:pPr>
            <a:r>
              <a:rPr lang="en-US" sz="1550" b="1" dirty="0">
                <a:solidFill>
                  <a:srgbClr val="D0202E"/>
                </a:solidFill>
                <a:latin typeface="Calibri" pitchFamily="34" charset="0"/>
                <a:ea typeface="Calibri" pitchFamily="34" charset="-122"/>
                <a:cs typeface="Calibri" pitchFamily="34" charset="-120"/>
              </a:rPr>
              <a:t>The most common way to lose marks: </a:t>
            </a:r>
            <a:r>
              <a:rPr lang="en-US" sz="1550" dirty="0">
                <a:solidFill>
                  <a:srgbClr val="1F1E1B"/>
                </a:solidFill>
                <a:latin typeface="Calibri" pitchFamily="34" charset="0"/>
                <a:ea typeface="Calibri" pitchFamily="34" charset="-122"/>
                <a:cs typeface="Calibri" pitchFamily="34" charset="-120"/>
              </a:rPr>
              <a:t>writing a strong activities section and then covering provision in a sentence or two. Work with only a brief provision section is capped at the top of Band 2, no matter how good the activities are.</a:t>
            </a:r>
            <a:endParaRPr lang="en-US" sz="15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Model answer: the activities strand.</a:t>
            </a:r>
            <a:endParaRPr lang="en-US" sz="3400" dirty="0"/>
          </a:p>
        </p:txBody>
      </p:sp>
      <p:sp>
        <p:nvSpPr>
          <p:cNvPr id="6" name="Shape 4"/>
          <p:cNvSpPr/>
          <p:nvPr/>
        </p:nvSpPr>
        <p:spPr>
          <a:xfrm>
            <a:off x="640080" y="1554480"/>
            <a:ext cx="6949440" cy="4114800"/>
          </a:xfrm>
          <a:prstGeom prst="roundRect">
            <a:avLst>
              <a:gd name="adj" fmla="val 1778"/>
            </a:avLst>
          </a:prstGeom>
          <a:solidFill>
            <a:srgbClr val="F1EFE5"/>
          </a:solidFill>
          <a:ln/>
        </p:spPr>
        <p:txBody>
          <a:bodyPr/>
          <a:lstStyle/>
          <a:p>
            <a:endParaRPr lang="en-US"/>
          </a:p>
        </p:txBody>
      </p:sp>
      <p:sp>
        <p:nvSpPr>
          <p:cNvPr id="7" name="Text 5"/>
          <p:cNvSpPr txBox="1"/>
          <p:nvPr/>
        </p:nvSpPr>
        <p:spPr>
          <a:xfrm>
            <a:off x="914400" y="1783080"/>
            <a:ext cx="6400800" cy="36576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"Walking football would suit Marcus. It is a team sport played at low intensity with no running, which manages the impact on his joints at 68 and lets him rebuild fitness gradually after twenty years away from regular exercise. It also meets his social health needs: he lives alone, so a weekly session with the same group of people gives him regular contact and decreases loneliness. Because type 2 diabetes is managed partly by regular moderate activity, two sixty-minute sessions a week move him towards the government guideline of 150 minutes of moderate activity without a sudden jump in intensity that might put him off or make him unwell."</a:t>
            </a:r>
            <a:endParaRPr lang="en-US" sz="1400" dirty="0"/>
          </a:p>
        </p:txBody>
      </p:sp>
      <p:sp>
        <p:nvSpPr>
          <p:cNvPr id="8" name="Text 6"/>
          <p:cNvSpPr txBox="1"/>
          <p:nvPr/>
        </p:nvSpPr>
        <p:spPr>
          <a:xfrm>
            <a:off x="7863840" y="1554480"/>
            <a:ext cx="36576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Why this is Band 4:</a:t>
            </a:r>
            <a:endParaRPr lang="en-US" sz="1400" dirty="0"/>
          </a:p>
        </p:txBody>
      </p:sp>
      <p:sp>
        <p:nvSpPr>
          <p:cNvPr id="9" name="Shape 7"/>
          <p:cNvSpPr/>
          <p:nvPr/>
        </p:nvSpPr>
        <p:spPr>
          <a:xfrm>
            <a:off x="7863840" y="2057400"/>
            <a:ext cx="164592" cy="164592"/>
          </a:xfrm>
          <a:prstGeom prst="ellipse">
            <a:avLst/>
          </a:prstGeom>
          <a:solidFill>
            <a:srgbClr val="2C6E49"/>
          </a:solidFill>
          <a:ln/>
        </p:spPr>
        <p:txBody>
          <a:bodyPr/>
          <a:lstStyle/>
          <a:p>
            <a:endParaRPr lang="en-US"/>
          </a:p>
        </p:txBody>
      </p:sp>
      <p:sp>
        <p:nvSpPr>
          <p:cNvPr id="10" name="Text 8"/>
          <p:cNvSpPr txBox="1"/>
          <p:nvPr/>
        </p:nvSpPr>
        <p:spPr>
          <a:xfrm>
            <a:off x="8138160" y="201168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Activity named and classified</a:t>
            </a:r>
            <a:endParaRPr lang="en-US" sz="1400" dirty="0"/>
          </a:p>
        </p:txBody>
      </p:sp>
      <p:sp>
        <p:nvSpPr>
          <p:cNvPr id="11" name="Shape 9"/>
          <p:cNvSpPr/>
          <p:nvPr/>
        </p:nvSpPr>
        <p:spPr>
          <a:xfrm>
            <a:off x="7863840" y="2834640"/>
            <a:ext cx="164592" cy="164592"/>
          </a:xfrm>
          <a:prstGeom prst="ellipse">
            <a:avLst/>
          </a:prstGeom>
          <a:solidFill>
            <a:srgbClr val="2C6E49"/>
          </a:solidFill>
          <a:ln/>
        </p:spPr>
        <p:txBody>
          <a:bodyPr/>
          <a:lstStyle/>
          <a:p>
            <a:endParaRPr lang="en-US"/>
          </a:p>
        </p:txBody>
      </p:sp>
      <p:sp>
        <p:nvSpPr>
          <p:cNvPr id="12" name="Text 10"/>
          <p:cNvSpPr txBox="1"/>
          <p:nvPr/>
        </p:nvSpPr>
        <p:spPr>
          <a:xfrm>
            <a:off x="8138160" y="278892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How it works: low intensity, no running</a:t>
            </a:r>
            <a:endParaRPr lang="en-US" sz="1400" dirty="0"/>
          </a:p>
        </p:txBody>
      </p:sp>
      <p:sp>
        <p:nvSpPr>
          <p:cNvPr id="13" name="Shape 11"/>
          <p:cNvSpPr/>
          <p:nvPr/>
        </p:nvSpPr>
        <p:spPr>
          <a:xfrm>
            <a:off x="7863840" y="3611880"/>
            <a:ext cx="164592" cy="164592"/>
          </a:xfrm>
          <a:prstGeom prst="ellipse">
            <a:avLst/>
          </a:prstGeom>
          <a:solidFill>
            <a:srgbClr val="2C6E49"/>
          </a:solidFill>
          <a:ln/>
        </p:spPr>
        <p:txBody>
          <a:bodyPr/>
          <a:lstStyle/>
          <a:p>
            <a:endParaRPr lang="en-US"/>
          </a:p>
        </p:txBody>
      </p:sp>
      <p:sp>
        <p:nvSpPr>
          <p:cNvPr id="14" name="Text 12"/>
          <p:cNvSpPr txBox="1"/>
          <p:nvPr/>
        </p:nvSpPr>
        <p:spPr>
          <a:xfrm>
            <a:off x="8138160" y="356616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Why that matters: his age, his 20 years off</a:t>
            </a:r>
            <a:endParaRPr lang="en-US" sz="1400" dirty="0"/>
          </a:p>
        </p:txBody>
      </p:sp>
      <p:sp>
        <p:nvSpPr>
          <p:cNvPr id="15" name="Shape 13"/>
          <p:cNvSpPr/>
          <p:nvPr/>
        </p:nvSpPr>
        <p:spPr>
          <a:xfrm>
            <a:off x="7863840" y="4389120"/>
            <a:ext cx="164592" cy="164592"/>
          </a:xfrm>
          <a:prstGeom prst="ellipse">
            <a:avLst/>
          </a:prstGeom>
          <a:solidFill>
            <a:srgbClr val="2C6E49"/>
          </a:solidFill>
          <a:ln/>
        </p:spPr>
        <p:txBody>
          <a:bodyPr/>
          <a:lstStyle/>
          <a:p>
            <a:endParaRPr lang="en-US"/>
          </a:p>
        </p:txBody>
      </p:sp>
      <p:sp>
        <p:nvSpPr>
          <p:cNvPr id="16" name="Text 14"/>
          <p:cNvSpPr txBox="1"/>
          <p:nvPr/>
        </p:nvSpPr>
        <p:spPr>
          <a:xfrm>
            <a:off x="8138160" y="434340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Two different needs met, both evidenced</a:t>
            </a:r>
            <a:endParaRPr lang="en-US" sz="1400" dirty="0"/>
          </a:p>
        </p:txBody>
      </p:sp>
      <p:sp>
        <p:nvSpPr>
          <p:cNvPr id="17" name="Shape 15"/>
          <p:cNvSpPr/>
          <p:nvPr/>
        </p:nvSpPr>
        <p:spPr>
          <a:xfrm>
            <a:off x="7863840" y="5166360"/>
            <a:ext cx="164592" cy="164592"/>
          </a:xfrm>
          <a:prstGeom prst="ellipse">
            <a:avLst/>
          </a:prstGeom>
          <a:solidFill>
            <a:srgbClr val="D0202E"/>
          </a:solidFill>
          <a:ln/>
        </p:spPr>
        <p:txBody>
          <a:bodyPr/>
          <a:lstStyle/>
          <a:p>
            <a:endParaRPr lang="en-US"/>
          </a:p>
        </p:txBody>
      </p:sp>
      <p:sp>
        <p:nvSpPr>
          <p:cNvPr id="18" name="Text 16"/>
          <p:cNvSpPr txBox="1"/>
          <p:nvPr/>
        </p:nvSpPr>
        <p:spPr>
          <a:xfrm>
            <a:off x="8138160" y="512064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Marcus in every sentence</a:t>
            </a:r>
            <a:endParaRPr lang="en-US"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Model answer: the provision strand.</a:t>
            </a:r>
            <a:endParaRPr lang="en-US" sz="3400" dirty="0"/>
          </a:p>
        </p:txBody>
      </p:sp>
      <p:sp>
        <p:nvSpPr>
          <p:cNvPr id="6" name="Shape 4"/>
          <p:cNvSpPr/>
          <p:nvPr/>
        </p:nvSpPr>
        <p:spPr>
          <a:xfrm>
            <a:off x="640080" y="1554480"/>
            <a:ext cx="6949440" cy="4114800"/>
          </a:xfrm>
          <a:prstGeom prst="roundRect">
            <a:avLst>
              <a:gd name="adj" fmla="val 1778"/>
            </a:avLst>
          </a:prstGeom>
          <a:solidFill>
            <a:srgbClr val="F1EFE5"/>
          </a:solidFill>
          <a:ln/>
        </p:spPr>
        <p:txBody>
          <a:bodyPr/>
          <a:lstStyle/>
          <a:p>
            <a:endParaRPr lang="en-US"/>
          </a:p>
        </p:txBody>
      </p:sp>
      <p:sp>
        <p:nvSpPr>
          <p:cNvPr id="7" name="Text 5"/>
          <p:cNvSpPr txBox="1"/>
          <p:nvPr/>
        </p:nvSpPr>
        <p:spPr>
          <a:xfrm>
            <a:off x="914400" y="1783080"/>
            <a:ext cx="6400800" cy="365760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"The local authority leisure centre is public sector provision, funded by the council rather than run for profit, so its aim is participation across the community rather than income. That matters for Marcus in three ways. Cost of participation is low and there is usually a concessionary rate for people over 60, so price is not a reason to stop going. Access is good, because council centres are placed in residential areas and served by bus routes, which he needs as he does not drive. The range of activities is broad, so if walking football does not suit him he can move to another session without joining somewhere new. The disadvantage is that public centres are busiest after work and the equipment is not always as new as a private gym's, though as a retired participant Marcus can attend at quieter times."</a:t>
            </a:r>
            <a:endParaRPr lang="en-US" sz="1350" dirty="0"/>
          </a:p>
        </p:txBody>
      </p:sp>
      <p:sp>
        <p:nvSpPr>
          <p:cNvPr id="8" name="Text 6"/>
          <p:cNvSpPr txBox="1"/>
          <p:nvPr/>
        </p:nvSpPr>
        <p:spPr>
          <a:xfrm>
            <a:off x="7863840" y="1554480"/>
            <a:ext cx="36576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Why this is Band 4:</a:t>
            </a:r>
            <a:endParaRPr lang="en-US" sz="1400" dirty="0"/>
          </a:p>
        </p:txBody>
      </p:sp>
      <p:sp>
        <p:nvSpPr>
          <p:cNvPr id="9" name="Shape 7"/>
          <p:cNvSpPr/>
          <p:nvPr/>
        </p:nvSpPr>
        <p:spPr>
          <a:xfrm>
            <a:off x="7863840" y="2148840"/>
            <a:ext cx="164592" cy="164592"/>
          </a:xfrm>
          <a:prstGeom prst="ellipse">
            <a:avLst/>
          </a:prstGeom>
          <a:solidFill>
            <a:srgbClr val="2C6E49"/>
          </a:solidFill>
          <a:ln/>
        </p:spPr>
        <p:txBody>
          <a:bodyPr/>
          <a:lstStyle/>
          <a:p>
            <a:endParaRPr lang="en-US"/>
          </a:p>
        </p:txBody>
      </p:sp>
      <p:sp>
        <p:nvSpPr>
          <p:cNvPr id="10" name="Text 8"/>
          <p:cNvSpPr txBox="1"/>
          <p:nvPr/>
        </p:nvSpPr>
        <p:spPr>
          <a:xfrm>
            <a:off x="8138160" y="2103120"/>
            <a:ext cx="3474720" cy="82296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Sector named, funding and aim given</a:t>
            </a:r>
            <a:endParaRPr lang="en-US" sz="1400" dirty="0"/>
          </a:p>
        </p:txBody>
      </p:sp>
      <p:sp>
        <p:nvSpPr>
          <p:cNvPr id="11" name="Shape 9"/>
          <p:cNvSpPr/>
          <p:nvPr/>
        </p:nvSpPr>
        <p:spPr>
          <a:xfrm>
            <a:off x="7863840" y="3063240"/>
            <a:ext cx="164592" cy="164592"/>
          </a:xfrm>
          <a:prstGeom prst="ellipse">
            <a:avLst/>
          </a:prstGeom>
          <a:solidFill>
            <a:srgbClr val="2C6E49"/>
          </a:solidFill>
          <a:ln/>
        </p:spPr>
        <p:txBody>
          <a:bodyPr/>
          <a:lstStyle/>
          <a:p>
            <a:endParaRPr lang="en-US"/>
          </a:p>
        </p:txBody>
      </p:sp>
      <p:sp>
        <p:nvSpPr>
          <p:cNvPr id="12" name="Text 10"/>
          <p:cNvSpPr txBox="1"/>
          <p:nvPr/>
        </p:nvSpPr>
        <p:spPr>
          <a:xfrm>
            <a:off x="8138160" y="3017520"/>
            <a:ext cx="3474720" cy="82296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Three of the five comparison points used</a:t>
            </a:r>
            <a:endParaRPr lang="en-US" sz="1400" dirty="0"/>
          </a:p>
        </p:txBody>
      </p:sp>
      <p:sp>
        <p:nvSpPr>
          <p:cNvPr id="13" name="Shape 11"/>
          <p:cNvSpPr/>
          <p:nvPr/>
        </p:nvSpPr>
        <p:spPr>
          <a:xfrm>
            <a:off x="7863840" y="3977640"/>
            <a:ext cx="164592" cy="164592"/>
          </a:xfrm>
          <a:prstGeom prst="ellipse">
            <a:avLst/>
          </a:prstGeom>
          <a:solidFill>
            <a:srgbClr val="2C6E49"/>
          </a:solidFill>
          <a:ln/>
        </p:spPr>
        <p:txBody>
          <a:bodyPr/>
          <a:lstStyle/>
          <a:p>
            <a:endParaRPr lang="en-US"/>
          </a:p>
        </p:txBody>
      </p:sp>
      <p:sp>
        <p:nvSpPr>
          <p:cNvPr id="14" name="Text 12"/>
          <p:cNvSpPr txBox="1"/>
          <p:nvPr/>
        </p:nvSpPr>
        <p:spPr>
          <a:xfrm>
            <a:off x="8138160" y="3931920"/>
            <a:ext cx="3474720" cy="82296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Advantages AND a disadvantage</a:t>
            </a:r>
            <a:endParaRPr lang="en-US" sz="1400" dirty="0"/>
          </a:p>
        </p:txBody>
      </p:sp>
      <p:sp>
        <p:nvSpPr>
          <p:cNvPr id="15" name="Shape 13"/>
          <p:cNvSpPr/>
          <p:nvPr/>
        </p:nvSpPr>
        <p:spPr>
          <a:xfrm>
            <a:off x="7863840" y="4892040"/>
            <a:ext cx="164592" cy="164592"/>
          </a:xfrm>
          <a:prstGeom prst="ellipse">
            <a:avLst/>
          </a:prstGeom>
          <a:solidFill>
            <a:srgbClr val="D0202E"/>
          </a:solidFill>
          <a:ln/>
        </p:spPr>
        <p:txBody>
          <a:bodyPr/>
          <a:lstStyle/>
          <a:p>
            <a:endParaRPr lang="en-US"/>
          </a:p>
        </p:txBody>
      </p:sp>
      <p:sp>
        <p:nvSpPr>
          <p:cNvPr id="16" name="Text 14"/>
          <p:cNvSpPr txBox="1"/>
          <p:nvPr/>
        </p:nvSpPr>
        <p:spPr>
          <a:xfrm>
            <a:off x="8138160" y="4846320"/>
            <a:ext cx="3474720" cy="82296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The disadvantage answered for him</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11 · Lesson 8</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8</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Task 1a practice: the activities strand</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 activities section for a new participant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Use what, how and why for every activity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Band your own work against the grid</a:t>
            </a:r>
            <a:endParaRPr lang="en-US" sz="1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two strands of Task 1a</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What caps an answer at the top of Band 2?</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Name the five sector comparison points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Activities for the participant · the provision that delivers them</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 brief or missing provision section</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Range of activities · equipment · cost · access · additional products and services</a:t>
            </a:r>
            <a:endParaRPr lang="en-US"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Exam-style: the activities strand.</a:t>
            </a:r>
            <a:endParaRPr lang="en-US" sz="3400" dirty="0"/>
          </a:p>
        </p:txBody>
      </p:sp>
      <p:sp>
        <p:nvSpPr>
          <p:cNvPr id="6" name="Shape 4"/>
          <p:cNvSpPr/>
          <p:nvPr/>
        </p:nvSpPr>
        <p:spPr>
          <a:xfrm>
            <a:off x="640080" y="1600200"/>
            <a:ext cx="6583680" cy="1737360"/>
          </a:xfrm>
          <a:prstGeom prst="roundRect">
            <a:avLst>
              <a:gd name="adj" fmla="val 4211"/>
            </a:avLst>
          </a:prstGeom>
          <a:solidFill>
            <a:srgbClr val="F1EFE5"/>
          </a:solidFill>
          <a:ln/>
        </p:spPr>
        <p:txBody>
          <a:bodyPr/>
          <a:lstStyle/>
          <a:p>
            <a:endParaRPr lang="en-US"/>
          </a:p>
        </p:txBody>
      </p:sp>
      <p:sp>
        <p:nvSpPr>
          <p:cNvPr id="7" name="Text 5"/>
          <p:cNvSpPr txBox="1"/>
          <p:nvPr/>
        </p:nvSpPr>
        <p:spPr>
          <a:xfrm>
            <a:off x="868680" y="1783080"/>
            <a:ext cx="6126480" cy="1371600"/>
          </a:xfrm>
          <a:prstGeom prst="rect">
            <a:avLst/>
          </a:prstGeom>
          <a:noFill/>
          <a:ln/>
        </p:spPr>
        <p:txBody>
          <a:bodyPr wrap="square" lIns="0" tIns="0" rIns="0" bIns="0" rtlCol="0" anchor="t"/>
          <a:lstStyle/>
          <a:p>
            <a:pPr marL="0" indent="0">
              <a:buNone/>
            </a:pPr>
            <a:r>
              <a:rPr lang="en-US" sz="1550" i="1" dirty="0">
                <a:solidFill>
                  <a:srgbClr val="1F1E1B"/>
                </a:solidFill>
                <a:latin typeface="Calibri" pitchFamily="34" charset="0"/>
                <a:ea typeface="Calibri" pitchFamily="34" charset="-122"/>
                <a:cs typeface="Calibri" pitchFamily="34" charset="-120"/>
              </a:rPr>
              <a:t>Priya is 34, works full time in an office and has two children aged 4 and 6. She has asthma. She wants to be more active but says she has no time to herself and has not played sport since school.</a:t>
            </a:r>
            <a:endParaRPr lang="en-US" sz="1550" dirty="0"/>
          </a:p>
        </p:txBody>
      </p:sp>
      <p:sp>
        <p:nvSpPr>
          <p:cNvPr id="8" name="Text 6"/>
          <p:cNvSpPr txBox="1"/>
          <p:nvPr/>
        </p:nvSpPr>
        <p:spPr>
          <a:xfrm>
            <a:off x="640080" y="3520440"/>
            <a:ext cx="6583680" cy="548640"/>
          </a:xfrm>
          <a:prstGeom prst="rect">
            <a:avLst/>
          </a:prstGeom>
          <a:noFill/>
          <a:ln/>
        </p:spPr>
        <p:txBody>
          <a:bodyPr wrap="square" lIns="0" tIns="0" rIns="0" bIns="0" rtlCol="0" anchor="t"/>
          <a:lstStyle/>
          <a:p>
            <a:pPr marL="0" indent="0">
              <a:buNone/>
            </a:pPr>
            <a:r>
              <a:rPr lang="en-US" sz="1700" dirty="0">
                <a:solidFill>
                  <a:srgbClr val="1F1E1B"/>
                </a:solidFill>
                <a:latin typeface="Calibri" pitchFamily="34" charset="0"/>
                <a:ea typeface="Calibri" pitchFamily="34" charset="-122"/>
                <a:cs typeface="Calibri" pitchFamily="34" charset="-120"/>
              </a:rPr>
              <a:t>Choose three suitable activities for Priya and justify each one.  </a:t>
            </a:r>
            <a:r>
              <a:rPr lang="en-US" sz="1700" b="1" dirty="0">
                <a:solidFill>
                  <a:srgbClr val="D0202E"/>
                </a:solidFill>
                <a:latin typeface="Calibri" pitchFamily="34" charset="0"/>
                <a:ea typeface="Calibri" pitchFamily="34" charset="-122"/>
                <a:cs typeface="Calibri" pitchFamily="34" charset="-120"/>
              </a:rPr>
              <a:t>(12 marks)</a:t>
            </a:r>
            <a:endParaRPr lang="en-US" sz="1700" dirty="0"/>
          </a:p>
        </p:txBody>
      </p:sp>
      <p:sp>
        <p:nvSpPr>
          <p:cNvPr id="9" name="Shape 7"/>
          <p:cNvSpPr/>
          <p:nvPr/>
        </p:nvSpPr>
        <p:spPr>
          <a:xfrm>
            <a:off x="7589520" y="1737360"/>
            <a:ext cx="3931920" cy="1188720"/>
          </a:xfrm>
          <a:prstGeom prst="roundRect">
            <a:avLst>
              <a:gd name="adj" fmla="val 4615"/>
            </a:avLst>
          </a:prstGeom>
          <a:solidFill>
            <a:srgbClr val="E4EFE8"/>
          </a:solidFill>
          <a:ln/>
        </p:spPr>
        <p:txBody>
          <a:bodyPr/>
          <a:lstStyle/>
          <a:p>
            <a:endParaRPr lang="en-US"/>
          </a:p>
        </p:txBody>
      </p:sp>
      <p:sp>
        <p:nvSpPr>
          <p:cNvPr id="10" name="Text 8"/>
          <p:cNvSpPr txBox="1"/>
          <p:nvPr/>
        </p:nvSpPr>
        <p:spPr>
          <a:xfrm>
            <a:off x="7818120" y="1847088"/>
            <a:ext cx="3474720" cy="274320"/>
          </a:xfrm>
          <a:prstGeom prst="rect">
            <a:avLst/>
          </a:prstGeom>
          <a:noFill/>
          <a:ln/>
        </p:spPr>
        <p:txBody>
          <a:bodyPr wrap="square" lIns="0" tIns="0" rIns="0" bIns="0" rtlCol="0" anchor="ctr"/>
          <a:lstStyle/>
          <a:p>
            <a:pPr marL="0" indent="0">
              <a:buNone/>
            </a:pPr>
            <a:r>
              <a:rPr lang="en-US" sz="1250" b="1" kern="0" spc="300" dirty="0">
                <a:solidFill>
                  <a:srgbClr val="2C6E49"/>
                </a:solidFill>
                <a:latin typeface="Calibri" pitchFamily="34" charset="0"/>
                <a:ea typeface="Calibri" pitchFamily="34" charset="-122"/>
                <a:cs typeface="Calibri" pitchFamily="34" charset="-120"/>
              </a:rPr>
              <a:t>MB1–2</a:t>
            </a:r>
            <a:endParaRPr lang="en-US" sz="1250" dirty="0"/>
          </a:p>
        </p:txBody>
      </p:sp>
      <p:sp>
        <p:nvSpPr>
          <p:cNvPr id="11" name="Text 9"/>
          <p:cNvSpPr txBox="1"/>
          <p:nvPr/>
        </p:nvSpPr>
        <p:spPr>
          <a:xfrm>
            <a:off x="7818120" y="213969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activities named with basic or partially developed justification, little relevance to the participant</a:t>
            </a:r>
            <a:endParaRPr lang="en-US" sz="1350" dirty="0"/>
          </a:p>
        </p:txBody>
      </p:sp>
      <p:sp>
        <p:nvSpPr>
          <p:cNvPr id="12" name="Shape 10"/>
          <p:cNvSpPr/>
          <p:nvPr/>
        </p:nvSpPr>
        <p:spPr>
          <a:xfrm>
            <a:off x="7589520" y="3063240"/>
            <a:ext cx="3931920" cy="1188720"/>
          </a:xfrm>
          <a:prstGeom prst="roundRect">
            <a:avLst>
              <a:gd name="adj" fmla="val 4615"/>
            </a:avLst>
          </a:prstGeom>
          <a:solidFill>
            <a:srgbClr val="F6ECDD"/>
          </a:solidFill>
          <a:ln/>
        </p:spPr>
        <p:txBody>
          <a:bodyPr/>
          <a:lstStyle/>
          <a:p>
            <a:endParaRPr lang="en-US"/>
          </a:p>
        </p:txBody>
      </p:sp>
      <p:sp>
        <p:nvSpPr>
          <p:cNvPr id="13" name="Text 11"/>
          <p:cNvSpPr txBox="1"/>
          <p:nvPr/>
        </p:nvSpPr>
        <p:spPr>
          <a:xfrm>
            <a:off x="7818120" y="3172968"/>
            <a:ext cx="3474720" cy="274320"/>
          </a:xfrm>
          <a:prstGeom prst="rect">
            <a:avLst/>
          </a:prstGeom>
          <a:noFill/>
          <a:ln/>
        </p:spPr>
        <p:txBody>
          <a:bodyPr wrap="square" lIns="0" tIns="0" rIns="0" bIns="0" rtlCol="0" anchor="ctr"/>
          <a:lstStyle/>
          <a:p>
            <a:pPr marL="0" indent="0">
              <a:buNone/>
            </a:pPr>
            <a:r>
              <a:rPr lang="en-US" sz="1250" b="1" kern="0" spc="300" dirty="0">
                <a:solidFill>
                  <a:srgbClr val="B36A00"/>
                </a:solidFill>
                <a:latin typeface="Calibri" pitchFamily="34" charset="0"/>
                <a:ea typeface="Calibri" pitchFamily="34" charset="-122"/>
                <a:cs typeface="Calibri" pitchFamily="34" charset="-120"/>
              </a:rPr>
              <a:t>MB3</a:t>
            </a:r>
            <a:endParaRPr lang="en-US" sz="1250" dirty="0"/>
          </a:p>
        </p:txBody>
      </p:sp>
      <p:sp>
        <p:nvSpPr>
          <p:cNvPr id="14" name="Text 12"/>
          <p:cNvSpPr txBox="1"/>
          <p:nvPr/>
        </p:nvSpPr>
        <p:spPr>
          <a:xfrm>
            <a:off x="7818120" y="346557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mostly developed justification, mostly relevant to how the activities meet their needs</a:t>
            </a:r>
            <a:endParaRPr lang="en-US" sz="1350" dirty="0"/>
          </a:p>
        </p:txBody>
      </p:sp>
      <p:sp>
        <p:nvSpPr>
          <p:cNvPr id="15" name="Shape 13"/>
          <p:cNvSpPr/>
          <p:nvPr/>
        </p:nvSpPr>
        <p:spPr>
          <a:xfrm>
            <a:off x="7589520" y="4389120"/>
            <a:ext cx="3931920" cy="1188720"/>
          </a:xfrm>
          <a:prstGeom prst="roundRect">
            <a:avLst>
              <a:gd name="adj" fmla="val 4615"/>
            </a:avLst>
          </a:prstGeom>
          <a:solidFill>
            <a:srgbClr val="FAE6E8"/>
          </a:solidFill>
          <a:ln/>
        </p:spPr>
        <p:txBody>
          <a:bodyPr/>
          <a:lstStyle/>
          <a:p>
            <a:endParaRPr lang="en-US"/>
          </a:p>
        </p:txBody>
      </p:sp>
      <p:sp>
        <p:nvSpPr>
          <p:cNvPr id="16" name="Text 14"/>
          <p:cNvSpPr txBox="1"/>
          <p:nvPr/>
        </p:nvSpPr>
        <p:spPr>
          <a:xfrm>
            <a:off x="7818120" y="4498848"/>
            <a:ext cx="3474720" cy="274320"/>
          </a:xfrm>
          <a:prstGeom prst="rect">
            <a:avLst/>
          </a:prstGeom>
          <a:noFill/>
          <a:ln/>
        </p:spPr>
        <p:txBody>
          <a:bodyPr wrap="square" lIns="0" tIns="0" rIns="0" bIns="0" rtlCol="0" anchor="ctr"/>
          <a:lstStyle/>
          <a:p>
            <a:pPr marL="0" indent="0">
              <a:buNone/>
            </a:pPr>
            <a:r>
              <a:rPr lang="en-US" sz="1250" b="1" kern="0" spc="300" dirty="0">
                <a:solidFill>
                  <a:srgbClr val="D0202E"/>
                </a:solidFill>
                <a:latin typeface="Calibri" pitchFamily="34" charset="0"/>
                <a:ea typeface="Calibri" pitchFamily="34" charset="-122"/>
                <a:cs typeface="Calibri" pitchFamily="34" charset="-120"/>
              </a:rPr>
              <a:t>MB4</a:t>
            </a:r>
            <a:endParaRPr lang="en-US" sz="1250" dirty="0"/>
          </a:p>
        </p:txBody>
      </p:sp>
      <p:sp>
        <p:nvSpPr>
          <p:cNvPr id="17" name="Text 15"/>
          <p:cNvSpPr txBox="1"/>
          <p:nvPr/>
        </p:nvSpPr>
        <p:spPr>
          <a:xfrm>
            <a:off x="7818120" y="479145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well-developed justification, specific relevance to the needs of this participant</a:t>
            </a:r>
            <a:endParaRPr lang="en-US" sz="1350" dirty="0"/>
          </a:p>
        </p:txBody>
      </p:sp>
      <p:sp>
        <p:nvSpPr>
          <p:cNvPr id="18" name="Text 16"/>
          <p:cNvSpPr txBox="1"/>
          <p:nvPr/>
        </p:nvSpPr>
        <p:spPr>
          <a:xfrm>
            <a:off x="640080" y="4297680"/>
            <a:ext cx="6583680" cy="822960"/>
          </a:xfrm>
          <a:prstGeom prst="rect">
            <a:avLst/>
          </a:prstGeom>
          <a:noFill/>
          <a:ln/>
        </p:spPr>
        <p:txBody>
          <a:bodyPr wrap="square" lIns="0" tIns="0" rIns="0" bIns="0" rtlCol="0" anchor="t"/>
          <a:lstStyle/>
          <a:p>
            <a:pPr marL="0" indent="0">
              <a:buNone/>
            </a:pPr>
            <a:r>
              <a:rPr lang="en-US" sz="1400" dirty="0">
                <a:solidFill>
                  <a:srgbClr val="6E6B5E"/>
                </a:solidFill>
                <a:latin typeface="Calibri" pitchFamily="34" charset="0"/>
                <a:ea typeface="Calibri" pitchFamily="34" charset="-122"/>
                <a:cs typeface="Calibri" pitchFamily="34" charset="-120"/>
              </a:rPr>
              <a:t>What, how and why for each activity. Priya's asthma, her time, her children and her twenty years away all have to appear.</a:t>
            </a:r>
            <a:endParaRPr lang="en-US"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11 · Lesson 9</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9</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Task 1a practice: the provision strand</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 provision section that would not be capped</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Cover characteristics and advantages and disadvantages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Link every point back to the participant</a:t>
            </a:r>
            <a:endParaRPr lang="en-US" sz="1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four characteristics of a sector</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Which sector is funded by subs, fundraising and grants?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Give one disadvantage of private sector provision for a participant with little money</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Funding source · aims · quality of provision · accessibility</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Voluntary</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Cost: membership fees are set to make a profit, so it is the most expensive route in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8 · Lesson 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Types of sport and physical activity</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Define sport, outdoor activities and physical fitness activities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Tell team sports from individual sports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Give the benefits of taking part in each type</a:t>
            </a:r>
            <a:endParaRPr lang="en-US" sz="1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Exam-style: the provision strand.</a:t>
            </a:r>
            <a:endParaRPr lang="en-US" sz="3400" dirty="0"/>
          </a:p>
        </p:txBody>
      </p:sp>
      <p:sp>
        <p:nvSpPr>
          <p:cNvPr id="6" name="Shape 4"/>
          <p:cNvSpPr/>
          <p:nvPr/>
        </p:nvSpPr>
        <p:spPr>
          <a:xfrm>
            <a:off x="640080" y="1600200"/>
            <a:ext cx="6583680" cy="1371600"/>
          </a:xfrm>
          <a:prstGeom prst="roundRect">
            <a:avLst>
              <a:gd name="adj" fmla="val 5333"/>
            </a:avLst>
          </a:prstGeom>
          <a:solidFill>
            <a:srgbClr val="F1EFE5"/>
          </a:solidFill>
          <a:ln/>
        </p:spPr>
        <p:txBody>
          <a:bodyPr/>
          <a:lstStyle/>
          <a:p>
            <a:endParaRPr lang="en-US"/>
          </a:p>
        </p:txBody>
      </p:sp>
      <p:sp>
        <p:nvSpPr>
          <p:cNvPr id="7" name="Text 5"/>
          <p:cNvSpPr txBox="1"/>
          <p:nvPr/>
        </p:nvSpPr>
        <p:spPr>
          <a:xfrm>
            <a:off x="868680" y="1783080"/>
            <a:ext cx="6126480" cy="1005840"/>
          </a:xfrm>
          <a:prstGeom prst="rect">
            <a:avLst/>
          </a:prstGeom>
          <a:noFill/>
          <a:ln/>
        </p:spPr>
        <p:txBody>
          <a:bodyPr wrap="square" lIns="0" tIns="0" rIns="0" bIns="0" rtlCol="0" anchor="t"/>
          <a:lstStyle/>
          <a:p>
            <a:pPr marL="0" indent="0">
              <a:buNone/>
            </a:pPr>
            <a:r>
              <a:rPr lang="en-US" sz="1550" i="1" dirty="0">
                <a:solidFill>
                  <a:srgbClr val="1F1E1B"/>
                </a:solidFill>
                <a:latin typeface="Calibri" pitchFamily="34" charset="0"/>
                <a:ea typeface="Calibri" pitchFamily="34" charset="-122"/>
                <a:cs typeface="Calibri" pitchFamily="34" charset="-120"/>
              </a:rPr>
              <a:t>Still Priya: 34, full time work, two young children, asthma, no recent activity.</a:t>
            </a:r>
            <a:endParaRPr lang="en-US" sz="1550" dirty="0"/>
          </a:p>
        </p:txBody>
      </p:sp>
      <p:sp>
        <p:nvSpPr>
          <p:cNvPr id="8" name="Text 6"/>
          <p:cNvSpPr txBox="1"/>
          <p:nvPr/>
        </p:nvSpPr>
        <p:spPr>
          <a:xfrm>
            <a:off x="640080" y="3154680"/>
            <a:ext cx="6583680" cy="914400"/>
          </a:xfrm>
          <a:prstGeom prst="rect">
            <a:avLst/>
          </a:prstGeom>
          <a:noFill/>
          <a:ln/>
        </p:spPr>
        <p:txBody>
          <a:bodyPr wrap="square" lIns="0" tIns="0" rIns="0" bIns="0" rtlCol="0" anchor="t"/>
          <a:lstStyle/>
          <a:p>
            <a:pPr marL="0" indent="0">
              <a:buNone/>
            </a:pPr>
            <a:r>
              <a:rPr lang="en-US" sz="1700" dirty="0">
                <a:solidFill>
                  <a:srgbClr val="1F1E1B"/>
                </a:solidFill>
                <a:latin typeface="Calibri" pitchFamily="34" charset="0"/>
                <a:ea typeface="Calibri" pitchFamily="34" charset="-122"/>
                <a:cs typeface="Calibri" pitchFamily="34" charset="-120"/>
              </a:rPr>
              <a:t>Choose the type of provision that would best suit Priya. Give its characteristics, and the advantages and disadvantages for her.  </a:t>
            </a:r>
            <a:r>
              <a:rPr lang="en-US" sz="1700" b="1" dirty="0">
                <a:solidFill>
                  <a:srgbClr val="D0202E"/>
                </a:solidFill>
                <a:latin typeface="Calibri" pitchFamily="34" charset="0"/>
                <a:ea typeface="Calibri" pitchFamily="34" charset="-122"/>
                <a:cs typeface="Calibri" pitchFamily="34" charset="-120"/>
              </a:rPr>
              <a:t>(12 marks)</a:t>
            </a:r>
            <a:endParaRPr lang="en-US" sz="1700" dirty="0"/>
          </a:p>
        </p:txBody>
      </p:sp>
      <p:sp>
        <p:nvSpPr>
          <p:cNvPr id="9" name="Shape 7"/>
          <p:cNvSpPr/>
          <p:nvPr/>
        </p:nvSpPr>
        <p:spPr>
          <a:xfrm>
            <a:off x="7589520" y="1737360"/>
            <a:ext cx="3931920" cy="1188720"/>
          </a:xfrm>
          <a:prstGeom prst="roundRect">
            <a:avLst>
              <a:gd name="adj" fmla="val 4615"/>
            </a:avLst>
          </a:prstGeom>
          <a:solidFill>
            <a:srgbClr val="E4EFE8"/>
          </a:solidFill>
          <a:ln/>
        </p:spPr>
        <p:txBody>
          <a:bodyPr/>
          <a:lstStyle/>
          <a:p>
            <a:endParaRPr lang="en-US"/>
          </a:p>
        </p:txBody>
      </p:sp>
      <p:sp>
        <p:nvSpPr>
          <p:cNvPr id="10" name="Text 8"/>
          <p:cNvSpPr txBox="1"/>
          <p:nvPr/>
        </p:nvSpPr>
        <p:spPr>
          <a:xfrm>
            <a:off x="7818120" y="1847088"/>
            <a:ext cx="3474720" cy="274320"/>
          </a:xfrm>
          <a:prstGeom prst="rect">
            <a:avLst/>
          </a:prstGeom>
          <a:noFill/>
          <a:ln/>
        </p:spPr>
        <p:txBody>
          <a:bodyPr wrap="square" lIns="0" tIns="0" rIns="0" bIns="0" rtlCol="0" anchor="ctr"/>
          <a:lstStyle/>
          <a:p>
            <a:pPr marL="0" indent="0">
              <a:buNone/>
            </a:pPr>
            <a:r>
              <a:rPr lang="en-US" sz="1250" b="1" kern="0" spc="300" dirty="0">
                <a:solidFill>
                  <a:srgbClr val="2C6E49"/>
                </a:solidFill>
                <a:latin typeface="Calibri" pitchFamily="34" charset="0"/>
                <a:ea typeface="Calibri" pitchFamily="34" charset="-122"/>
                <a:cs typeface="Calibri" pitchFamily="34" charset="-120"/>
              </a:rPr>
              <a:t>MB1–2</a:t>
            </a:r>
            <a:endParaRPr lang="en-US" sz="1250" dirty="0"/>
          </a:p>
        </p:txBody>
      </p:sp>
      <p:sp>
        <p:nvSpPr>
          <p:cNvPr id="11" name="Text 9"/>
          <p:cNvSpPr txBox="1"/>
          <p:nvPr/>
        </p:nvSpPr>
        <p:spPr>
          <a:xfrm>
            <a:off x="7818120" y="213969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basic account of characteristics and advantages or disadvantages, little relevance</a:t>
            </a:r>
            <a:endParaRPr lang="en-US" sz="1350" dirty="0"/>
          </a:p>
        </p:txBody>
      </p:sp>
      <p:sp>
        <p:nvSpPr>
          <p:cNvPr id="12" name="Shape 10"/>
          <p:cNvSpPr/>
          <p:nvPr/>
        </p:nvSpPr>
        <p:spPr>
          <a:xfrm>
            <a:off x="7589520" y="3063240"/>
            <a:ext cx="3931920" cy="1188720"/>
          </a:xfrm>
          <a:prstGeom prst="roundRect">
            <a:avLst>
              <a:gd name="adj" fmla="val 4615"/>
            </a:avLst>
          </a:prstGeom>
          <a:solidFill>
            <a:srgbClr val="F6ECDD"/>
          </a:solidFill>
          <a:ln/>
        </p:spPr>
        <p:txBody>
          <a:bodyPr/>
          <a:lstStyle/>
          <a:p>
            <a:endParaRPr lang="en-US"/>
          </a:p>
        </p:txBody>
      </p:sp>
      <p:sp>
        <p:nvSpPr>
          <p:cNvPr id="13" name="Text 11"/>
          <p:cNvSpPr txBox="1"/>
          <p:nvPr/>
        </p:nvSpPr>
        <p:spPr>
          <a:xfrm>
            <a:off x="7818120" y="3172968"/>
            <a:ext cx="3474720" cy="274320"/>
          </a:xfrm>
          <a:prstGeom prst="rect">
            <a:avLst/>
          </a:prstGeom>
          <a:noFill/>
          <a:ln/>
        </p:spPr>
        <p:txBody>
          <a:bodyPr wrap="square" lIns="0" tIns="0" rIns="0" bIns="0" rtlCol="0" anchor="ctr"/>
          <a:lstStyle/>
          <a:p>
            <a:pPr marL="0" indent="0">
              <a:buNone/>
            </a:pPr>
            <a:r>
              <a:rPr lang="en-US" sz="1250" b="1" kern="0" spc="300" dirty="0">
                <a:solidFill>
                  <a:srgbClr val="B36A00"/>
                </a:solidFill>
                <a:latin typeface="Calibri" pitchFamily="34" charset="0"/>
                <a:ea typeface="Calibri" pitchFamily="34" charset="-122"/>
                <a:cs typeface="Calibri" pitchFamily="34" charset="-120"/>
              </a:rPr>
              <a:t>MB3</a:t>
            </a:r>
            <a:endParaRPr lang="en-US" sz="1250" dirty="0"/>
          </a:p>
        </p:txBody>
      </p:sp>
      <p:sp>
        <p:nvSpPr>
          <p:cNvPr id="14" name="Text 12"/>
          <p:cNvSpPr txBox="1"/>
          <p:nvPr/>
        </p:nvSpPr>
        <p:spPr>
          <a:xfrm>
            <a:off x="7818120" y="346557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mostly developed account, mostly relevant to the activities and the participant</a:t>
            </a:r>
            <a:endParaRPr lang="en-US" sz="1350" dirty="0"/>
          </a:p>
        </p:txBody>
      </p:sp>
      <p:sp>
        <p:nvSpPr>
          <p:cNvPr id="15" name="Shape 13"/>
          <p:cNvSpPr/>
          <p:nvPr/>
        </p:nvSpPr>
        <p:spPr>
          <a:xfrm>
            <a:off x="7589520" y="4389120"/>
            <a:ext cx="3931920" cy="1188720"/>
          </a:xfrm>
          <a:prstGeom prst="roundRect">
            <a:avLst>
              <a:gd name="adj" fmla="val 4615"/>
            </a:avLst>
          </a:prstGeom>
          <a:solidFill>
            <a:srgbClr val="FAE6E8"/>
          </a:solidFill>
          <a:ln/>
        </p:spPr>
        <p:txBody>
          <a:bodyPr/>
          <a:lstStyle/>
          <a:p>
            <a:endParaRPr lang="en-US"/>
          </a:p>
        </p:txBody>
      </p:sp>
      <p:sp>
        <p:nvSpPr>
          <p:cNvPr id="16" name="Text 14"/>
          <p:cNvSpPr txBox="1"/>
          <p:nvPr/>
        </p:nvSpPr>
        <p:spPr>
          <a:xfrm>
            <a:off x="7818120" y="4498848"/>
            <a:ext cx="3474720" cy="274320"/>
          </a:xfrm>
          <a:prstGeom prst="rect">
            <a:avLst/>
          </a:prstGeom>
          <a:noFill/>
          <a:ln/>
        </p:spPr>
        <p:txBody>
          <a:bodyPr wrap="square" lIns="0" tIns="0" rIns="0" bIns="0" rtlCol="0" anchor="ctr"/>
          <a:lstStyle/>
          <a:p>
            <a:pPr marL="0" indent="0">
              <a:buNone/>
            </a:pPr>
            <a:r>
              <a:rPr lang="en-US" sz="1250" b="1" kern="0" spc="300" dirty="0">
                <a:solidFill>
                  <a:srgbClr val="D0202E"/>
                </a:solidFill>
                <a:latin typeface="Calibri" pitchFamily="34" charset="0"/>
                <a:ea typeface="Calibri" pitchFamily="34" charset="-122"/>
                <a:cs typeface="Calibri" pitchFamily="34" charset="-120"/>
              </a:rPr>
              <a:t>MB4</a:t>
            </a:r>
            <a:endParaRPr lang="en-US" sz="1250" dirty="0"/>
          </a:p>
        </p:txBody>
      </p:sp>
      <p:sp>
        <p:nvSpPr>
          <p:cNvPr id="17" name="Text 15"/>
          <p:cNvSpPr txBox="1"/>
          <p:nvPr/>
        </p:nvSpPr>
        <p:spPr>
          <a:xfrm>
            <a:off x="7818120" y="479145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well-developed account with specific relevance to the chosen activities and this participant</a:t>
            </a:r>
            <a:endParaRPr lang="en-US" sz="1350" dirty="0"/>
          </a:p>
        </p:txBody>
      </p:sp>
      <p:sp>
        <p:nvSpPr>
          <p:cNvPr id="18" name="Text 16"/>
          <p:cNvSpPr txBox="1"/>
          <p:nvPr/>
        </p:nvSpPr>
        <p:spPr>
          <a:xfrm>
            <a:off x="640080" y="4251960"/>
            <a:ext cx="6583680" cy="822960"/>
          </a:xfrm>
          <a:prstGeom prst="rect">
            <a:avLst/>
          </a:prstGeom>
          <a:noFill/>
          <a:ln/>
        </p:spPr>
        <p:txBody>
          <a:bodyPr wrap="square" lIns="0" tIns="0" rIns="0" bIns="0" rtlCol="0" anchor="t"/>
          <a:lstStyle/>
          <a:p>
            <a:pPr marL="0" indent="0">
              <a:buNone/>
            </a:pPr>
            <a:r>
              <a:rPr lang="en-US" sz="1400" dirty="0">
                <a:solidFill>
                  <a:srgbClr val="6E6B5E"/>
                </a:solidFill>
                <a:latin typeface="Calibri" pitchFamily="34" charset="0"/>
                <a:ea typeface="Calibri" pitchFamily="34" charset="-122"/>
                <a:cs typeface="Calibri" pitchFamily="34" charset="-120"/>
              </a:rPr>
              <a:t>Give provision its own heading and at least three of the five comparison points. A creche is the obvious one for Priya: say why it changes what is possible for her.</a:t>
            </a:r>
            <a:endParaRPr lang="en-US"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11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Practical: provision in action.</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Session run three ways: as a school would run it, as a paid class would run it, as a volunteer club would run it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After each: what was different about equipment, group size, cost and who could join in?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Booklet note: which version suited which of our four participant types, and why</a:t>
            </a:r>
            <a:endParaRPr lang="en-US" sz="17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12 · Lesson 10</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10</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Barriers: cost, access and time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barriers under cost, access and time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barrier stops someone taking part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Spot which barriers a given participant faces</a:t>
            </a:r>
            <a:endParaRPr lang="en-US" sz="1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two strands of Task 1a</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three of the five sector comparison points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Why is a creche an important service for some participants?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Activities · provision</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Any three: range of activities · equipment · cost · access · additional products and services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It removes childcare as a reason someone cannot attend</a:t>
            </a:r>
            <a:endParaRPr lang="en-US" sz="1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The first three barriers.</a:t>
            </a:r>
            <a:endParaRPr lang="en-US" sz="3400" dirty="0"/>
          </a:p>
        </p:txBody>
      </p:sp>
      <p:sp>
        <p:nvSpPr>
          <p:cNvPr id="6" name="Shape 4"/>
          <p:cNvSpPr/>
          <p:nvPr/>
        </p:nvSpPr>
        <p:spPr>
          <a:xfrm>
            <a:off x="640080" y="1737360"/>
            <a:ext cx="3520440" cy="3200400"/>
          </a:xfrm>
          <a:prstGeom prst="roundRect">
            <a:avLst>
              <a:gd name="adj" fmla="val 2286"/>
            </a:avLst>
          </a:prstGeom>
          <a:solidFill>
            <a:srgbClr val="FAE6E8"/>
          </a:solidFill>
          <a:ln/>
        </p:spPr>
        <p:txBody>
          <a:bodyPr/>
          <a:lstStyle/>
          <a:p>
            <a:endParaRPr lang="en-US"/>
          </a:p>
        </p:txBody>
      </p:sp>
      <p:sp>
        <p:nvSpPr>
          <p:cNvPr id="7" name="Text 5"/>
          <p:cNvSpPr txBox="1"/>
          <p:nvPr/>
        </p:nvSpPr>
        <p:spPr>
          <a:xfrm>
            <a:off x="868680" y="1920240"/>
            <a:ext cx="3063240" cy="685800"/>
          </a:xfrm>
          <a:prstGeom prst="rect">
            <a:avLst/>
          </a:prstGeom>
          <a:noFill/>
          <a:ln/>
        </p:spPr>
        <p:txBody>
          <a:bodyPr wrap="square" lIns="0" tIns="0" rIns="0" bIns="0" rtlCol="0" anchor="t"/>
          <a:lstStyle/>
          <a:p>
            <a:pPr marL="0" indent="0">
              <a:buNone/>
            </a:pPr>
            <a:r>
              <a:rPr lang="en-US" sz="1700" b="1" dirty="0">
                <a:solidFill>
                  <a:srgbClr val="D0202E"/>
                </a:solidFill>
                <a:latin typeface="Arial" pitchFamily="34" charset="0"/>
                <a:ea typeface="Arial" pitchFamily="34" charset="-122"/>
                <a:cs typeface="Arial" pitchFamily="34" charset="-120"/>
              </a:rPr>
              <a:t>Cost of participation</a:t>
            </a:r>
            <a:endParaRPr lang="en-US" sz="1700" dirty="0"/>
          </a:p>
        </p:txBody>
      </p:sp>
      <p:sp>
        <p:nvSpPr>
          <p:cNvPr id="8" name="Text 6"/>
          <p:cNvSpPr txBox="1"/>
          <p:nvPr/>
        </p:nvSpPr>
        <p:spPr>
          <a:xfrm>
            <a:off x="868680" y="2651760"/>
            <a:ext cx="3063240" cy="2103120"/>
          </a:xfrm>
          <a:prstGeom prst="rect">
            <a:avLst/>
          </a:prstGeom>
          <a:noFill/>
          <a:ln/>
        </p:spPr>
        <p:txBody>
          <a:bodyPr wrap="square" lIns="0" tIns="0" rIns="0" bIns="0" rtlCol="0" anchor="t"/>
          <a:lstStyle/>
          <a:p>
            <a:pPr marL="0" indent="0">
              <a:buNone/>
            </a:pPr>
            <a:r>
              <a:rPr lang="en-US" sz="1450" dirty="0">
                <a:solidFill>
                  <a:srgbClr val="1F1E1B"/>
                </a:solidFill>
                <a:latin typeface="Calibri" pitchFamily="34" charset="0"/>
                <a:ea typeface="Calibri" pitchFamily="34" charset="-122"/>
                <a:cs typeface="Calibri" pitchFamily="34" charset="-120"/>
              </a:rPr>
              <a:t>Clothing · equipment · transport</a:t>
            </a:r>
            <a:endParaRPr lang="en-US" sz="1450" dirty="0"/>
          </a:p>
        </p:txBody>
      </p:sp>
      <p:sp>
        <p:nvSpPr>
          <p:cNvPr id="9" name="Shape 7"/>
          <p:cNvSpPr/>
          <p:nvPr/>
        </p:nvSpPr>
        <p:spPr>
          <a:xfrm>
            <a:off x="4389120" y="1737360"/>
            <a:ext cx="3520440" cy="3200400"/>
          </a:xfrm>
          <a:prstGeom prst="roundRect">
            <a:avLst>
              <a:gd name="adj" fmla="val 2286"/>
            </a:avLst>
          </a:prstGeom>
          <a:solidFill>
            <a:srgbClr val="F6ECDD"/>
          </a:solidFill>
          <a:ln/>
        </p:spPr>
        <p:txBody>
          <a:bodyPr/>
          <a:lstStyle/>
          <a:p>
            <a:endParaRPr lang="en-US"/>
          </a:p>
        </p:txBody>
      </p:sp>
      <p:sp>
        <p:nvSpPr>
          <p:cNvPr id="10" name="Text 8"/>
          <p:cNvSpPr txBox="1"/>
          <p:nvPr/>
        </p:nvSpPr>
        <p:spPr>
          <a:xfrm>
            <a:off x="4617720" y="1920240"/>
            <a:ext cx="3063240" cy="685800"/>
          </a:xfrm>
          <a:prstGeom prst="rect">
            <a:avLst/>
          </a:prstGeom>
          <a:noFill/>
          <a:ln/>
        </p:spPr>
        <p:txBody>
          <a:bodyPr wrap="square" lIns="0" tIns="0" rIns="0" bIns="0" rtlCol="0" anchor="t"/>
          <a:lstStyle/>
          <a:p>
            <a:pPr marL="0" indent="0">
              <a:buNone/>
            </a:pPr>
            <a:r>
              <a:rPr lang="en-US" sz="1700" b="1" dirty="0">
                <a:solidFill>
                  <a:srgbClr val="B36A00"/>
                </a:solidFill>
                <a:latin typeface="Arial" pitchFamily="34" charset="0"/>
                <a:ea typeface="Arial" pitchFamily="34" charset="-122"/>
                <a:cs typeface="Arial" pitchFamily="34" charset="-120"/>
              </a:rPr>
              <a:t>Access to activity</a:t>
            </a:r>
            <a:endParaRPr lang="en-US" sz="1700" dirty="0"/>
          </a:p>
        </p:txBody>
      </p:sp>
      <p:sp>
        <p:nvSpPr>
          <p:cNvPr id="11" name="Text 9"/>
          <p:cNvSpPr txBox="1"/>
          <p:nvPr/>
        </p:nvSpPr>
        <p:spPr>
          <a:xfrm>
            <a:off x="4617720" y="2651760"/>
            <a:ext cx="3063240" cy="2103120"/>
          </a:xfrm>
          <a:prstGeom prst="rect">
            <a:avLst/>
          </a:prstGeom>
          <a:noFill/>
          <a:ln/>
        </p:spPr>
        <p:txBody>
          <a:bodyPr wrap="square" lIns="0" tIns="0" rIns="0" bIns="0" rtlCol="0" anchor="t"/>
          <a:lstStyle/>
          <a:p>
            <a:pPr marL="0" indent="0">
              <a:buNone/>
            </a:pPr>
            <a:r>
              <a:rPr lang="en-US" sz="1450" dirty="0">
                <a:solidFill>
                  <a:srgbClr val="1F1E1B"/>
                </a:solidFill>
                <a:latin typeface="Calibri" pitchFamily="34" charset="0"/>
                <a:ea typeface="Calibri" pitchFamily="34" charset="-122"/>
                <a:cs typeface="Calibri" pitchFamily="34" charset="-120"/>
              </a:rPr>
              <a:t>Location of the sport or physical activity · limited accessible transportation · resources · the types of sport or physical activity available</a:t>
            </a:r>
            <a:endParaRPr lang="en-US" sz="1450" dirty="0"/>
          </a:p>
        </p:txBody>
      </p:sp>
      <p:sp>
        <p:nvSpPr>
          <p:cNvPr id="12" name="Shape 10"/>
          <p:cNvSpPr/>
          <p:nvPr/>
        </p:nvSpPr>
        <p:spPr>
          <a:xfrm>
            <a:off x="8138160" y="1737360"/>
            <a:ext cx="3520440" cy="3200400"/>
          </a:xfrm>
          <a:prstGeom prst="roundRect">
            <a:avLst>
              <a:gd name="adj" fmla="val 2286"/>
            </a:avLst>
          </a:prstGeom>
          <a:solidFill>
            <a:srgbClr val="E3EDF3"/>
          </a:solidFill>
          <a:ln/>
        </p:spPr>
        <p:txBody>
          <a:bodyPr/>
          <a:lstStyle/>
          <a:p>
            <a:endParaRPr lang="en-US"/>
          </a:p>
        </p:txBody>
      </p:sp>
      <p:sp>
        <p:nvSpPr>
          <p:cNvPr id="13" name="Text 11"/>
          <p:cNvSpPr txBox="1"/>
          <p:nvPr/>
        </p:nvSpPr>
        <p:spPr>
          <a:xfrm>
            <a:off x="8366760" y="1920240"/>
            <a:ext cx="3063240" cy="685800"/>
          </a:xfrm>
          <a:prstGeom prst="rect">
            <a:avLst/>
          </a:prstGeom>
          <a:noFill/>
          <a:ln/>
        </p:spPr>
        <p:txBody>
          <a:bodyPr wrap="square" lIns="0" tIns="0" rIns="0" bIns="0" rtlCol="0" anchor="t"/>
          <a:lstStyle/>
          <a:p>
            <a:pPr marL="0" indent="0">
              <a:buNone/>
            </a:pPr>
            <a:r>
              <a:rPr lang="en-US" sz="1700" b="1" dirty="0">
                <a:solidFill>
                  <a:srgbClr val="1F5C8B"/>
                </a:solidFill>
                <a:latin typeface="Arial" pitchFamily="34" charset="0"/>
                <a:ea typeface="Arial" pitchFamily="34" charset="-122"/>
                <a:cs typeface="Arial" pitchFamily="34" charset="-120"/>
              </a:rPr>
              <a:t>Time</a:t>
            </a:r>
            <a:endParaRPr lang="en-US" sz="1700" dirty="0"/>
          </a:p>
        </p:txBody>
      </p:sp>
      <p:sp>
        <p:nvSpPr>
          <p:cNvPr id="14" name="Text 12"/>
          <p:cNvSpPr txBox="1"/>
          <p:nvPr/>
        </p:nvSpPr>
        <p:spPr>
          <a:xfrm>
            <a:off x="8366760" y="2651760"/>
            <a:ext cx="3063240" cy="2103120"/>
          </a:xfrm>
          <a:prstGeom prst="rect">
            <a:avLst/>
          </a:prstGeom>
          <a:noFill/>
          <a:ln/>
        </p:spPr>
        <p:txBody>
          <a:bodyPr wrap="square" lIns="0" tIns="0" rIns="0" bIns="0" rtlCol="0" anchor="t"/>
          <a:lstStyle/>
          <a:p>
            <a:pPr marL="0" indent="0">
              <a:buNone/>
            </a:pPr>
            <a:r>
              <a:rPr lang="en-US" sz="1450" dirty="0">
                <a:solidFill>
                  <a:srgbClr val="1F1E1B"/>
                </a:solidFill>
                <a:latin typeface="Calibri" pitchFamily="34" charset="0"/>
                <a:ea typeface="Calibri" pitchFamily="34" charset="-122"/>
                <a:cs typeface="Calibri" pitchFamily="34" charset="-120"/>
              </a:rPr>
              <a:t>Lack of time due to other commitments: family · school · work</a:t>
            </a:r>
            <a:endParaRPr lang="en-US" sz="1450" dirty="0"/>
          </a:p>
        </p:txBody>
      </p:sp>
      <p:sp>
        <p:nvSpPr>
          <p:cNvPr id="15" name="Text 13"/>
          <p:cNvSpPr txBox="1"/>
          <p:nvPr/>
        </p:nvSpPr>
        <p:spPr>
          <a:xfrm>
            <a:off x="640080" y="5120640"/>
            <a:ext cx="10881360" cy="411480"/>
          </a:xfrm>
          <a:prstGeom prst="rect">
            <a:avLst/>
          </a:prstGeom>
          <a:noFill/>
          <a:ln/>
        </p:spPr>
        <p:txBody>
          <a:bodyPr wrap="square" lIns="0" tIns="0" rIns="0" bIns="0" rtlCol="0" anchor="ctr"/>
          <a:lstStyle/>
          <a:p>
            <a:pPr marL="0" indent="0">
              <a:buNone/>
            </a:pPr>
            <a:r>
              <a:rPr lang="en-US" sz="1500" dirty="0">
                <a:solidFill>
                  <a:srgbClr val="565349"/>
                </a:solidFill>
                <a:latin typeface="Calibri" pitchFamily="34" charset="0"/>
                <a:ea typeface="Calibri" pitchFamily="34" charset="-122"/>
                <a:cs typeface="Calibri" pitchFamily="34" charset="-120"/>
              </a:rPr>
              <a:t>Cost is more than the session fee: kit and getting there are part of it. That detail is worth marks.</a:t>
            </a:r>
            <a:endParaRPr lang="en-US" sz="15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Barrier hunt.</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Marcus and for Priya: which cost, access and time barriers does each face, and how do you know?</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Rank them: which single barrier, removed, would change the most for each person?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One barrier they do not face: name it and say why it does not apply</a:t>
            </a:r>
            <a:endParaRPr lang="en-US" sz="17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12 · Lesson 11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11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Barriers: personal and cultural</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personal and cultural barriers from the spec</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affects a participant's willingness to take part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Handle these barriers with accuracy and respect</a:t>
            </a:r>
            <a:endParaRPr lang="en-US" sz="1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three things that make up cost as a barrier</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three access barriers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Name the three commitments that cause a time barrier</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Clothing · equipment · transport</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Any three: location · limited accessible transportation · resources · the types of activity available</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Family · school · work</a:t>
            </a:r>
            <a:endParaRPr lang="en-US" sz="1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Personal and cultural barriers.</a:t>
            </a:r>
            <a:endParaRPr lang="en-US" sz="3400" dirty="0"/>
          </a:p>
        </p:txBody>
      </p:sp>
      <p:sp>
        <p:nvSpPr>
          <p:cNvPr id="6" name="Text 4"/>
          <p:cNvSpPr txBox="1"/>
          <p:nvPr/>
        </p:nvSpPr>
        <p:spPr>
          <a:xfrm>
            <a:off x="640080" y="1554480"/>
            <a:ext cx="2743200" cy="274320"/>
          </a:xfrm>
          <a:prstGeom prst="rect">
            <a:avLst/>
          </a:prstGeom>
          <a:noFill/>
          <a:ln/>
        </p:spPr>
        <p:txBody>
          <a:bodyPr wrap="square" lIns="0" tIns="0" rIns="0" bIns="0" rtlCol="0" anchor="ctr"/>
          <a:lstStyle/>
          <a:p>
            <a:pPr marL="0" indent="0">
              <a:buNone/>
            </a:pPr>
            <a:r>
              <a:rPr lang="en-US" sz="1200" b="1" kern="0" spc="300" dirty="0">
                <a:solidFill>
                  <a:srgbClr val="6E6B5E"/>
                </a:solidFill>
                <a:latin typeface="Calibri" pitchFamily="34" charset="0"/>
                <a:ea typeface="Calibri" pitchFamily="34" charset="-122"/>
                <a:cs typeface="Calibri" pitchFamily="34" charset="-120"/>
              </a:rPr>
              <a:t>PERSONAL</a:t>
            </a:r>
            <a:endParaRPr lang="en-US" sz="1200" dirty="0"/>
          </a:p>
        </p:txBody>
      </p:sp>
      <p:sp>
        <p:nvSpPr>
          <p:cNvPr id="7" name="Text 5"/>
          <p:cNvSpPr txBox="1"/>
          <p:nvPr/>
        </p:nvSpPr>
        <p:spPr>
          <a:xfrm>
            <a:off x="640080" y="1920240"/>
            <a:ext cx="5486400" cy="457200"/>
          </a:xfrm>
          <a:prstGeom prst="rect">
            <a:avLst/>
          </a:prstGeom>
          <a:noFill/>
          <a:ln/>
        </p:spPr>
        <p:txBody>
          <a:bodyPr wrap="square" lIns="0" tIns="0" rIns="0" bIns="0" rtlCol="0" anchor="ctr"/>
          <a:lstStyle/>
          <a:p>
            <a:pPr marL="0" indent="0">
              <a:buNone/>
            </a:pPr>
            <a:r>
              <a:rPr lang="en-US" sz="1500" dirty="0">
                <a:solidFill>
                  <a:srgbClr val="1F1E1B"/>
                </a:solidFill>
                <a:latin typeface="Calibri" pitchFamily="34" charset="0"/>
                <a:ea typeface="Calibri" pitchFamily="34" charset="-122"/>
                <a:cs typeface="Calibri" pitchFamily="34" charset="-120"/>
              </a:rPr>
              <a:t>·  Body image</a:t>
            </a:r>
            <a:endParaRPr lang="en-US" sz="1500" dirty="0"/>
          </a:p>
        </p:txBody>
      </p:sp>
      <p:sp>
        <p:nvSpPr>
          <p:cNvPr id="8" name="Text 6"/>
          <p:cNvSpPr txBox="1"/>
          <p:nvPr/>
        </p:nvSpPr>
        <p:spPr>
          <a:xfrm>
            <a:off x="640080" y="2468880"/>
            <a:ext cx="5486400" cy="457200"/>
          </a:xfrm>
          <a:prstGeom prst="rect">
            <a:avLst/>
          </a:prstGeom>
          <a:noFill/>
          <a:ln/>
        </p:spPr>
        <p:txBody>
          <a:bodyPr wrap="square" lIns="0" tIns="0" rIns="0" bIns="0" rtlCol="0" anchor="ctr"/>
          <a:lstStyle/>
          <a:p>
            <a:pPr marL="0" indent="0">
              <a:buNone/>
            </a:pPr>
            <a:r>
              <a:rPr lang="en-US" sz="1500" dirty="0">
                <a:solidFill>
                  <a:srgbClr val="1F1E1B"/>
                </a:solidFill>
                <a:latin typeface="Calibri" pitchFamily="34" charset="0"/>
                <a:ea typeface="Calibri" pitchFamily="34" charset="-122"/>
                <a:cs typeface="Calibri" pitchFamily="34" charset="-120"/>
              </a:rPr>
              <a:t>·  Lack of self-confidence</a:t>
            </a:r>
            <a:endParaRPr lang="en-US" sz="1500" dirty="0"/>
          </a:p>
        </p:txBody>
      </p:sp>
      <p:sp>
        <p:nvSpPr>
          <p:cNvPr id="9" name="Text 7"/>
          <p:cNvSpPr txBox="1"/>
          <p:nvPr/>
        </p:nvSpPr>
        <p:spPr>
          <a:xfrm>
            <a:off x="640080" y="3017520"/>
            <a:ext cx="5486400" cy="457200"/>
          </a:xfrm>
          <a:prstGeom prst="rect">
            <a:avLst/>
          </a:prstGeom>
          <a:noFill/>
          <a:ln/>
        </p:spPr>
        <p:txBody>
          <a:bodyPr wrap="square" lIns="0" tIns="0" rIns="0" bIns="0" rtlCol="0" anchor="ctr"/>
          <a:lstStyle/>
          <a:p>
            <a:pPr marL="0" indent="0">
              <a:buNone/>
            </a:pPr>
            <a:r>
              <a:rPr lang="en-US" sz="1500" dirty="0">
                <a:solidFill>
                  <a:srgbClr val="1F1E1B"/>
                </a:solidFill>
                <a:latin typeface="Calibri" pitchFamily="34" charset="0"/>
                <a:ea typeface="Calibri" pitchFamily="34" charset="-122"/>
                <a:cs typeface="Calibri" pitchFamily="34" charset="-120"/>
              </a:rPr>
              <a:t>·  Parental or guardian influence</a:t>
            </a:r>
            <a:endParaRPr lang="en-US" sz="1500" dirty="0"/>
          </a:p>
        </p:txBody>
      </p:sp>
      <p:sp>
        <p:nvSpPr>
          <p:cNvPr id="10" name="Text 8"/>
          <p:cNvSpPr txBox="1"/>
          <p:nvPr/>
        </p:nvSpPr>
        <p:spPr>
          <a:xfrm>
            <a:off x="640080" y="3566160"/>
            <a:ext cx="5486400" cy="457200"/>
          </a:xfrm>
          <a:prstGeom prst="rect">
            <a:avLst/>
          </a:prstGeom>
          <a:noFill/>
          <a:ln/>
        </p:spPr>
        <p:txBody>
          <a:bodyPr wrap="square" lIns="0" tIns="0" rIns="0" bIns="0" rtlCol="0" anchor="ctr"/>
          <a:lstStyle/>
          <a:p>
            <a:pPr marL="0" indent="0">
              <a:buNone/>
            </a:pPr>
            <a:r>
              <a:rPr lang="en-US" sz="1500" dirty="0">
                <a:solidFill>
                  <a:srgbClr val="1F1E1B"/>
                </a:solidFill>
                <a:latin typeface="Calibri" pitchFamily="34" charset="0"/>
                <a:ea typeface="Calibri" pitchFamily="34" charset="-122"/>
                <a:cs typeface="Calibri" pitchFamily="34" charset="-120"/>
              </a:rPr>
              <a:t>·  Limited previous participation</a:t>
            </a:r>
            <a:endParaRPr lang="en-US" sz="1500" dirty="0"/>
          </a:p>
        </p:txBody>
      </p:sp>
      <p:sp>
        <p:nvSpPr>
          <p:cNvPr id="11" name="Text 9"/>
          <p:cNvSpPr txBox="1"/>
          <p:nvPr/>
        </p:nvSpPr>
        <p:spPr>
          <a:xfrm>
            <a:off x="640080" y="4114800"/>
            <a:ext cx="5486400" cy="457200"/>
          </a:xfrm>
          <a:prstGeom prst="rect">
            <a:avLst/>
          </a:prstGeom>
          <a:noFill/>
          <a:ln/>
        </p:spPr>
        <p:txBody>
          <a:bodyPr wrap="square" lIns="0" tIns="0" rIns="0" bIns="0" rtlCol="0" anchor="ctr"/>
          <a:lstStyle/>
          <a:p>
            <a:pPr marL="0" indent="0">
              <a:buNone/>
            </a:pPr>
            <a:r>
              <a:rPr lang="en-US" sz="1500" dirty="0">
                <a:solidFill>
                  <a:srgbClr val="1F1E1B"/>
                </a:solidFill>
                <a:latin typeface="Calibri" pitchFamily="34" charset="0"/>
                <a:ea typeface="Calibri" pitchFamily="34" charset="-122"/>
                <a:cs typeface="Calibri" pitchFamily="34" charset="-120"/>
              </a:rPr>
              <a:t>·  Low fitness levels</a:t>
            </a:r>
            <a:endParaRPr lang="en-US" sz="1500" dirty="0"/>
          </a:p>
        </p:txBody>
      </p:sp>
      <p:sp>
        <p:nvSpPr>
          <p:cNvPr id="12" name="Text 10"/>
          <p:cNvSpPr txBox="1"/>
          <p:nvPr/>
        </p:nvSpPr>
        <p:spPr>
          <a:xfrm>
            <a:off x="640080" y="4663440"/>
            <a:ext cx="5486400" cy="457200"/>
          </a:xfrm>
          <a:prstGeom prst="rect">
            <a:avLst/>
          </a:prstGeom>
          <a:noFill/>
          <a:ln/>
        </p:spPr>
        <p:txBody>
          <a:bodyPr wrap="square" lIns="0" tIns="0" rIns="0" bIns="0" rtlCol="0" anchor="ctr"/>
          <a:lstStyle/>
          <a:p>
            <a:pPr marL="0" indent="0">
              <a:buNone/>
            </a:pPr>
            <a:r>
              <a:rPr lang="en-US" sz="1500" dirty="0">
                <a:solidFill>
                  <a:srgbClr val="1F1E1B"/>
                </a:solidFill>
                <a:latin typeface="Calibri" pitchFamily="34" charset="0"/>
                <a:ea typeface="Calibri" pitchFamily="34" charset="-122"/>
                <a:cs typeface="Calibri" pitchFamily="34" charset="-120"/>
              </a:rPr>
              <a:t>·  Extended time off from previous participation</a:t>
            </a:r>
            <a:endParaRPr lang="en-US" sz="1500" dirty="0"/>
          </a:p>
        </p:txBody>
      </p:sp>
      <p:sp>
        <p:nvSpPr>
          <p:cNvPr id="13" name="Text 11"/>
          <p:cNvSpPr txBox="1"/>
          <p:nvPr/>
        </p:nvSpPr>
        <p:spPr>
          <a:xfrm>
            <a:off x="640080" y="5212080"/>
            <a:ext cx="5486400" cy="457200"/>
          </a:xfrm>
          <a:prstGeom prst="rect">
            <a:avLst/>
          </a:prstGeom>
          <a:noFill/>
          <a:ln/>
        </p:spPr>
        <p:txBody>
          <a:bodyPr wrap="square" lIns="0" tIns="0" rIns="0" bIns="0" rtlCol="0" anchor="ctr"/>
          <a:lstStyle/>
          <a:p>
            <a:pPr marL="0" indent="0">
              <a:buNone/>
            </a:pPr>
            <a:r>
              <a:rPr lang="en-US" sz="1500" dirty="0">
                <a:solidFill>
                  <a:srgbClr val="1F1E1B"/>
                </a:solidFill>
                <a:latin typeface="Calibri" pitchFamily="34" charset="0"/>
                <a:ea typeface="Calibri" pitchFamily="34" charset="-122"/>
                <a:cs typeface="Calibri" pitchFamily="34" charset="-120"/>
              </a:rPr>
              <a:t>·  Concerns that taking part may make existing health conditions worse</a:t>
            </a:r>
            <a:endParaRPr lang="en-US" sz="1500" dirty="0"/>
          </a:p>
        </p:txBody>
      </p:sp>
      <p:sp>
        <p:nvSpPr>
          <p:cNvPr id="14" name="Text 12"/>
          <p:cNvSpPr txBox="1"/>
          <p:nvPr/>
        </p:nvSpPr>
        <p:spPr>
          <a:xfrm>
            <a:off x="6400800" y="1554480"/>
            <a:ext cx="2743200" cy="274320"/>
          </a:xfrm>
          <a:prstGeom prst="rect">
            <a:avLst/>
          </a:prstGeom>
          <a:noFill/>
          <a:ln/>
        </p:spPr>
        <p:txBody>
          <a:bodyPr wrap="square" lIns="0" tIns="0" rIns="0" bIns="0" rtlCol="0" anchor="ctr"/>
          <a:lstStyle/>
          <a:p>
            <a:pPr marL="0" indent="0">
              <a:buNone/>
            </a:pPr>
            <a:r>
              <a:rPr lang="en-US" sz="1200" b="1" kern="0" spc="300" dirty="0">
                <a:solidFill>
                  <a:srgbClr val="6E6B5E"/>
                </a:solidFill>
                <a:latin typeface="Calibri" pitchFamily="34" charset="0"/>
                <a:ea typeface="Calibri" pitchFamily="34" charset="-122"/>
                <a:cs typeface="Calibri" pitchFamily="34" charset="-120"/>
              </a:rPr>
              <a:t>CULTURAL</a:t>
            </a:r>
            <a:endParaRPr lang="en-US" sz="1200" dirty="0"/>
          </a:p>
        </p:txBody>
      </p:sp>
      <p:sp>
        <p:nvSpPr>
          <p:cNvPr id="15" name="Text 13"/>
          <p:cNvSpPr txBox="1"/>
          <p:nvPr/>
        </p:nvSpPr>
        <p:spPr>
          <a:xfrm>
            <a:off x="6400800" y="1920240"/>
            <a:ext cx="5120640" cy="960120"/>
          </a:xfrm>
          <a:prstGeom prst="rect">
            <a:avLst/>
          </a:prstGeom>
          <a:noFill/>
          <a:ln/>
        </p:spPr>
        <p:txBody>
          <a:bodyPr wrap="square" lIns="0" tIns="0" rIns="0" bIns="0" rtlCol="0" anchor="t"/>
          <a:lstStyle/>
          <a:p>
            <a:pPr marL="0" indent="0">
              <a:buNone/>
            </a:pPr>
            <a:r>
              <a:rPr lang="en-US" sz="1500" dirty="0">
                <a:solidFill>
                  <a:srgbClr val="1F1E1B"/>
                </a:solidFill>
                <a:latin typeface="Calibri" pitchFamily="34" charset="0"/>
                <a:ea typeface="Calibri" pitchFamily="34" charset="-122"/>
                <a:cs typeface="Calibri" pitchFamily="34" charset="-120"/>
              </a:rPr>
              <a:t>·  Single sex sport or physical activity sessions</a:t>
            </a:r>
            <a:endParaRPr lang="en-US" sz="1500" dirty="0"/>
          </a:p>
        </p:txBody>
      </p:sp>
      <p:sp>
        <p:nvSpPr>
          <p:cNvPr id="16" name="Text 14"/>
          <p:cNvSpPr txBox="1"/>
          <p:nvPr/>
        </p:nvSpPr>
        <p:spPr>
          <a:xfrm>
            <a:off x="6400800" y="2971800"/>
            <a:ext cx="5120640" cy="960120"/>
          </a:xfrm>
          <a:prstGeom prst="rect">
            <a:avLst/>
          </a:prstGeom>
          <a:noFill/>
          <a:ln/>
        </p:spPr>
        <p:txBody>
          <a:bodyPr wrap="square" lIns="0" tIns="0" rIns="0" bIns="0" rtlCol="0" anchor="t"/>
          <a:lstStyle/>
          <a:p>
            <a:pPr marL="0" indent="0">
              <a:buNone/>
            </a:pPr>
            <a:r>
              <a:rPr lang="en-US" sz="1500" dirty="0">
                <a:solidFill>
                  <a:srgbClr val="1F1E1B"/>
                </a:solidFill>
                <a:latin typeface="Calibri" pitchFamily="34" charset="0"/>
                <a:ea typeface="Calibri" pitchFamily="34" charset="-122"/>
                <a:cs typeface="Calibri" pitchFamily="34" charset="-120"/>
              </a:rPr>
              <a:t>·  Social norms of participating in unconventional clothing, and the availability of appropriate clothing to participate</a:t>
            </a:r>
            <a:endParaRPr lang="en-US" sz="1500" dirty="0"/>
          </a:p>
        </p:txBody>
      </p:sp>
      <p:sp>
        <p:nvSpPr>
          <p:cNvPr id="17" name="Text 15"/>
          <p:cNvSpPr txBox="1"/>
          <p:nvPr/>
        </p:nvSpPr>
        <p:spPr>
          <a:xfrm>
            <a:off x="6400800" y="4023360"/>
            <a:ext cx="5120640" cy="960120"/>
          </a:xfrm>
          <a:prstGeom prst="rect">
            <a:avLst/>
          </a:prstGeom>
          <a:noFill/>
          <a:ln/>
        </p:spPr>
        <p:txBody>
          <a:bodyPr wrap="square" lIns="0" tIns="0" rIns="0" bIns="0" rtlCol="0" anchor="t"/>
          <a:lstStyle/>
          <a:p>
            <a:pPr marL="0" indent="0">
              <a:buNone/>
            </a:pPr>
            <a:r>
              <a:rPr lang="en-US" sz="1500" dirty="0">
                <a:solidFill>
                  <a:srgbClr val="1F1E1B"/>
                </a:solidFill>
                <a:latin typeface="Calibri" pitchFamily="34" charset="0"/>
                <a:ea typeface="Calibri" pitchFamily="34" charset="-122"/>
                <a:cs typeface="Calibri" pitchFamily="34" charset="-120"/>
              </a:rPr>
              <a:t>·  Lack of role models from your own cultural background</a:t>
            </a:r>
            <a:endParaRPr lang="en-US" sz="15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Which barrier is which?</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Sort ten short scenarios into cost, access, time, personal or cultural</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Three of them contain two barriers at once: find them and name both</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which need from A2 is being blocked?</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three phases of a warm-up, in order</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three sports you can play at this school</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What makes something a sport rather than just exercise?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Pulse raiser · mobilisers · preparation stretches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Open answer</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Take answers; the spec definition lands next slide</a:t>
            </a:r>
            <a:endParaRPr lang="en-US" sz="1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12 · Lesson 12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12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Why the barrier stops this participant</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a barrier occurs and why it affects the ability to take part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Turn a named barrier into a Band 4 explanation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 barriers section under timed conditions</a:t>
            </a:r>
            <a:endParaRPr lang="en-US"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four personal barriers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the three cultural barriers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Which barrier applies to someone who has not exercised for twenty years?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Any four: body image · lack of self-confidence · parental or guardian influence · limited previous participation · low fitness levels · extended time off · concerns about health conditions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Single sex sessions · social norms and availability of appropriate clothing · lack of role models from your own cultural background</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Extended time off from previous participation (and likely low fitness levels)</a:t>
            </a:r>
            <a:endParaRPr lang="en-US" sz="1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Naming is not explaining.</a:t>
            </a:r>
            <a:endParaRPr lang="en-US" sz="3400" dirty="0"/>
          </a:p>
        </p:txBody>
      </p:sp>
      <p:sp>
        <p:nvSpPr>
          <p:cNvPr id="6" name="Shape 4"/>
          <p:cNvSpPr/>
          <p:nvPr/>
        </p:nvSpPr>
        <p:spPr>
          <a:xfrm>
            <a:off x="640080" y="1737360"/>
            <a:ext cx="10881360" cy="1188720"/>
          </a:xfrm>
          <a:prstGeom prst="roundRect">
            <a:avLst>
              <a:gd name="adj" fmla="val 4615"/>
            </a:avLst>
          </a:prstGeom>
          <a:solidFill>
            <a:srgbClr val="F1EFE5"/>
          </a:solidFill>
          <a:ln/>
        </p:spPr>
        <p:txBody>
          <a:bodyPr/>
          <a:lstStyle/>
          <a:p>
            <a:endParaRPr lang="en-US"/>
          </a:p>
        </p:txBody>
      </p:sp>
      <p:sp>
        <p:nvSpPr>
          <p:cNvPr id="7" name="Text 5"/>
          <p:cNvSpPr txBox="1"/>
          <p:nvPr/>
        </p:nvSpPr>
        <p:spPr>
          <a:xfrm>
            <a:off x="868680" y="1874520"/>
            <a:ext cx="1828800" cy="822960"/>
          </a:xfrm>
          <a:prstGeom prst="rect">
            <a:avLst/>
          </a:prstGeom>
          <a:noFill/>
          <a:ln/>
        </p:spPr>
        <p:txBody>
          <a:bodyPr wrap="square" lIns="0" tIns="0" rIns="0" bIns="0" rtlCol="0" anchor="t"/>
          <a:lstStyle/>
          <a:p>
            <a:pPr marL="0" indent="0">
              <a:buNone/>
            </a:pPr>
            <a:r>
              <a:rPr lang="en-US" sz="1500" b="1" dirty="0">
                <a:solidFill>
                  <a:srgbClr val="1F1E1B"/>
                </a:solidFill>
                <a:latin typeface="Calibri" pitchFamily="34" charset="0"/>
                <a:ea typeface="Calibri" pitchFamily="34" charset="-122"/>
                <a:cs typeface="Calibri" pitchFamily="34" charset="-120"/>
              </a:rPr>
              <a:t>Named only</a:t>
            </a:r>
            <a:endParaRPr lang="en-US" sz="1500" dirty="0"/>
          </a:p>
        </p:txBody>
      </p:sp>
      <p:sp>
        <p:nvSpPr>
          <p:cNvPr id="8" name="Text 6"/>
          <p:cNvSpPr txBox="1"/>
          <p:nvPr/>
        </p:nvSpPr>
        <p:spPr>
          <a:xfrm>
            <a:off x="2834640" y="1874520"/>
            <a:ext cx="5120640" cy="960120"/>
          </a:xfrm>
          <a:prstGeom prst="rect">
            <a:avLst/>
          </a:prstGeom>
          <a:noFill/>
          <a:ln/>
        </p:spPr>
        <p:txBody>
          <a:bodyPr wrap="square" lIns="0" tIns="0" rIns="0" bIns="0" rtlCol="0" anchor="t"/>
          <a:lstStyle/>
          <a:p>
            <a:pPr marL="0" indent="0">
              <a:buNone/>
            </a:pPr>
            <a:r>
              <a:rPr lang="en-US" sz="1400" i="1" dirty="0">
                <a:solidFill>
                  <a:srgbClr val="1F1E1B"/>
                </a:solidFill>
                <a:latin typeface="Calibri" pitchFamily="34" charset="0"/>
                <a:ea typeface="Calibri" pitchFamily="34" charset="-122"/>
                <a:cs typeface="Calibri" pitchFamily="34" charset="-120"/>
              </a:rPr>
              <a:t>Marcus has low confidence.</a:t>
            </a:r>
            <a:endParaRPr lang="en-US" sz="1400" dirty="0"/>
          </a:p>
        </p:txBody>
      </p:sp>
      <p:sp>
        <p:nvSpPr>
          <p:cNvPr id="9" name="Text 7"/>
          <p:cNvSpPr txBox="1"/>
          <p:nvPr/>
        </p:nvSpPr>
        <p:spPr>
          <a:xfrm>
            <a:off x="7680960" y="1874520"/>
            <a:ext cx="3749040" cy="96012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Bottom bands. This is a label.</a:t>
            </a:r>
            <a:endParaRPr lang="en-US" sz="1350" dirty="0"/>
          </a:p>
        </p:txBody>
      </p:sp>
      <p:sp>
        <p:nvSpPr>
          <p:cNvPr id="10" name="Shape 8"/>
          <p:cNvSpPr/>
          <p:nvPr/>
        </p:nvSpPr>
        <p:spPr>
          <a:xfrm>
            <a:off x="640080" y="3063240"/>
            <a:ext cx="10881360" cy="1188720"/>
          </a:xfrm>
          <a:prstGeom prst="roundRect">
            <a:avLst>
              <a:gd name="adj" fmla="val 4615"/>
            </a:avLst>
          </a:prstGeom>
          <a:solidFill>
            <a:srgbClr val="F1EFE5"/>
          </a:solidFill>
          <a:ln/>
        </p:spPr>
        <p:txBody>
          <a:bodyPr/>
          <a:lstStyle/>
          <a:p>
            <a:endParaRPr lang="en-US"/>
          </a:p>
        </p:txBody>
      </p:sp>
      <p:sp>
        <p:nvSpPr>
          <p:cNvPr id="11" name="Text 9"/>
          <p:cNvSpPr txBox="1"/>
          <p:nvPr/>
        </p:nvSpPr>
        <p:spPr>
          <a:xfrm>
            <a:off x="868680" y="3200400"/>
            <a:ext cx="1828800" cy="822960"/>
          </a:xfrm>
          <a:prstGeom prst="rect">
            <a:avLst/>
          </a:prstGeom>
          <a:noFill/>
          <a:ln/>
        </p:spPr>
        <p:txBody>
          <a:bodyPr wrap="square" lIns="0" tIns="0" rIns="0" bIns="0" rtlCol="0" anchor="t"/>
          <a:lstStyle/>
          <a:p>
            <a:pPr marL="0" indent="0">
              <a:buNone/>
            </a:pPr>
            <a:r>
              <a:rPr lang="en-US" sz="1500" b="1" dirty="0">
                <a:solidFill>
                  <a:srgbClr val="1F1E1B"/>
                </a:solidFill>
                <a:latin typeface="Calibri" pitchFamily="34" charset="0"/>
                <a:ea typeface="Calibri" pitchFamily="34" charset="-122"/>
                <a:cs typeface="Calibri" pitchFamily="34" charset="-120"/>
              </a:rPr>
              <a:t>How it occurs</a:t>
            </a:r>
            <a:endParaRPr lang="en-US" sz="1500" dirty="0"/>
          </a:p>
        </p:txBody>
      </p:sp>
      <p:sp>
        <p:nvSpPr>
          <p:cNvPr id="12" name="Text 10"/>
          <p:cNvSpPr txBox="1"/>
          <p:nvPr/>
        </p:nvSpPr>
        <p:spPr>
          <a:xfrm>
            <a:off x="2834640" y="3200400"/>
            <a:ext cx="5120640" cy="960120"/>
          </a:xfrm>
          <a:prstGeom prst="rect">
            <a:avLst/>
          </a:prstGeom>
          <a:noFill/>
          <a:ln/>
        </p:spPr>
        <p:txBody>
          <a:bodyPr wrap="square" lIns="0" tIns="0" rIns="0" bIns="0" rtlCol="0" anchor="t"/>
          <a:lstStyle/>
          <a:p>
            <a:pPr marL="0" indent="0">
              <a:buNone/>
            </a:pPr>
            <a:r>
              <a:rPr lang="en-US" sz="1400" i="1" dirty="0">
                <a:solidFill>
                  <a:srgbClr val="1F1E1B"/>
                </a:solidFill>
                <a:latin typeface="Calibri" pitchFamily="34" charset="0"/>
                <a:ea typeface="Calibri" pitchFamily="34" charset="-122"/>
                <a:cs typeface="Calibri" pitchFamily="34" charset="-120"/>
              </a:rPr>
              <a:t>He has not taken part for twenty years, so he expects to be the least able person in the session.</a:t>
            </a:r>
            <a:endParaRPr lang="en-US" sz="1400" dirty="0"/>
          </a:p>
        </p:txBody>
      </p:sp>
      <p:sp>
        <p:nvSpPr>
          <p:cNvPr id="13" name="Text 11"/>
          <p:cNvSpPr txBox="1"/>
          <p:nvPr/>
        </p:nvSpPr>
        <p:spPr>
          <a:xfrm>
            <a:off x="7680960" y="3200400"/>
            <a:ext cx="3749040" cy="96012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Explains where the barrier comes from.</a:t>
            </a:r>
            <a:endParaRPr lang="en-US" sz="1350" dirty="0"/>
          </a:p>
        </p:txBody>
      </p:sp>
      <p:sp>
        <p:nvSpPr>
          <p:cNvPr id="14" name="Shape 12"/>
          <p:cNvSpPr/>
          <p:nvPr/>
        </p:nvSpPr>
        <p:spPr>
          <a:xfrm>
            <a:off x="640080" y="4389120"/>
            <a:ext cx="10881360" cy="1188720"/>
          </a:xfrm>
          <a:prstGeom prst="roundRect">
            <a:avLst>
              <a:gd name="adj" fmla="val 4615"/>
            </a:avLst>
          </a:prstGeom>
          <a:solidFill>
            <a:srgbClr val="FAE6E8"/>
          </a:solidFill>
          <a:ln/>
        </p:spPr>
        <p:txBody>
          <a:bodyPr/>
          <a:lstStyle/>
          <a:p>
            <a:endParaRPr lang="en-US"/>
          </a:p>
        </p:txBody>
      </p:sp>
      <p:sp>
        <p:nvSpPr>
          <p:cNvPr id="15" name="Text 13"/>
          <p:cNvSpPr txBox="1"/>
          <p:nvPr/>
        </p:nvSpPr>
        <p:spPr>
          <a:xfrm>
            <a:off x="868680" y="4526280"/>
            <a:ext cx="1828800" cy="822960"/>
          </a:xfrm>
          <a:prstGeom prst="rect">
            <a:avLst/>
          </a:prstGeom>
          <a:noFill/>
          <a:ln/>
        </p:spPr>
        <p:txBody>
          <a:bodyPr wrap="square" lIns="0" tIns="0" rIns="0" bIns="0" rtlCol="0" anchor="t"/>
          <a:lstStyle/>
          <a:p>
            <a:pPr marL="0" indent="0">
              <a:buNone/>
            </a:pPr>
            <a:r>
              <a:rPr lang="en-US" sz="1500" b="1" dirty="0">
                <a:solidFill>
                  <a:srgbClr val="D0202E"/>
                </a:solidFill>
                <a:latin typeface="Calibri" pitchFamily="34" charset="0"/>
                <a:ea typeface="Calibri" pitchFamily="34" charset="-122"/>
                <a:cs typeface="Calibri" pitchFamily="34" charset="-120"/>
              </a:rPr>
              <a:t>Why it stops him</a:t>
            </a:r>
            <a:endParaRPr lang="en-US" sz="1500" dirty="0"/>
          </a:p>
        </p:txBody>
      </p:sp>
      <p:sp>
        <p:nvSpPr>
          <p:cNvPr id="16" name="Text 14"/>
          <p:cNvSpPr txBox="1"/>
          <p:nvPr/>
        </p:nvSpPr>
        <p:spPr>
          <a:xfrm>
            <a:off x="2834640" y="4526280"/>
            <a:ext cx="5120640" cy="960120"/>
          </a:xfrm>
          <a:prstGeom prst="rect">
            <a:avLst/>
          </a:prstGeom>
          <a:noFill/>
          <a:ln/>
        </p:spPr>
        <p:txBody>
          <a:bodyPr wrap="square" lIns="0" tIns="0" rIns="0" bIns="0" rtlCol="0" anchor="t"/>
          <a:lstStyle/>
          <a:p>
            <a:pPr marL="0" indent="0">
              <a:buNone/>
            </a:pPr>
            <a:r>
              <a:rPr lang="en-US" sz="1400" i="1" dirty="0">
                <a:solidFill>
                  <a:srgbClr val="1F1E1B"/>
                </a:solidFill>
                <a:latin typeface="Calibri" pitchFamily="34" charset="0"/>
                <a:ea typeface="Calibri" pitchFamily="34" charset="-122"/>
                <a:cs typeface="Calibri" pitchFamily="34" charset="-120"/>
              </a:rPr>
              <a:t>Someone who expects to be the worst in the room often does not attend at all, and one missed session quickly becomes a habit of not going.</a:t>
            </a:r>
            <a:endParaRPr lang="en-US" sz="1400" dirty="0"/>
          </a:p>
        </p:txBody>
      </p:sp>
      <p:sp>
        <p:nvSpPr>
          <p:cNvPr id="17" name="Text 15"/>
          <p:cNvSpPr txBox="1"/>
          <p:nvPr/>
        </p:nvSpPr>
        <p:spPr>
          <a:xfrm>
            <a:off x="7680960" y="4526280"/>
            <a:ext cx="3749040" cy="960120"/>
          </a:xfrm>
          <a:prstGeom prst="rect">
            <a:avLst/>
          </a:prstGeom>
          <a:noFill/>
          <a:ln/>
        </p:spPr>
        <p:txBody>
          <a:bodyPr wrap="square" lIns="0" tIns="0" rIns="0" bIns="0" rtlCol="0" anchor="t"/>
          <a:lstStyle/>
          <a:p>
            <a:pPr marL="0" indent="0">
              <a:buNone/>
            </a:pPr>
            <a:r>
              <a:rPr lang="en-US" sz="1350" dirty="0">
                <a:solidFill>
                  <a:srgbClr val="565349"/>
                </a:solidFill>
                <a:latin typeface="Calibri" pitchFamily="34" charset="0"/>
                <a:ea typeface="Calibri" pitchFamily="34" charset="-122"/>
                <a:cs typeface="Calibri" pitchFamily="34" charset="-120"/>
              </a:rPr>
              <a:t>Explains the impact on his ability to participate. This is the Band 4 move.</a:t>
            </a:r>
            <a:endParaRPr lang="en-US" sz="135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Exam-style: barriers.</a:t>
            </a:r>
            <a:endParaRPr lang="en-US" sz="3400" dirty="0"/>
          </a:p>
        </p:txBody>
      </p:sp>
      <p:sp>
        <p:nvSpPr>
          <p:cNvPr id="6" name="Shape 4"/>
          <p:cNvSpPr/>
          <p:nvPr/>
        </p:nvSpPr>
        <p:spPr>
          <a:xfrm>
            <a:off x="640080" y="1600200"/>
            <a:ext cx="6583680" cy="1554480"/>
          </a:xfrm>
          <a:prstGeom prst="roundRect">
            <a:avLst>
              <a:gd name="adj" fmla="val 4706"/>
            </a:avLst>
          </a:prstGeom>
          <a:solidFill>
            <a:srgbClr val="F1EFE5"/>
          </a:solidFill>
          <a:ln/>
        </p:spPr>
        <p:txBody>
          <a:bodyPr/>
          <a:lstStyle/>
          <a:p>
            <a:endParaRPr lang="en-US"/>
          </a:p>
        </p:txBody>
      </p:sp>
      <p:sp>
        <p:nvSpPr>
          <p:cNvPr id="7" name="Text 5"/>
          <p:cNvSpPr txBox="1"/>
          <p:nvPr/>
        </p:nvSpPr>
        <p:spPr>
          <a:xfrm>
            <a:off x="868680" y="1783080"/>
            <a:ext cx="6126480" cy="1188720"/>
          </a:xfrm>
          <a:prstGeom prst="rect">
            <a:avLst/>
          </a:prstGeom>
          <a:noFill/>
          <a:ln/>
        </p:spPr>
        <p:txBody>
          <a:bodyPr wrap="square" lIns="0" tIns="0" rIns="0" bIns="0" rtlCol="0" anchor="t"/>
          <a:lstStyle/>
          <a:p>
            <a:pPr marL="0" indent="0">
              <a:buNone/>
            </a:pPr>
            <a:r>
              <a:rPr lang="en-US" sz="1550" i="1" dirty="0">
                <a:solidFill>
                  <a:srgbClr val="1F1E1B"/>
                </a:solidFill>
                <a:latin typeface="Calibri" pitchFamily="34" charset="0"/>
                <a:ea typeface="Calibri" pitchFamily="34" charset="-122"/>
                <a:cs typeface="Calibri" pitchFamily="34" charset="-120"/>
              </a:rPr>
              <a:t>Priya: 34, full time office work, two children aged 4 and 6, asthma, no sport since school.</a:t>
            </a:r>
            <a:endParaRPr lang="en-US" sz="1550" dirty="0"/>
          </a:p>
        </p:txBody>
      </p:sp>
      <p:sp>
        <p:nvSpPr>
          <p:cNvPr id="8" name="Text 6"/>
          <p:cNvSpPr txBox="1"/>
          <p:nvPr/>
        </p:nvSpPr>
        <p:spPr>
          <a:xfrm>
            <a:off x="640080" y="3337560"/>
            <a:ext cx="6583680" cy="548640"/>
          </a:xfrm>
          <a:prstGeom prst="rect">
            <a:avLst/>
          </a:prstGeom>
          <a:noFill/>
          <a:ln/>
        </p:spPr>
        <p:txBody>
          <a:bodyPr wrap="square" lIns="0" tIns="0" rIns="0" bIns="0" rtlCol="0" anchor="t"/>
          <a:lstStyle/>
          <a:p>
            <a:pPr marL="0" indent="0">
              <a:buNone/>
            </a:pPr>
            <a:r>
              <a:rPr lang="en-US" sz="1700" dirty="0">
                <a:solidFill>
                  <a:srgbClr val="1F1E1B"/>
                </a:solidFill>
                <a:latin typeface="Calibri" pitchFamily="34" charset="0"/>
                <a:ea typeface="Calibri" pitchFamily="34" charset="-122"/>
                <a:cs typeface="Calibri" pitchFamily="34" charset="-120"/>
              </a:rPr>
              <a:t>Explain three barriers to participation that Priya faces.  </a:t>
            </a:r>
            <a:r>
              <a:rPr lang="en-US" sz="1700" b="1" dirty="0">
                <a:solidFill>
                  <a:srgbClr val="D0202E"/>
                </a:solidFill>
                <a:latin typeface="Calibri" pitchFamily="34" charset="0"/>
                <a:ea typeface="Calibri" pitchFamily="34" charset="-122"/>
                <a:cs typeface="Calibri" pitchFamily="34" charset="-120"/>
              </a:rPr>
              <a:t>(12 marks)</a:t>
            </a:r>
            <a:endParaRPr lang="en-US" sz="1700" dirty="0"/>
          </a:p>
        </p:txBody>
      </p:sp>
      <p:sp>
        <p:nvSpPr>
          <p:cNvPr id="9" name="Shape 7"/>
          <p:cNvSpPr/>
          <p:nvPr/>
        </p:nvSpPr>
        <p:spPr>
          <a:xfrm>
            <a:off x="7589520" y="1737360"/>
            <a:ext cx="3931920" cy="1188720"/>
          </a:xfrm>
          <a:prstGeom prst="roundRect">
            <a:avLst>
              <a:gd name="adj" fmla="val 4615"/>
            </a:avLst>
          </a:prstGeom>
          <a:solidFill>
            <a:srgbClr val="E4EFE8"/>
          </a:solidFill>
          <a:ln/>
        </p:spPr>
        <p:txBody>
          <a:bodyPr/>
          <a:lstStyle/>
          <a:p>
            <a:endParaRPr lang="en-US"/>
          </a:p>
        </p:txBody>
      </p:sp>
      <p:sp>
        <p:nvSpPr>
          <p:cNvPr id="10" name="Text 8"/>
          <p:cNvSpPr txBox="1"/>
          <p:nvPr/>
        </p:nvSpPr>
        <p:spPr>
          <a:xfrm>
            <a:off x="7818120" y="1847088"/>
            <a:ext cx="3474720" cy="274320"/>
          </a:xfrm>
          <a:prstGeom prst="rect">
            <a:avLst/>
          </a:prstGeom>
          <a:noFill/>
          <a:ln/>
        </p:spPr>
        <p:txBody>
          <a:bodyPr wrap="square" lIns="0" tIns="0" rIns="0" bIns="0" rtlCol="0" anchor="ctr"/>
          <a:lstStyle/>
          <a:p>
            <a:pPr marL="0" indent="0">
              <a:buNone/>
            </a:pPr>
            <a:r>
              <a:rPr lang="en-US" sz="1250" b="1" kern="0" spc="300" dirty="0">
                <a:solidFill>
                  <a:srgbClr val="2C6E49"/>
                </a:solidFill>
                <a:latin typeface="Calibri" pitchFamily="34" charset="0"/>
                <a:ea typeface="Calibri" pitchFamily="34" charset="-122"/>
                <a:cs typeface="Calibri" pitchFamily="34" charset="-120"/>
              </a:rPr>
              <a:t>MB1–2</a:t>
            </a:r>
            <a:endParaRPr lang="en-US" sz="1250" dirty="0"/>
          </a:p>
        </p:txBody>
      </p:sp>
      <p:sp>
        <p:nvSpPr>
          <p:cNvPr id="11" name="Text 9"/>
          <p:cNvSpPr txBox="1"/>
          <p:nvPr/>
        </p:nvSpPr>
        <p:spPr>
          <a:xfrm>
            <a:off x="7818120" y="213969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barriers named or briefly described, little relevance to this participant</a:t>
            </a:r>
            <a:endParaRPr lang="en-US" sz="1350" dirty="0"/>
          </a:p>
        </p:txBody>
      </p:sp>
      <p:sp>
        <p:nvSpPr>
          <p:cNvPr id="12" name="Shape 10"/>
          <p:cNvSpPr/>
          <p:nvPr/>
        </p:nvSpPr>
        <p:spPr>
          <a:xfrm>
            <a:off x="7589520" y="3063240"/>
            <a:ext cx="3931920" cy="1188720"/>
          </a:xfrm>
          <a:prstGeom prst="roundRect">
            <a:avLst>
              <a:gd name="adj" fmla="val 4615"/>
            </a:avLst>
          </a:prstGeom>
          <a:solidFill>
            <a:srgbClr val="F6ECDD"/>
          </a:solidFill>
          <a:ln/>
        </p:spPr>
        <p:txBody>
          <a:bodyPr/>
          <a:lstStyle/>
          <a:p>
            <a:endParaRPr lang="en-US"/>
          </a:p>
        </p:txBody>
      </p:sp>
      <p:sp>
        <p:nvSpPr>
          <p:cNvPr id="13" name="Text 11"/>
          <p:cNvSpPr txBox="1"/>
          <p:nvPr/>
        </p:nvSpPr>
        <p:spPr>
          <a:xfrm>
            <a:off x="7818120" y="3172968"/>
            <a:ext cx="3474720" cy="274320"/>
          </a:xfrm>
          <a:prstGeom prst="rect">
            <a:avLst/>
          </a:prstGeom>
          <a:noFill/>
          <a:ln/>
        </p:spPr>
        <p:txBody>
          <a:bodyPr wrap="square" lIns="0" tIns="0" rIns="0" bIns="0" rtlCol="0" anchor="ctr"/>
          <a:lstStyle/>
          <a:p>
            <a:pPr marL="0" indent="0">
              <a:buNone/>
            </a:pPr>
            <a:r>
              <a:rPr lang="en-US" sz="1250" b="1" kern="0" spc="300" dirty="0">
                <a:solidFill>
                  <a:srgbClr val="B36A00"/>
                </a:solidFill>
                <a:latin typeface="Calibri" pitchFamily="34" charset="0"/>
                <a:ea typeface="Calibri" pitchFamily="34" charset="-122"/>
                <a:cs typeface="Calibri" pitchFamily="34" charset="-120"/>
              </a:rPr>
              <a:t>MB3</a:t>
            </a:r>
            <a:endParaRPr lang="en-US" sz="1250" dirty="0"/>
          </a:p>
        </p:txBody>
      </p:sp>
      <p:sp>
        <p:nvSpPr>
          <p:cNvPr id="14" name="Text 12"/>
          <p:cNvSpPr txBox="1"/>
          <p:nvPr/>
        </p:nvSpPr>
        <p:spPr>
          <a:xfrm>
            <a:off x="7818120" y="346557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mostly developed, mostly relevant to the selected participant</a:t>
            </a:r>
            <a:endParaRPr lang="en-US" sz="1350" dirty="0"/>
          </a:p>
        </p:txBody>
      </p:sp>
      <p:sp>
        <p:nvSpPr>
          <p:cNvPr id="15" name="Shape 13"/>
          <p:cNvSpPr/>
          <p:nvPr/>
        </p:nvSpPr>
        <p:spPr>
          <a:xfrm>
            <a:off x="7589520" y="4389120"/>
            <a:ext cx="3931920" cy="1188720"/>
          </a:xfrm>
          <a:prstGeom prst="roundRect">
            <a:avLst>
              <a:gd name="adj" fmla="val 4615"/>
            </a:avLst>
          </a:prstGeom>
          <a:solidFill>
            <a:srgbClr val="FAE6E8"/>
          </a:solidFill>
          <a:ln/>
        </p:spPr>
        <p:txBody>
          <a:bodyPr/>
          <a:lstStyle/>
          <a:p>
            <a:endParaRPr lang="en-US"/>
          </a:p>
        </p:txBody>
      </p:sp>
      <p:sp>
        <p:nvSpPr>
          <p:cNvPr id="16" name="Text 14"/>
          <p:cNvSpPr txBox="1"/>
          <p:nvPr/>
        </p:nvSpPr>
        <p:spPr>
          <a:xfrm>
            <a:off x="7818120" y="4498848"/>
            <a:ext cx="3474720" cy="274320"/>
          </a:xfrm>
          <a:prstGeom prst="rect">
            <a:avLst/>
          </a:prstGeom>
          <a:noFill/>
          <a:ln/>
        </p:spPr>
        <p:txBody>
          <a:bodyPr wrap="square" lIns="0" tIns="0" rIns="0" bIns="0" rtlCol="0" anchor="ctr"/>
          <a:lstStyle/>
          <a:p>
            <a:pPr marL="0" indent="0">
              <a:buNone/>
            </a:pPr>
            <a:r>
              <a:rPr lang="en-US" sz="1250" b="1" kern="0" spc="300" dirty="0">
                <a:solidFill>
                  <a:srgbClr val="D0202E"/>
                </a:solidFill>
                <a:latin typeface="Calibri" pitchFamily="34" charset="0"/>
                <a:ea typeface="Calibri" pitchFamily="34" charset="-122"/>
                <a:cs typeface="Calibri" pitchFamily="34" charset="-120"/>
              </a:rPr>
              <a:t>MB4</a:t>
            </a:r>
            <a:endParaRPr lang="en-US" sz="1250" dirty="0"/>
          </a:p>
        </p:txBody>
      </p:sp>
      <p:sp>
        <p:nvSpPr>
          <p:cNvPr id="17" name="Text 15"/>
          <p:cNvSpPr txBox="1"/>
          <p:nvPr/>
        </p:nvSpPr>
        <p:spPr>
          <a:xfrm>
            <a:off x="7818120" y="4791456"/>
            <a:ext cx="3474720" cy="731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well-developed account of barriers with specific relevance to this participant</a:t>
            </a:r>
            <a:endParaRPr lang="en-US" sz="1350" dirty="0"/>
          </a:p>
        </p:txBody>
      </p:sp>
      <p:sp>
        <p:nvSpPr>
          <p:cNvPr id="18" name="Text 16"/>
          <p:cNvSpPr txBox="1"/>
          <p:nvPr/>
        </p:nvSpPr>
        <p:spPr>
          <a:xfrm>
            <a:off x="640080" y="4069080"/>
            <a:ext cx="6583680" cy="822960"/>
          </a:xfrm>
          <a:prstGeom prst="rect">
            <a:avLst/>
          </a:prstGeom>
          <a:noFill/>
          <a:ln/>
        </p:spPr>
        <p:txBody>
          <a:bodyPr wrap="square" lIns="0" tIns="0" rIns="0" bIns="0" rtlCol="0" anchor="t"/>
          <a:lstStyle/>
          <a:p>
            <a:pPr marL="0" indent="0">
              <a:buNone/>
            </a:pPr>
            <a:r>
              <a:rPr lang="en-US" sz="1400" dirty="0">
                <a:solidFill>
                  <a:srgbClr val="6E6B5E"/>
                </a:solidFill>
                <a:latin typeface="Calibri" pitchFamily="34" charset="0"/>
                <a:ea typeface="Calibri" pitchFamily="34" charset="-122"/>
                <a:cs typeface="Calibri" pitchFamily="34" charset="-120"/>
              </a:rPr>
              <a:t>Three barriers from three different groups. Each one: how it occurs, then why it stops Priya specifically.</a:t>
            </a:r>
            <a:endParaRPr lang="en-US" sz="1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12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Practical: adapt the session.</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Same activity, run four times, each adapted for a different participant: a primary aged child, an adolescent, an adult with asthma, an older adult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Leaders name the adaptation they are making and the barrier it removes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Observers record which adaptations actually changed who could join in</a:t>
            </a:r>
            <a:endParaRPr lang="en-US" sz="17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13 · Lesson 13</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13</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Methods: cost, access and time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methods that address cost, access and time barriers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method works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Match the method to the barrier it actually solves</a:t>
            </a:r>
            <a:endParaRPr lang="en-US" sz="1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The three parts of a Band 4 barrier explanation?</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two access barriers and two personal barriers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Which barrier does a creche solve?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Name it · how it occurs · why it stops this participant</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Access: location, transport, resources, types available · personal: body image, confidence, parental influence, limited previous participation, low fitness, time off, health concerns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Time, caused by family commitments</a:t>
            </a:r>
            <a:endParaRPr lang="en-US" sz="1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Methods for cost, access and time.</a:t>
            </a:r>
            <a:endParaRPr lang="en-US" sz="3400" dirty="0"/>
          </a:p>
        </p:txBody>
      </p:sp>
      <p:sp>
        <p:nvSpPr>
          <p:cNvPr id="6" name="Shape 4"/>
          <p:cNvSpPr/>
          <p:nvPr/>
        </p:nvSpPr>
        <p:spPr>
          <a:xfrm>
            <a:off x="640080" y="1737360"/>
            <a:ext cx="3520440" cy="3840480"/>
          </a:xfrm>
          <a:prstGeom prst="roundRect">
            <a:avLst>
              <a:gd name="adj" fmla="val 2078"/>
            </a:avLst>
          </a:prstGeom>
          <a:solidFill>
            <a:srgbClr val="FAE6E8"/>
          </a:solidFill>
          <a:ln/>
        </p:spPr>
        <p:txBody>
          <a:bodyPr/>
          <a:lstStyle/>
          <a:p>
            <a:endParaRPr lang="en-US"/>
          </a:p>
        </p:txBody>
      </p:sp>
      <p:sp>
        <p:nvSpPr>
          <p:cNvPr id="7" name="Text 5"/>
          <p:cNvSpPr txBox="1"/>
          <p:nvPr/>
        </p:nvSpPr>
        <p:spPr>
          <a:xfrm>
            <a:off x="868680" y="1920240"/>
            <a:ext cx="3063240" cy="411480"/>
          </a:xfrm>
          <a:prstGeom prst="rect">
            <a:avLst/>
          </a:prstGeom>
          <a:noFill/>
          <a:ln/>
        </p:spPr>
        <p:txBody>
          <a:bodyPr wrap="square" lIns="0" tIns="0" rIns="0" bIns="0" rtlCol="0" anchor="ctr"/>
          <a:lstStyle/>
          <a:p>
            <a:pPr marL="0" indent="0">
              <a:buNone/>
            </a:pPr>
            <a:r>
              <a:rPr lang="en-US" sz="1900" b="1" dirty="0">
                <a:solidFill>
                  <a:srgbClr val="D0202E"/>
                </a:solidFill>
                <a:latin typeface="Arial" pitchFamily="34" charset="0"/>
                <a:ea typeface="Arial" pitchFamily="34" charset="-122"/>
                <a:cs typeface="Arial" pitchFamily="34" charset="-120"/>
              </a:rPr>
              <a:t>Cost</a:t>
            </a:r>
            <a:endParaRPr lang="en-US" sz="1900" dirty="0"/>
          </a:p>
        </p:txBody>
      </p:sp>
      <p:sp>
        <p:nvSpPr>
          <p:cNvPr id="8" name="Text 6"/>
          <p:cNvSpPr txBox="1"/>
          <p:nvPr/>
        </p:nvSpPr>
        <p:spPr>
          <a:xfrm>
            <a:off x="868680" y="2377440"/>
            <a:ext cx="3063240" cy="3017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Discounted pricing · hiring of equipment · free car parking</a:t>
            </a:r>
            <a:endParaRPr lang="en-US" sz="1350" dirty="0"/>
          </a:p>
        </p:txBody>
      </p:sp>
      <p:sp>
        <p:nvSpPr>
          <p:cNvPr id="9" name="Shape 7"/>
          <p:cNvSpPr/>
          <p:nvPr/>
        </p:nvSpPr>
        <p:spPr>
          <a:xfrm>
            <a:off x="4389120" y="1737360"/>
            <a:ext cx="3520440" cy="3840480"/>
          </a:xfrm>
          <a:prstGeom prst="roundRect">
            <a:avLst>
              <a:gd name="adj" fmla="val 2078"/>
            </a:avLst>
          </a:prstGeom>
          <a:solidFill>
            <a:srgbClr val="F6ECDD"/>
          </a:solidFill>
          <a:ln/>
        </p:spPr>
        <p:txBody>
          <a:bodyPr/>
          <a:lstStyle/>
          <a:p>
            <a:endParaRPr lang="en-US"/>
          </a:p>
        </p:txBody>
      </p:sp>
      <p:sp>
        <p:nvSpPr>
          <p:cNvPr id="10" name="Text 8"/>
          <p:cNvSpPr txBox="1"/>
          <p:nvPr/>
        </p:nvSpPr>
        <p:spPr>
          <a:xfrm>
            <a:off x="4617720" y="1920240"/>
            <a:ext cx="3063240" cy="411480"/>
          </a:xfrm>
          <a:prstGeom prst="rect">
            <a:avLst/>
          </a:prstGeom>
          <a:noFill/>
          <a:ln/>
        </p:spPr>
        <p:txBody>
          <a:bodyPr wrap="square" lIns="0" tIns="0" rIns="0" bIns="0" rtlCol="0" anchor="ctr"/>
          <a:lstStyle/>
          <a:p>
            <a:pPr marL="0" indent="0">
              <a:buNone/>
            </a:pPr>
            <a:r>
              <a:rPr lang="en-US" sz="1900" b="1" dirty="0">
                <a:solidFill>
                  <a:srgbClr val="B36A00"/>
                </a:solidFill>
                <a:latin typeface="Arial" pitchFamily="34" charset="0"/>
                <a:ea typeface="Arial" pitchFamily="34" charset="-122"/>
                <a:cs typeface="Arial" pitchFamily="34" charset="-120"/>
              </a:rPr>
              <a:t>Access</a:t>
            </a:r>
            <a:endParaRPr lang="en-US" sz="1900" dirty="0"/>
          </a:p>
        </p:txBody>
      </p:sp>
      <p:sp>
        <p:nvSpPr>
          <p:cNvPr id="11" name="Text 9"/>
          <p:cNvSpPr txBox="1"/>
          <p:nvPr/>
        </p:nvSpPr>
        <p:spPr>
          <a:xfrm>
            <a:off x="4617720" y="2377440"/>
            <a:ext cx="3063240" cy="3017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Public transport discounts · cycle hire to access the facility · free parking · taster days · staff training to support all types of participant and their needs · increased range of provision · ramps · assistive technology: pool hoist, Braille information and signage, hearing loops</a:t>
            </a:r>
            <a:endParaRPr lang="en-US" sz="1350" dirty="0"/>
          </a:p>
        </p:txBody>
      </p:sp>
      <p:sp>
        <p:nvSpPr>
          <p:cNvPr id="12" name="Shape 10"/>
          <p:cNvSpPr/>
          <p:nvPr/>
        </p:nvSpPr>
        <p:spPr>
          <a:xfrm>
            <a:off x="8138160" y="1737360"/>
            <a:ext cx="3520440" cy="3840480"/>
          </a:xfrm>
          <a:prstGeom prst="roundRect">
            <a:avLst>
              <a:gd name="adj" fmla="val 2078"/>
            </a:avLst>
          </a:prstGeom>
          <a:solidFill>
            <a:srgbClr val="E3EDF3"/>
          </a:solidFill>
          <a:ln/>
        </p:spPr>
        <p:txBody>
          <a:bodyPr/>
          <a:lstStyle/>
          <a:p>
            <a:endParaRPr lang="en-US"/>
          </a:p>
        </p:txBody>
      </p:sp>
      <p:sp>
        <p:nvSpPr>
          <p:cNvPr id="13" name="Text 11"/>
          <p:cNvSpPr txBox="1"/>
          <p:nvPr/>
        </p:nvSpPr>
        <p:spPr>
          <a:xfrm>
            <a:off x="8366760" y="1920240"/>
            <a:ext cx="3063240" cy="411480"/>
          </a:xfrm>
          <a:prstGeom prst="rect">
            <a:avLst/>
          </a:prstGeom>
          <a:noFill/>
          <a:ln/>
        </p:spPr>
        <p:txBody>
          <a:bodyPr wrap="square" lIns="0" tIns="0" rIns="0" bIns="0" rtlCol="0" anchor="ctr"/>
          <a:lstStyle/>
          <a:p>
            <a:pPr marL="0" indent="0">
              <a:buNone/>
            </a:pPr>
            <a:r>
              <a:rPr lang="en-US" sz="1900" b="1" dirty="0">
                <a:solidFill>
                  <a:srgbClr val="1F5C8B"/>
                </a:solidFill>
                <a:latin typeface="Arial" pitchFamily="34" charset="0"/>
                <a:ea typeface="Arial" pitchFamily="34" charset="-122"/>
                <a:cs typeface="Arial" pitchFamily="34" charset="-120"/>
              </a:rPr>
              <a:t>Time</a:t>
            </a:r>
            <a:endParaRPr lang="en-US" sz="1900" dirty="0"/>
          </a:p>
        </p:txBody>
      </p:sp>
      <p:sp>
        <p:nvSpPr>
          <p:cNvPr id="14" name="Text 12"/>
          <p:cNvSpPr txBox="1"/>
          <p:nvPr/>
        </p:nvSpPr>
        <p:spPr>
          <a:xfrm>
            <a:off x="8366760" y="2377440"/>
            <a:ext cx="3063240" cy="301752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Creche facilities · extended opening hours</a:t>
            </a:r>
            <a:endParaRPr lang="en-US" sz="135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Match and justify.</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barrier you found for Marcus and Priya, choose the method that would work best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Say how the method works, then why it suits that person specifically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One method that sounds helpful but would not work for your participant: name it and explain why not</a:t>
            </a:r>
            <a:endParaRPr lang="en-US" sz="17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13 · Lesson 14</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14</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Methods: personal and cultural</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methods that address personal and cultural barriers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each method works for the participant it targets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Choose feasible methods rather than obvious ones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Three types of activity.</a:t>
            </a:r>
            <a:endParaRPr lang="en-US" sz="3400" dirty="0"/>
          </a:p>
        </p:txBody>
      </p:sp>
      <p:sp>
        <p:nvSpPr>
          <p:cNvPr id="6" name="Shape 4"/>
          <p:cNvSpPr/>
          <p:nvPr/>
        </p:nvSpPr>
        <p:spPr>
          <a:xfrm>
            <a:off x="640080" y="1737360"/>
            <a:ext cx="10881360" cy="941832"/>
          </a:xfrm>
          <a:prstGeom prst="roundRect">
            <a:avLst>
              <a:gd name="adj" fmla="val 4854"/>
            </a:avLst>
          </a:prstGeom>
          <a:solidFill>
            <a:srgbClr val="E3EDF3"/>
          </a:solidFill>
          <a:ln/>
        </p:spPr>
        <p:txBody>
          <a:bodyPr/>
          <a:lstStyle/>
          <a:p>
            <a:endParaRPr lang="en-US"/>
          </a:p>
        </p:txBody>
      </p:sp>
      <p:sp>
        <p:nvSpPr>
          <p:cNvPr id="7" name="Text 5"/>
          <p:cNvSpPr txBox="1"/>
          <p:nvPr/>
        </p:nvSpPr>
        <p:spPr>
          <a:xfrm>
            <a:off x="841248" y="1828800"/>
            <a:ext cx="3108960" cy="79552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Sport</a:t>
            </a:r>
            <a:endParaRPr lang="en-US" sz="1550" dirty="0"/>
          </a:p>
        </p:txBody>
      </p:sp>
      <p:sp>
        <p:nvSpPr>
          <p:cNvPr id="8" name="Text 6"/>
          <p:cNvSpPr txBox="1"/>
          <p:nvPr/>
        </p:nvSpPr>
        <p:spPr>
          <a:xfrm>
            <a:off x="4069080" y="1828800"/>
            <a:ext cx="7223760" cy="83210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competitive activities that involve physical exertion, have rules and regulations and a National Governing Body. Split into team sports and individual sports</a:t>
            </a:r>
            <a:endParaRPr lang="en-US" sz="1350" dirty="0"/>
          </a:p>
        </p:txBody>
      </p:sp>
      <p:sp>
        <p:nvSpPr>
          <p:cNvPr id="9" name="Shape 7"/>
          <p:cNvSpPr/>
          <p:nvPr/>
        </p:nvSpPr>
        <p:spPr>
          <a:xfrm>
            <a:off x="640080" y="2788920"/>
            <a:ext cx="10881360" cy="941832"/>
          </a:xfrm>
          <a:prstGeom prst="roundRect">
            <a:avLst>
              <a:gd name="adj" fmla="val 4854"/>
            </a:avLst>
          </a:prstGeom>
          <a:solidFill>
            <a:srgbClr val="FFFFFF"/>
          </a:solidFill>
          <a:ln/>
        </p:spPr>
        <p:txBody>
          <a:bodyPr/>
          <a:lstStyle/>
          <a:p>
            <a:endParaRPr lang="en-US"/>
          </a:p>
        </p:txBody>
      </p:sp>
      <p:sp>
        <p:nvSpPr>
          <p:cNvPr id="10" name="Text 8"/>
          <p:cNvSpPr txBox="1"/>
          <p:nvPr/>
        </p:nvSpPr>
        <p:spPr>
          <a:xfrm>
            <a:off x="841248" y="2880360"/>
            <a:ext cx="3108960" cy="79552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Outdoor activities</a:t>
            </a:r>
            <a:endParaRPr lang="en-US" sz="1550" dirty="0"/>
          </a:p>
        </p:txBody>
      </p:sp>
      <p:sp>
        <p:nvSpPr>
          <p:cNvPr id="11" name="Text 9"/>
          <p:cNvSpPr txBox="1"/>
          <p:nvPr/>
        </p:nvSpPr>
        <p:spPr>
          <a:xfrm>
            <a:off x="4069080" y="2880360"/>
            <a:ext cx="7223760" cy="83210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activities carried out outdoors or in recreation areas that are adventurous</a:t>
            </a:r>
            <a:endParaRPr lang="en-US" sz="1350" dirty="0"/>
          </a:p>
        </p:txBody>
      </p:sp>
      <p:sp>
        <p:nvSpPr>
          <p:cNvPr id="12" name="Shape 10"/>
          <p:cNvSpPr/>
          <p:nvPr/>
        </p:nvSpPr>
        <p:spPr>
          <a:xfrm>
            <a:off x="640080" y="3840480"/>
            <a:ext cx="10881360" cy="941832"/>
          </a:xfrm>
          <a:prstGeom prst="roundRect">
            <a:avLst>
              <a:gd name="adj" fmla="val 4854"/>
            </a:avLst>
          </a:prstGeom>
          <a:solidFill>
            <a:srgbClr val="E3EDF3"/>
          </a:solidFill>
          <a:ln/>
        </p:spPr>
        <p:txBody>
          <a:bodyPr/>
          <a:lstStyle/>
          <a:p>
            <a:endParaRPr lang="en-US"/>
          </a:p>
        </p:txBody>
      </p:sp>
      <p:sp>
        <p:nvSpPr>
          <p:cNvPr id="13" name="Text 11"/>
          <p:cNvSpPr txBox="1"/>
          <p:nvPr/>
        </p:nvSpPr>
        <p:spPr>
          <a:xfrm>
            <a:off x="841248" y="3931920"/>
            <a:ext cx="3108960" cy="795528"/>
          </a:xfrm>
          <a:prstGeom prst="rect">
            <a:avLst/>
          </a:prstGeom>
          <a:noFill/>
          <a:ln/>
        </p:spPr>
        <p:txBody>
          <a:bodyPr wrap="square" lIns="0" tIns="0" rIns="0" bIns="0" rtlCol="0" anchor="t"/>
          <a:lstStyle/>
          <a:p>
            <a:pPr marL="0" indent="0">
              <a:buNone/>
            </a:pPr>
            <a:r>
              <a:rPr lang="en-US" sz="1550" b="1" dirty="0">
                <a:solidFill>
                  <a:srgbClr val="1F5C8B"/>
                </a:solidFill>
                <a:latin typeface="Calibri" pitchFamily="34" charset="0"/>
                <a:ea typeface="Calibri" pitchFamily="34" charset="-122"/>
                <a:cs typeface="Calibri" pitchFamily="34" charset="-120"/>
              </a:rPr>
              <a:t>Physical fitness activities</a:t>
            </a:r>
            <a:endParaRPr lang="en-US" sz="1550" dirty="0"/>
          </a:p>
        </p:txBody>
      </p:sp>
      <p:sp>
        <p:nvSpPr>
          <p:cNvPr id="14" name="Text 12"/>
          <p:cNvSpPr txBox="1"/>
          <p:nvPr/>
        </p:nvSpPr>
        <p:spPr>
          <a:xfrm>
            <a:off x="4069080" y="3931920"/>
            <a:ext cx="7223760" cy="83210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activities to increase fitness</a:t>
            </a:r>
            <a:endParaRPr lang="en-US" sz="1350" dirty="0"/>
          </a:p>
        </p:txBody>
      </p:sp>
      <p:sp>
        <p:nvSpPr>
          <p:cNvPr id="15" name="Text 13"/>
          <p:cNvSpPr txBox="1"/>
          <p:nvPr/>
        </p:nvSpPr>
        <p:spPr>
          <a:xfrm>
            <a:off x="640080" y="5120640"/>
            <a:ext cx="10881360" cy="457200"/>
          </a:xfrm>
          <a:prstGeom prst="rect">
            <a:avLst/>
          </a:prstGeom>
          <a:noFill/>
          <a:ln/>
        </p:spPr>
        <p:txBody>
          <a:bodyPr wrap="square" lIns="0" tIns="0" rIns="0" bIns="0" rtlCol="0" anchor="ctr"/>
          <a:lstStyle/>
          <a:p>
            <a:pPr marL="0" indent="0">
              <a:buNone/>
            </a:pPr>
            <a:r>
              <a:rPr lang="en-US" sz="1500" dirty="0">
                <a:solidFill>
                  <a:srgbClr val="565349"/>
                </a:solidFill>
                <a:latin typeface="Calibri" pitchFamily="34" charset="0"/>
                <a:ea typeface="Calibri" pitchFamily="34" charset="-122"/>
                <a:cs typeface="Calibri" pitchFamily="34" charset="-120"/>
              </a:rPr>
              <a:t>The three tests for a sport: is it competitive, does it need physical exertion, does it have rules and a National Governing Body?</a:t>
            </a:r>
            <a:endParaRPr lang="en-US" sz="15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the three methods that address cost</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four methods that improve access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Name the two methods that address time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Discounted pricing · hiring of equipment · free car parking</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Any four: public transport discounts · cycle hire · free parking · taster days · staff training · increased range of provision · ramps · assistive technology</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Creche facilities · extended opening hours</a:t>
            </a:r>
            <a:endParaRPr lang="en-US" sz="1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Methods for personal and cultural barriers.</a:t>
            </a:r>
            <a:endParaRPr lang="en-US" sz="3400" dirty="0"/>
          </a:p>
        </p:txBody>
      </p:sp>
      <p:sp>
        <p:nvSpPr>
          <p:cNvPr id="6" name="Shape 4"/>
          <p:cNvSpPr/>
          <p:nvPr/>
        </p:nvSpPr>
        <p:spPr>
          <a:xfrm>
            <a:off x="640080" y="1783080"/>
            <a:ext cx="10881360" cy="1627632"/>
          </a:xfrm>
          <a:prstGeom prst="roundRect">
            <a:avLst>
              <a:gd name="adj" fmla="val 2809"/>
            </a:avLst>
          </a:prstGeom>
          <a:solidFill>
            <a:srgbClr val="E4EFE8"/>
          </a:solidFill>
          <a:ln/>
        </p:spPr>
        <p:txBody>
          <a:bodyPr/>
          <a:lstStyle/>
          <a:p>
            <a:endParaRPr lang="en-US"/>
          </a:p>
        </p:txBody>
      </p:sp>
      <p:sp>
        <p:nvSpPr>
          <p:cNvPr id="7" name="Text 5"/>
          <p:cNvSpPr txBox="1"/>
          <p:nvPr/>
        </p:nvSpPr>
        <p:spPr>
          <a:xfrm>
            <a:off x="841248" y="1874520"/>
            <a:ext cx="2011680" cy="1481328"/>
          </a:xfrm>
          <a:prstGeom prst="rect">
            <a:avLst/>
          </a:prstGeom>
          <a:noFill/>
          <a:ln/>
        </p:spPr>
        <p:txBody>
          <a:bodyPr wrap="square" lIns="0" tIns="0" rIns="0" bIns="0" rtlCol="0" anchor="t"/>
          <a:lstStyle/>
          <a:p>
            <a:pPr marL="0" indent="0">
              <a:buNone/>
            </a:pPr>
            <a:r>
              <a:rPr lang="en-US" sz="1550" b="1" dirty="0">
                <a:solidFill>
                  <a:srgbClr val="2C6E49"/>
                </a:solidFill>
                <a:latin typeface="Calibri" pitchFamily="34" charset="0"/>
                <a:ea typeface="Calibri" pitchFamily="34" charset="-122"/>
                <a:cs typeface="Calibri" pitchFamily="34" charset="-120"/>
              </a:rPr>
              <a:t>Personal</a:t>
            </a:r>
            <a:endParaRPr lang="en-US" sz="1550" dirty="0"/>
          </a:p>
        </p:txBody>
      </p:sp>
      <p:sp>
        <p:nvSpPr>
          <p:cNvPr id="8" name="Text 6"/>
          <p:cNvSpPr txBox="1"/>
          <p:nvPr/>
        </p:nvSpPr>
        <p:spPr>
          <a:xfrm>
            <a:off x="2971800" y="1874520"/>
            <a:ext cx="8321040" cy="151790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Private changing rooms · allowing participants to wear the clothing they feel most comfortable in · using a variety of images of people with different body shapes · parent and child activity sessions to create a familial culture of sport · campaigns to increase participation</a:t>
            </a:r>
            <a:endParaRPr lang="en-US" sz="1350" dirty="0"/>
          </a:p>
        </p:txBody>
      </p:sp>
      <p:sp>
        <p:nvSpPr>
          <p:cNvPr id="9" name="Shape 7"/>
          <p:cNvSpPr/>
          <p:nvPr/>
        </p:nvSpPr>
        <p:spPr>
          <a:xfrm>
            <a:off x="640080" y="3520440"/>
            <a:ext cx="10881360" cy="1627632"/>
          </a:xfrm>
          <a:prstGeom prst="roundRect">
            <a:avLst>
              <a:gd name="adj" fmla="val 2809"/>
            </a:avLst>
          </a:prstGeom>
          <a:solidFill>
            <a:srgbClr val="FFFFFF"/>
          </a:solidFill>
          <a:ln/>
        </p:spPr>
        <p:txBody>
          <a:bodyPr/>
          <a:lstStyle/>
          <a:p>
            <a:endParaRPr lang="en-US"/>
          </a:p>
        </p:txBody>
      </p:sp>
      <p:sp>
        <p:nvSpPr>
          <p:cNvPr id="10" name="Text 8"/>
          <p:cNvSpPr txBox="1"/>
          <p:nvPr/>
        </p:nvSpPr>
        <p:spPr>
          <a:xfrm>
            <a:off x="841248" y="3611880"/>
            <a:ext cx="2011680" cy="1481328"/>
          </a:xfrm>
          <a:prstGeom prst="rect">
            <a:avLst/>
          </a:prstGeom>
          <a:noFill/>
          <a:ln/>
        </p:spPr>
        <p:txBody>
          <a:bodyPr wrap="square" lIns="0" tIns="0" rIns="0" bIns="0" rtlCol="0" anchor="t"/>
          <a:lstStyle/>
          <a:p>
            <a:pPr marL="0" indent="0">
              <a:buNone/>
            </a:pPr>
            <a:r>
              <a:rPr lang="en-US" sz="1550" b="1" dirty="0">
                <a:solidFill>
                  <a:srgbClr val="2C6E49"/>
                </a:solidFill>
                <a:latin typeface="Calibri" pitchFamily="34" charset="0"/>
                <a:ea typeface="Calibri" pitchFamily="34" charset="-122"/>
                <a:cs typeface="Calibri" pitchFamily="34" charset="-120"/>
              </a:rPr>
              <a:t>Cultural</a:t>
            </a:r>
            <a:endParaRPr lang="en-US" sz="1550" dirty="0"/>
          </a:p>
        </p:txBody>
      </p:sp>
      <p:sp>
        <p:nvSpPr>
          <p:cNvPr id="11" name="Text 9"/>
          <p:cNvSpPr txBox="1"/>
          <p:nvPr/>
        </p:nvSpPr>
        <p:spPr>
          <a:xfrm>
            <a:off x="2971800" y="3611880"/>
            <a:ext cx="8321040" cy="151790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Women only physical activity sessions staffed by females · diversity of staff working at the sport or physical activity facility · staff training in cultural awareness</a:t>
            </a:r>
            <a:endParaRPr lang="en-US" sz="1350" dirty="0"/>
          </a:p>
        </p:txBody>
      </p:sp>
      <p:sp>
        <p:nvSpPr>
          <p:cNvPr id="12" name="Text 10"/>
          <p:cNvSpPr txBox="1"/>
          <p:nvPr/>
        </p:nvSpPr>
        <p:spPr>
          <a:xfrm>
            <a:off x="640080" y="5577840"/>
            <a:ext cx="10881360" cy="411480"/>
          </a:xfrm>
          <a:prstGeom prst="rect">
            <a:avLst/>
          </a:prstGeom>
          <a:noFill/>
          <a:ln/>
        </p:spPr>
        <p:txBody>
          <a:bodyPr wrap="square" lIns="0" tIns="0" rIns="0" bIns="0" rtlCol="0" anchor="ctr"/>
          <a:lstStyle/>
          <a:p>
            <a:pPr marL="0" indent="0">
              <a:buNone/>
            </a:pPr>
            <a:r>
              <a:rPr lang="en-US" sz="1500" dirty="0">
                <a:solidFill>
                  <a:srgbClr val="565349"/>
                </a:solidFill>
                <a:latin typeface="Calibri" pitchFamily="34" charset="0"/>
                <a:ea typeface="Calibri" pitchFamily="34" charset="-122"/>
                <a:cs typeface="Calibri" pitchFamily="34" charset="-120"/>
              </a:rPr>
              <a:t>Each method answers a specific barrier. Saying which barrier your method removes is part of the explanation.</a:t>
            </a:r>
            <a:endParaRPr lang="en-US" sz="15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Feasible, not just possible.</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three barriers, write two possible methods each: one obvious, one you think would actually work better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Explain what makes the second one more effective for that participant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Test: could the provider you chose in Task 1a actually offer it?</a:t>
            </a:r>
            <a:endParaRPr lang="en-US" sz="17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13 · Lesson 15</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15</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What Task 1b requires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both strands of Task 1b and how the grid rewards them</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Read a Band 4 answer and see why it is Band 4</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 Task 1b response</a:t>
            </a:r>
            <a:endParaRPr lang="en-US" sz="1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marL="0" indent="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1.  Name three methods that address personal barriers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2.  Name the three methods that address cultural barriers</a:t>
            </a:r>
            <a:endParaRPr lang="en-US" sz="1900" dirty="0"/>
          </a:p>
          <a:p>
            <a:pPr marL="0" indent="0">
              <a:spcAft>
                <a:spcPts val="1400"/>
              </a:spcAft>
              <a:buNone/>
            </a:pPr>
            <a:r>
              <a:rPr lang="en-US" sz="1900" dirty="0">
                <a:solidFill>
                  <a:srgbClr val="1F1E1B"/>
                </a:solidFill>
                <a:latin typeface="Calibri" pitchFamily="34" charset="0"/>
                <a:ea typeface="Calibri" pitchFamily="34" charset="-122"/>
                <a:cs typeface="Calibri" pitchFamily="34" charset="-120"/>
              </a:rPr>
              <a:t>3.  What makes a method feasible rather than just possible?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txBody>
          <a:bodyPr/>
          <a:lstStyle/>
          <a:p>
            <a:endParaRPr lang="en-US"/>
          </a:p>
        </p:txBody>
      </p:sp>
      <p:sp>
        <p:nvSpPr>
          <p:cNvPr id="9" name="Text 7"/>
          <p:cNvSpPr txBox="1"/>
          <p:nvPr/>
        </p:nvSpPr>
        <p:spPr>
          <a:xfrm>
            <a:off x="8001000" y="2148840"/>
            <a:ext cx="3291840" cy="320040"/>
          </a:xfrm>
          <a:prstGeom prst="rect">
            <a:avLst/>
          </a:prstGeom>
          <a:noFill/>
          <a:ln/>
        </p:spPr>
        <p:txBody>
          <a:bodyPr wrap="square" lIns="0" tIns="0" rIns="0" bIns="0" rtlCol="0" anchor="ctr"/>
          <a:lstStyle/>
          <a:p>
            <a:pPr marL="0" indent="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1.  Any three: private changing rooms · comfortable clothing · varied body images · parent and child sessions · participation campaigns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2.  Women only sessions staffed by females · diversity of staff · staff training in cultural awareness</a:t>
            </a:r>
            <a:endParaRPr lang="en-US" sz="1400" dirty="0"/>
          </a:p>
          <a:p>
            <a:pPr marL="0" indent="0">
              <a:spcAft>
                <a:spcPts val="800"/>
              </a:spcAft>
              <a:buNone/>
            </a:pPr>
            <a:r>
              <a:rPr lang="en-US" sz="1400" dirty="0">
                <a:solidFill>
                  <a:srgbClr val="565349"/>
                </a:solidFill>
                <a:latin typeface="Calibri" pitchFamily="34" charset="0"/>
                <a:ea typeface="Calibri" pitchFamily="34" charset="-122"/>
                <a:cs typeface="Calibri" pitchFamily="34" charset="-120"/>
              </a:rPr>
              <a:t>3.  The participant could actually use it, and the provider could actually offer it</a:t>
            </a:r>
            <a:endParaRPr lang="en-US" sz="1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Task 1b: two strands, both marked.</a:t>
            </a:r>
            <a:endParaRPr lang="en-US" sz="3400" dirty="0"/>
          </a:p>
        </p:txBody>
      </p:sp>
      <p:sp>
        <p:nvSpPr>
          <p:cNvPr id="6" name="Shape 4"/>
          <p:cNvSpPr/>
          <p:nvPr/>
        </p:nvSpPr>
        <p:spPr>
          <a:xfrm>
            <a:off x="640080" y="1737360"/>
            <a:ext cx="10881360" cy="1078992"/>
          </a:xfrm>
          <a:prstGeom prst="roundRect">
            <a:avLst>
              <a:gd name="adj" fmla="val 4237"/>
            </a:avLst>
          </a:prstGeom>
          <a:solidFill>
            <a:srgbClr val="FAE6E8"/>
          </a:solidFill>
          <a:ln/>
        </p:spPr>
        <p:txBody>
          <a:bodyPr/>
          <a:lstStyle/>
          <a:p>
            <a:endParaRPr lang="en-US"/>
          </a:p>
        </p:txBody>
      </p:sp>
      <p:sp>
        <p:nvSpPr>
          <p:cNvPr id="7" name="Text 5"/>
          <p:cNvSpPr txBox="1"/>
          <p:nvPr/>
        </p:nvSpPr>
        <p:spPr>
          <a:xfrm>
            <a:off x="841248" y="1828800"/>
            <a:ext cx="3108960" cy="932688"/>
          </a:xfrm>
          <a:prstGeom prst="rect">
            <a:avLst/>
          </a:prstGeom>
          <a:noFill/>
          <a:ln/>
        </p:spPr>
        <p:txBody>
          <a:bodyPr wrap="square" lIns="0" tIns="0" rIns="0" bIns="0" rtlCol="0" anchor="t"/>
          <a:lstStyle/>
          <a:p>
            <a:pPr marL="0" indent="0">
              <a:buNone/>
            </a:pPr>
            <a:r>
              <a:rPr lang="en-US" sz="1550" b="1" dirty="0">
                <a:solidFill>
                  <a:srgbClr val="D0202E"/>
                </a:solidFill>
                <a:latin typeface="Calibri" pitchFamily="34" charset="0"/>
                <a:ea typeface="Calibri" pitchFamily="34" charset="-122"/>
                <a:cs typeface="Calibri" pitchFamily="34" charset="-120"/>
              </a:rPr>
              <a:t>Strand 1: barriers</a:t>
            </a:r>
            <a:endParaRPr lang="en-US" sz="1550" dirty="0"/>
          </a:p>
        </p:txBody>
      </p:sp>
      <p:sp>
        <p:nvSpPr>
          <p:cNvPr id="8" name="Text 6"/>
          <p:cNvSpPr txBox="1"/>
          <p:nvPr/>
        </p:nvSpPr>
        <p:spPr>
          <a:xfrm>
            <a:off x="4069080" y="1828800"/>
            <a:ext cx="7223760" cy="96926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the barriers this participant faces: how each one occurs and why it affects their ability to take part</a:t>
            </a:r>
            <a:endParaRPr lang="en-US" sz="1350" dirty="0"/>
          </a:p>
        </p:txBody>
      </p:sp>
      <p:sp>
        <p:nvSpPr>
          <p:cNvPr id="9" name="Shape 7"/>
          <p:cNvSpPr/>
          <p:nvPr/>
        </p:nvSpPr>
        <p:spPr>
          <a:xfrm>
            <a:off x="640080" y="2926080"/>
            <a:ext cx="10881360" cy="1078992"/>
          </a:xfrm>
          <a:prstGeom prst="roundRect">
            <a:avLst>
              <a:gd name="adj" fmla="val 4237"/>
            </a:avLst>
          </a:prstGeom>
          <a:solidFill>
            <a:srgbClr val="FFFFFF"/>
          </a:solidFill>
          <a:ln/>
        </p:spPr>
        <p:txBody>
          <a:bodyPr/>
          <a:lstStyle/>
          <a:p>
            <a:endParaRPr lang="en-US"/>
          </a:p>
        </p:txBody>
      </p:sp>
      <p:sp>
        <p:nvSpPr>
          <p:cNvPr id="10" name="Text 8"/>
          <p:cNvSpPr txBox="1"/>
          <p:nvPr/>
        </p:nvSpPr>
        <p:spPr>
          <a:xfrm>
            <a:off x="841248" y="3017520"/>
            <a:ext cx="3108960" cy="932688"/>
          </a:xfrm>
          <a:prstGeom prst="rect">
            <a:avLst/>
          </a:prstGeom>
          <a:noFill/>
          <a:ln/>
        </p:spPr>
        <p:txBody>
          <a:bodyPr wrap="square" lIns="0" tIns="0" rIns="0" bIns="0" rtlCol="0" anchor="t"/>
          <a:lstStyle/>
          <a:p>
            <a:pPr marL="0" indent="0">
              <a:buNone/>
            </a:pPr>
            <a:r>
              <a:rPr lang="en-US" sz="1550" b="1" dirty="0">
                <a:solidFill>
                  <a:srgbClr val="D0202E"/>
                </a:solidFill>
                <a:latin typeface="Calibri" pitchFamily="34" charset="0"/>
                <a:ea typeface="Calibri" pitchFamily="34" charset="-122"/>
                <a:cs typeface="Calibri" pitchFamily="34" charset="-120"/>
              </a:rPr>
              <a:t>Strand 2: methods</a:t>
            </a:r>
            <a:endParaRPr lang="en-US" sz="1550" dirty="0"/>
          </a:p>
        </p:txBody>
      </p:sp>
      <p:sp>
        <p:nvSpPr>
          <p:cNvPr id="11" name="Text 9"/>
          <p:cNvSpPr txBox="1"/>
          <p:nvPr/>
        </p:nvSpPr>
        <p:spPr>
          <a:xfrm>
            <a:off x="4069080" y="3017520"/>
            <a:ext cx="7223760" cy="96926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feasible methods to overcome them: how each works and why it will be effective for this participant</a:t>
            </a:r>
            <a:endParaRPr lang="en-US" sz="1350" dirty="0"/>
          </a:p>
        </p:txBody>
      </p:sp>
      <p:sp>
        <p:nvSpPr>
          <p:cNvPr id="12" name="Shape 10"/>
          <p:cNvSpPr/>
          <p:nvPr/>
        </p:nvSpPr>
        <p:spPr>
          <a:xfrm>
            <a:off x="640080" y="4297680"/>
            <a:ext cx="10881360" cy="1371600"/>
          </a:xfrm>
          <a:prstGeom prst="roundRect">
            <a:avLst>
              <a:gd name="adj" fmla="val 5333"/>
            </a:avLst>
          </a:prstGeom>
          <a:solidFill>
            <a:srgbClr val="F1EFE5"/>
          </a:solidFill>
          <a:ln/>
        </p:spPr>
        <p:txBody>
          <a:bodyPr/>
          <a:lstStyle/>
          <a:p>
            <a:endParaRPr lang="en-US"/>
          </a:p>
        </p:txBody>
      </p:sp>
      <p:sp>
        <p:nvSpPr>
          <p:cNvPr id="13" name="Text 11"/>
          <p:cNvSpPr txBox="1"/>
          <p:nvPr/>
        </p:nvSpPr>
        <p:spPr>
          <a:xfrm>
            <a:off x="868680" y="4526280"/>
            <a:ext cx="10424160" cy="1005840"/>
          </a:xfrm>
          <a:prstGeom prst="rect">
            <a:avLst/>
          </a:prstGeom>
          <a:noFill/>
          <a:ln/>
        </p:spPr>
        <p:txBody>
          <a:bodyPr wrap="square" lIns="0" tIns="0" rIns="0" bIns="0" rtlCol="0" anchor="t"/>
          <a:lstStyle/>
          <a:p>
            <a:pPr marL="0" indent="0">
              <a:buNone/>
            </a:pPr>
            <a:r>
              <a:rPr lang="en-US" sz="1550" b="1" dirty="0">
                <a:solidFill>
                  <a:srgbClr val="D0202E"/>
                </a:solidFill>
                <a:latin typeface="Calibri" pitchFamily="34" charset="0"/>
                <a:ea typeface="Calibri" pitchFamily="34" charset="-122"/>
                <a:cs typeface="Calibri" pitchFamily="34" charset="-120"/>
              </a:rPr>
              <a:t>The most common way to lose marks here: </a:t>
            </a:r>
            <a:r>
              <a:rPr lang="en-US" sz="1550" dirty="0">
                <a:solidFill>
                  <a:srgbClr val="1F1E1B"/>
                </a:solidFill>
                <a:latin typeface="Calibri" pitchFamily="34" charset="0"/>
                <a:ea typeface="Calibri" pitchFamily="34" charset="-122"/>
                <a:cs typeface="Calibri" pitchFamily="34" charset="-120"/>
              </a:rPr>
              <a:t>writing strong barriers and then listing methods in a line each. Methods that are named without detail of how they work or why they suit the participant sit in Band 2.</a:t>
            </a:r>
            <a:endParaRPr lang="en-US" sz="155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Model answer: barriers and methods.</a:t>
            </a:r>
            <a:endParaRPr lang="en-US" sz="3400" dirty="0"/>
          </a:p>
        </p:txBody>
      </p:sp>
      <p:sp>
        <p:nvSpPr>
          <p:cNvPr id="6" name="Shape 4"/>
          <p:cNvSpPr/>
          <p:nvPr/>
        </p:nvSpPr>
        <p:spPr>
          <a:xfrm>
            <a:off x="640080" y="1554480"/>
            <a:ext cx="6949440" cy="4114800"/>
          </a:xfrm>
          <a:prstGeom prst="roundRect">
            <a:avLst>
              <a:gd name="adj" fmla="val 1778"/>
            </a:avLst>
          </a:prstGeom>
          <a:solidFill>
            <a:srgbClr val="F1EFE5"/>
          </a:solidFill>
          <a:ln/>
        </p:spPr>
        <p:txBody>
          <a:bodyPr/>
          <a:lstStyle/>
          <a:p>
            <a:endParaRPr lang="en-US"/>
          </a:p>
        </p:txBody>
      </p:sp>
      <p:sp>
        <p:nvSpPr>
          <p:cNvPr id="7" name="Text 5"/>
          <p:cNvSpPr txBox="1"/>
          <p:nvPr/>
        </p:nvSpPr>
        <p:spPr>
          <a:xfrm>
            <a:off x="914400" y="1783080"/>
            <a:ext cx="6400800" cy="3657600"/>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"One barrier for Marcus is personal: he has had an extended time off from participation, twenty years, so he expects to be the least able person there. This stops him taking part because someone who expects to be the worst in the room often does not attend at all, and one missed session becomes a habit.</a:t>
            </a:r>
            <a:endParaRPr lang="en-US" sz="1350" dirty="0"/>
          </a:p>
          <a:p>
            <a:pPr marL="0" indent="0">
              <a:buNone/>
            </a:pPr>
            <a:endParaRPr lang="en-US" sz="1350" dirty="0"/>
          </a:p>
          <a:p>
            <a:pPr marL="0" indent="0">
              <a:buNone/>
            </a:pPr>
            <a:r>
              <a:rPr lang="en-US" sz="1350" dirty="0">
                <a:solidFill>
                  <a:srgbClr val="1F1E1B"/>
                </a:solidFill>
                <a:latin typeface="Calibri" pitchFamily="34" charset="0"/>
                <a:ea typeface="Calibri" pitchFamily="34" charset="-122"/>
                <a:cs typeface="Calibri" pitchFamily="34" charset="-120"/>
              </a:rPr>
              <a:t>A feasible method is a taster day aimed at over-60s beginners. It works because everyone there is at the same starting point, so he is not comparing himself to established players, and it is one session rather than a commitment, which lowers the risk of turning up. A general beginners' session would help less, because the age range would be wide and he would still expect to be the slowest."</a:t>
            </a:r>
            <a:endParaRPr lang="en-US" sz="1350" dirty="0"/>
          </a:p>
        </p:txBody>
      </p:sp>
      <p:sp>
        <p:nvSpPr>
          <p:cNvPr id="8" name="Text 6"/>
          <p:cNvSpPr txBox="1"/>
          <p:nvPr/>
        </p:nvSpPr>
        <p:spPr>
          <a:xfrm>
            <a:off x="7863840" y="1554480"/>
            <a:ext cx="36576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Why this is Band 4:</a:t>
            </a:r>
            <a:endParaRPr lang="en-US" sz="1400" dirty="0"/>
          </a:p>
        </p:txBody>
      </p:sp>
      <p:sp>
        <p:nvSpPr>
          <p:cNvPr id="9" name="Shape 7"/>
          <p:cNvSpPr/>
          <p:nvPr/>
        </p:nvSpPr>
        <p:spPr>
          <a:xfrm>
            <a:off x="7863840" y="2057400"/>
            <a:ext cx="164592" cy="164592"/>
          </a:xfrm>
          <a:prstGeom prst="ellipse">
            <a:avLst/>
          </a:prstGeom>
          <a:solidFill>
            <a:srgbClr val="2C6E49"/>
          </a:solidFill>
          <a:ln/>
        </p:spPr>
        <p:txBody>
          <a:bodyPr/>
          <a:lstStyle/>
          <a:p>
            <a:endParaRPr lang="en-US"/>
          </a:p>
        </p:txBody>
      </p:sp>
      <p:sp>
        <p:nvSpPr>
          <p:cNvPr id="10" name="Text 8"/>
          <p:cNvSpPr txBox="1"/>
          <p:nvPr/>
        </p:nvSpPr>
        <p:spPr>
          <a:xfrm>
            <a:off x="8138160" y="201168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Barrier named and located in the spec</a:t>
            </a:r>
            <a:endParaRPr lang="en-US" sz="1400" dirty="0"/>
          </a:p>
        </p:txBody>
      </p:sp>
      <p:sp>
        <p:nvSpPr>
          <p:cNvPr id="11" name="Shape 9"/>
          <p:cNvSpPr/>
          <p:nvPr/>
        </p:nvSpPr>
        <p:spPr>
          <a:xfrm>
            <a:off x="7863840" y="2834640"/>
            <a:ext cx="164592" cy="164592"/>
          </a:xfrm>
          <a:prstGeom prst="ellipse">
            <a:avLst/>
          </a:prstGeom>
          <a:solidFill>
            <a:srgbClr val="2C6E49"/>
          </a:solidFill>
          <a:ln/>
        </p:spPr>
        <p:txBody>
          <a:bodyPr/>
          <a:lstStyle/>
          <a:p>
            <a:endParaRPr lang="en-US"/>
          </a:p>
        </p:txBody>
      </p:sp>
      <p:sp>
        <p:nvSpPr>
          <p:cNvPr id="12" name="Text 10"/>
          <p:cNvSpPr txBox="1"/>
          <p:nvPr/>
        </p:nvSpPr>
        <p:spPr>
          <a:xfrm>
            <a:off x="8138160" y="278892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How it occurs: twenty years away</a:t>
            </a:r>
            <a:endParaRPr lang="en-US" sz="1400" dirty="0"/>
          </a:p>
        </p:txBody>
      </p:sp>
      <p:sp>
        <p:nvSpPr>
          <p:cNvPr id="13" name="Shape 11"/>
          <p:cNvSpPr/>
          <p:nvPr/>
        </p:nvSpPr>
        <p:spPr>
          <a:xfrm>
            <a:off x="7863840" y="3611880"/>
            <a:ext cx="164592" cy="164592"/>
          </a:xfrm>
          <a:prstGeom prst="ellipse">
            <a:avLst/>
          </a:prstGeom>
          <a:solidFill>
            <a:srgbClr val="2C6E49"/>
          </a:solidFill>
          <a:ln/>
        </p:spPr>
        <p:txBody>
          <a:bodyPr/>
          <a:lstStyle/>
          <a:p>
            <a:endParaRPr lang="en-US"/>
          </a:p>
        </p:txBody>
      </p:sp>
      <p:sp>
        <p:nvSpPr>
          <p:cNvPr id="14" name="Text 12"/>
          <p:cNvSpPr txBox="1"/>
          <p:nvPr/>
        </p:nvSpPr>
        <p:spPr>
          <a:xfrm>
            <a:off x="8138160" y="356616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Why it stops him: the habit of not going</a:t>
            </a:r>
            <a:endParaRPr lang="en-US" sz="1400" dirty="0"/>
          </a:p>
        </p:txBody>
      </p:sp>
      <p:sp>
        <p:nvSpPr>
          <p:cNvPr id="15" name="Shape 13"/>
          <p:cNvSpPr/>
          <p:nvPr/>
        </p:nvSpPr>
        <p:spPr>
          <a:xfrm>
            <a:off x="7863840" y="4389120"/>
            <a:ext cx="164592" cy="164592"/>
          </a:xfrm>
          <a:prstGeom prst="ellipse">
            <a:avLst/>
          </a:prstGeom>
          <a:solidFill>
            <a:srgbClr val="2C6E49"/>
          </a:solidFill>
          <a:ln/>
        </p:spPr>
        <p:txBody>
          <a:bodyPr/>
          <a:lstStyle/>
          <a:p>
            <a:endParaRPr lang="en-US"/>
          </a:p>
        </p:txBody>
      </p:sp>
      <p:sp>
        <p:nvSpPr>
          <p:cNvPr id="16" name="Text 14"/>
          <p:cNvSpPr txBox="1"/>
          <p:nvPr/>
        </p:nvSpPr>
        <p:spPr>
          <a:xfrm>
            <a:off x="8138160" y="434340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Method with a mechanism, not just a name</a:t>
            </a:r>
            <a:endParaRPr lang="en-US" sz="1400" dirty="0"/>
          </a:p>
        </p:txBody>
      </p:sp>
      <p:sp>
        <p:nvSpPr>
          <p:cNvPr id="17" name="Shape 15"/>
          <p:cNvSpPr/>
          <p:nvPr/>
        </p:nvSpPr>
        <p:spPr>
          <a:xfrm>
            <a:off x="7863840" y="5166360"/>
            <a:ext cx="164592" cy="164592"/>
          </a:xfrm>
          <a:prstGeom prst="ellipse">
            <a:avLst/>
          </a:prstGeom>
          <a:solidFill>
            <a:srgbClr val="D0202E"/>
          </a:solidFill>
          <a:ln/>
        </p:spPr>
        <p:txBody>
          <a:bodyPr/>
          <a:lstStyle/>
          <a:p>
            <a:endParaRPr lang="en-US"/>
          </a:p>
        </p:txBody>
      </p:sp>
      <p:sp>
        <p:nvSpPr>
          <p:cNvPr id="18" name="Text 16"/>
          <p:cNvSpPr txBox="1"/>
          <p:nvPr/>
        </p:nvSpPr>
        <p:spPr>
          <a:xfrm>
            <a:off x="8138160" y="5120640"/>
            <a:ext cx="3474720" cy="6858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A weaker alternative rejected, with a reason</a:t>
            </a:r>
            <a:endParaRPr lang="en-US" sz="1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Full Task 1b, timed.</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Priya, full response: three barriers from three different groups, and a method for each</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Every barrier: how it occurs, why it stops her. Every method: how it works, why it suits her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Timed and silent. Band your partner's work against the ladder before you leave</a:t>
            </a:r>
            <a:endParaRPr lang="en-US" sz="17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13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Practical: remove the barrier.</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Groups design and run a fifteen-minute session for a participant type you draw at random</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Build in at least two methods from A4 and be ready to name them</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 rest of the class identifies which barriers your session removed and which it did not</a:t>
            </a:r>
            <a:endParaRPr lang="en-US" sz="17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Knowledge organiser</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Task 1 on one slide.</a:t>
            </a:r>
            <a:endParaRPr lang="en-US" sz="3400" dirty="0"/>
          </a:p>
        </p:txBody>
      </p:sp>
      <p:sp>
        <p:nvSpPr>
          <p:cNvPr id="5" name="Shape 3"/>
          <p:cNvSpPr/>
          <p:nvPr/>
        </p:nvSpPr>
        <p:spPr>
          <a:xfrm>
            <a:off x="640080" y="1645920"/>
            <a:ext cx="3520440" cy="4206240"/>
          </a:xfrm>
          <a:prstGeom prst="roundRect">
            <a:avLst>
              <a:gd name="adj" fmla="val 2078"/>
            </a:avLst>
          </a:prstGeom>
          <a:solidFill>
            <a:srgbClr val="E3EDF3"/>
          </a:solidFill>
          <a:ln/>
        </p:spPr>
        <p:txBody>
          <a:bodyPr/>
          <a:lstStyle/>
          <a:p>
            <a:endParaRPr lang="en-US"/>
          </a:p>
        </p:txBody>
      </p:sp>
      <p:sp>
        <p:nvSpPr>
          <p:cNvPr id="6" name="Text 4"/>
          <p:cNvSpPr txBox="1"/>
          <p:nvPr/>
        </p:nvSpPr>
        <p:spPr>
          <a:xfrm>
            <a:off x="841248" y="1783080"/>
            <a:ext cx="3108960" cy="457200"/>
          </a:xfrm>
          <a:prstGeom prst="rect">
            <a:avLst/>
          </a:prstGeom>
          <a:noFill/>
          <a:ln/>
        </p:spPr>
        <p:txBody>
          <a:bodyPr wrap="square" lIns="0" tIns="0" rIns="0" bIns="0" rtlCol="0" anchor="ctr"/>
          <a:lstStyle/>
          <a:p>
            <a:pPr marL="0" indent="0">
              <a:buNone/>
            </a:pPr>
            <a:r>
              <a:rPr lang="en-US" sz="1500" b="1" dirty="0">
                <a:solidFill>
                  <a:srgbClr val="1F5C8B"/>
                </a:solidFill>
                <a:latin typeface="Arial" pitchFamily="34" charset="0"/>
                <a:ea typeface="Arial" pitchFamily="34" charset="-122"/>
                <a:cs typeface="Arial" pitchFamily="34" charset="-120"/>
              </a:rPr>
              <a:t>A1 Types and providers</a:t>
            </a:r>
            <a:endParaRPr lang="en-US" sz="1500" dirty="0"/>
          </a:p>
        </p:txBody>
      </p:sp>
      <p:sp>
        <p:nvSpPr>
          <p:cNvPr id="7" name="Text 5"/>
          <p:cNvSpPr txBox="1"/>
          <p:nvPr/>
        </p:nvSpPr>
        <p:spPr>
          <a:xfrm>
            <a:off x="841248" y="2286000"/>
            <a:ext cx="3108960" cy="3474720"/>
          </a:xfrm>
          <a:prstGeom prst="rect">
            <a:avLst/>
          </a:prstGeom>
          <a:noFill/>
          <a:ln/>
        </p:spPr>
        <p:txBody>
          <a:bodyPr wrap="square" lIns="0" tIns="0" rIns="0" bIns="0" rtlCol="0" anchor="t"/>
          <a:lstStyle/>
          <a:p>
            <a:pPr marL="0" indent="0">
              <a:buNone/>
            </a:pPr>
            <a:r>
              <a:rPr lang="en-US" sz="1000" dirty="0">
                <a:solidFill>
                  <a:srgbClr val="1F1E1B"/>
                </a:solidFill>
                <a:latin typeface="Calibri" pitchFamily="34" charset="0"/>
                <a:ea typeface="Calibri" pitchFamily="34" charset="-122"/>
                <a:cs typeface="Calibri" pitchFamily="34" charset="-120"/>
              </a:rPr>
              <a:t>Sport: competitive, physical exertion, rules and an NGB. Team and individual.</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Outdoor activities: adventurous, outdoors or in recreation areas.</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Physical fitness activities: to increase fitness.</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Sectors: public (council, community), private (profit), voluntary (volunteers, common interest).</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Characteristics: funding source, aims, quality, accessibility.</a:t>
            </a:r>
            <a:endParaRPr lang="en-US" sz="1000" dirty="0"/>
          </a:p>
        </p:txBody>
      </p:sp>
      <p:sp>
        <p:nvSpPr>
          <p:cNvPr id="8" name="Shape 6"/>
          <p:cNvSpPr/>
          <p:nvPr/>
        </p:nvSpPr>
        <p:spPr>
          <a:xfrm>
            <a:off x="4389120" y="1645920"/>
            <a:ext cx="3520440" cy="4206240"/>
          </a:xfrm>
          <a:prstGeom prst="roundRect">
            <a:avLst>
              <a:gd name="adj" fmla="val 2078"/>
            </a:avLst>
          </a:prstGeom>
          <a:solidFill>
            <a:srgbClr val="F1EFE5"/>
          </a:solidFill>
          <a:ln/>
        </p:spPr>
        <p:txBody>
          <a:bodyPr/>
          <a:lstStyle/>
          <a:p>
            <a:endParaRPr lang="en-US"/>
          </a:p>
        </p:txBody>
      </p:sp>
      <p:sp>
        <p:nvSpPr>
          <p:cNvPr id="9" name="Text 7"/>
          <p:cNvSpPr txBox="1"/>
          <p:nvPr/>
        </p:nvSpPr>
        <p:spPr>
          <a:xfrm>
            <a:off x="4590288" y="1783080"/>
            <a:ext cx="3108960" cy="457200"/>
          </a:xfrm>
          <a:prstGeom prst="rect">
            <a:avLst/>
          </a:prstGeom>
          <a:noFill/>
          <a:ln/>
        </p:spPr>
        <p:txBody>
          <a:bodyPr wrap="square" lIns="0" tIns="0" rIns="0" bIns="0" rtlCol="0" anchor="ctr"/>
          <a:lstStyle/>
          <a:p>
            <a:pPr marL="0" indent="0">
              <a:buNone/>
            </a:pPr>
            <a:r>
              <a:rPr lang="en-US" sz="1500" b="1" dirty="0">
                <a:solidFill>
                  <a:srgbClr val="1F1E1B"/>
                </a:solidFill>
                <a:latin typeface="Arial" pitchFamily="34" charset="0"/>
                <a:ea typeface="Arial" pitchFamily="34" charset="-122"/>
                <a:cs typeface="Arial" pitchFamily="34" charset="-120"/>
              </a:rPr>
              <a:t>A2 Participants and needs</a:t>
            </a:r>
            <a:endParaRPr lang="en-US" sz="1500" dirty="0"/>
          </a:p>
        </p:txBody>
      </p:sp>
      <p:sp>
        <p:nvSpPr>
          <p:cNvPr id="10" name="Text 8"/>
          <p:cNvSpPr txBox="1"/>
          <p:nvPr/>
        </p:nvSpPr>
        <p:spPr>
          <a:xfrm>
            <a:off x="4590288" y="2286000"/>
            <a:ext cx="3108960" cy="3474720"/>
          </a:xfrm>
          <a:prstGeom prst="rect">
            <a:avLst/>
          </a:prstGeom>
          <a:noFill/>
          <a:ln/>
        </p:spPr>
        <p:txBody>
          <a:bodyPr wrap="square" lIns="0" tIns="0" rIns="0" bIns="0" rtlCol="0" anchor="t"/>
          <a:lstStyle/>
          <a:p>
            <a:pPr marL="0" indent="0">
              <a:buNone/>
            </a:pPr>
            <a:r>
              <a:rPr lang="en-US" sz="1000" dirty="0">
                <a:solidFill>
                  <a:srgbClr val="1F1E1B"/>
                </a:solidFill>
                <a:latin typeface="Calibri" pitchFamily="34" charset="0"/>
                <a:ea typeface="Calibri" pitchFamily="34" charset="-122"/>
                <a:cs typeface="Calibri" pitchFamily="34" charset="-120"/>
              </a:rPr>
              <a:t>Ages: 5–11, 12–17, 18–49, 50 and up.</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Disabilities: visual, hearing, physical.</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Conditions: asthma, type 2 diabetes, high blood pressure, CHD.</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Needs: physical (fitness, body composition, sleep, immunity, symptoms), social (people, friends, fun, leadership, loneliness), mental (stress, work life balance, depression risk, mood, self-esteem).</a:t>
            </a:r>
            <a:endParaRPr lang="en-US" sz="1000" dirty="0"/>
          </a:p>
        </p:txBody>
      </p:sp>
      <p:sp>
        <p:nvSpPr>
          <p:cNvPr id="11" name="Shape 9"/>
          <p:cNvSpPr/>
          <p:nvPr/>
        </p:nvSpPr>
        <p:spPr>
          <a:xfrm>
            <a:off x="8138160" y="1645920"/>
            <a:ext cx="3520440" cy="4206240"/>
          </a:xfrm>
          <a:prstGeom prst="roundRect">
            <a:avLst>
              <a:gd name="adj" fmla="val 2078"/>
            </a:avLst>
          </a:prstGeom>
          <a:solidFill>
            <a:srgbClr val="FAE6E8"/>
          </a:solidFill>
          <a:ln/>
        </p:spPr>
        <p:txBody>
          <a:bodyPr/>
          <a:lstStyle/>
          <a:p>
            <a:endParaRPr lang="en-US"/>
          </a:p>
        </p:txBody>
      </p:sp>
      <p:sp>
        <p:nvSpPr>
          <p:cNvPr id="12" name="Text 10"/>
          <p:cNvSpPr txBox="1"/>
          <p:nvPr/>
        </p:nvSpPr>
        <p:spPr>
          <a:xfrm>
            <a:off x="8339328" y="1783080"/>
            <a:ext cx="3108960" cy="457200"/>
          </a:xfrm>
          <a:prstGeom prst="rect">
            <a:avLst/>
          </a:prstGeom>
          <a:noFill/>
          <a:ln/>
        </p:spPr>
        <p:txBody>
          <a:bodyPr wrap="square" lIns="0" tIns="0" rIns="0" bIns="0" rtlCol="0" anchor="ctr"/>
          <a:lstStyle/>
          <a:p>
            <a:pPr marL="0" indent="0">
              <a:buNone/>
            </a:pPr>
            <a:r>
              <a:rPr lang="en-US" sz="1500" b="1" dirty="0">
                <a:solidFill>
                  <a:srgbClr val="D0202E"/>
                </a:solidFill>
                <a:latin typeface="Arial" pitchFamily="34" charset="0"/>
                <a:ea typeface="Arial" pitchFamily="34" charset="-122"/>
                <a:cs typeface="Arial" pitchFamily="34" charset="-120"/>
              </a:rPr>
              <a:t>A3 and A4 Barriers and methods</a:t>
            </a:r>
            <a:endParaRPr lang="en-US" sz="1500" dirty="0"/>
          </a:p>
        </p:txBody>
      </p:sp>
      <p:sp>
        <p:nvSpPr>
          <p:cNvPr id="13" name="Text 11"/>
          <p:cNvSpPr txBox="1"/>
          <p:nvPr/>
        </p:nvSpPr>
        <p:spPr>
          <a:xfrm>
            <a:off x="8339328" y="2286000"/>
            <a:ext cx="3108960" cy="3474720"/>
          </a:xfrm>
          <a:prstGeom prst="rect">
            <a:avLst/>
          </a:prstGeom>
          <a:noFill/>
          <a:ln/>
        </p:spPr>
        <p:txBody>
          <a:bodyPr wrap="square" lIns="0" tIns="0" rIns="0" bIns="0" rtlCol="0" anchor="t"/>
          <a:lstStyle/>
          <a:p>
            <a:pPr marL="0" indent="0">
              <a:buNone/>
            </a:pPr>
            <a:r>
              <a:rPr lang="en-US" sz="1000" dirty="0">
                <a:solidFill>
                  <a:srgbClr val="1F1E1B"/>
                </a:solidFill>
                <a:latin typeface="Calibri" pitchFamily="34" charset="0"/>
                <a:ea typeface="Calibri" pitchFamily="34" charset="-122"/>
                <a:cs typeface="Calibri" pitchFamily="34" charset="-120"/>
              </a:rPr>
              <a:t>Barriers: cost (clothing, equipment, transport), access (location, transport, resources, what is available), time (family, school, work), personal (body image, confidence, parental influence, limited or lapsed participation, low fitness, health concerns), cultural (single sex, clothing norms, role models).</a:t>
            </a:r>
            <a:endParaRPr lang="en-US" sz="1000" dirty="0"/>
          </a:p>
          <a:p>
            <a:pPr marL="0" indent="0">
              <a:buNone/>
            </a:pPr>
            <a:r>
              <a:rPr lang="en-US" sz="1000" dirty="0">
                <a:solidFill>
                  <a:srgbClr val="1F1E1B"/>
                </a:solidFill>
                <a:latin typeface="Calibri" pitchFamily="34" charset="0"/>
                <a:ea typeface="Calibri" pitchFamily="34" charset="-122"/>
                <a:cs typeface="Calibri" pitchFamily="34" charset="-120"/>
              </a:rPr>
              <a:t>Methods answer each barrier: discounts, hire, transport, taster days, staff training, ramps, assistive technology, creche, extended hours, private changing, comfortable clothing, varied images, parent and child sessions, campaigns, women only sessions, diverse staff, cultural awareness training.</a:t>
            </a:r>
            <a:endParaRPr lang="en-US" sz="1000" dirty="0"/>
          </a:p>
        </p:txBody>
      </p:sp>
      <p:sp>
        <p:nvSpPr>
          <p:cNvPr id="14" name="Text 12"/>
          <p:cNvSpPr txBox="1"/>
          <p:nvPr/>
        </p:nvSpPr>
        <p:spPr>
          <a:xfrm>
            <a:off x="640080" y="5989320"/>
            <a:ext cx="10881360" cy="457200"/>
          </a:xfrm>
          <a:prstGeom prst="rect">
            <a:avLst/>
          </a:prstGeom>
          <a:noFill/>
          <a:ln/>
        </p:spPr>
        <p:txBody>
          <a:bodyPr wrap="square" lIns="0" tIns="0" rIns="0" bIns="0" rtlCol="0" anchor="ctr"/>
          <a:lstStyle/>
          <a:p>
            <a:pPr marL="0" indent="0">
              <a:buNone/>
            </a:pPr>
            <a:r>
              <a:rPr lang="en-US" sz="1450" b="1" dirty="0">
                <a:solidFill>
                  <a:srgbClr val="1F1E1B"/>
                </a:solidFill>
                <a:latin typeface="Calibri" pitchFamily="34" charset="0"/>
                <a:ea typeface="Calibri" pitchFamily="34" charset="-122"/>
                <a:cs typeface="Calibri" pitchFamily="34" charset="-120"/>
              </a:rPr>
              <a:t>Task 1a: activities (what, how, why) plus provision in its own section. Task 1b: barriers (how it occurs, why it stops them) plus feasible methods (how it works, why it suits them).</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1F5C8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Why people take part in each.</a:t>
            </a:r>
            <a:endParaRPr lang="en-US" sz="3400" dirty="0"/>
          </a:p>
        </p:txBody>
      </p:sp>
      <p:sp>
        <p:nvSpPr>
          <p:cNvPr id="6" name="Shape 4"/>
          <p:cNvSpPr/>
          <p:nvPr/>
        </p:nvSpPr>
        <p:spPr>
          <a:xfrm>
            <a:off x="640080" y="1737360"/>
            <a:ext cx="3520440" cy="3383280"/>
          </a:xfrm>
          <a:prstGeom prst="roundRect">
            <a:avLst>
              <a:gd name="adj" fmla="val 2162"/>
            </a:avLst>
          </a:prstGeom>
          <a:solidFill>
            <a:srgbClr val="E3EDF3"/>
          </a:solidFill>
          <a:ln/>
        </p:spPr>
        <p:txBody>
          <a:bodyPr/>
          <a:lstStyle/>
          <a:p>
            <a:endParaRPr lang="en-US"/>
          </a:p>
        </p:txBody>
      </p:sp>
      <p:sp>
        <p:nvSpPr>
          <p:cNvPr id="7" name="Text 5"/>
          <p:cNvSpPr txBox="1"/>
          <p:nvPr/>
        </p:nvSpPr>
        <p:spPr>
          <a:xfrm>
            <a:off x="868680" y="1920240"/>
            <a:ext cx="3063240" cy="640080"/>
          </a:xfrm>
          <a:prstGeom prst="rect">
            <a:avLst/>
          </a:prstGeom>
          <a:noFill/>
          <a:ln/>
        </p:spPr>
        <p:txBody>
          <a:bodyPr wrap="square" lIns="0" tIns="0" rIns="0" bIns="0" rtlCol="0" anchor="t"/>
          <a:lstStyle/>
          <a:p>
            <a:pPr marL="0" indent="0">
              <a:buNone/>
            </a:pPr>
            <a:r>
              <a:rPr lang="en-US" sz="1800" b="1" dirty="0">
                <a:solidFill>
                  <a:srgbClr val="1F5C8B"/>
                </a:solidFill>
                <a:latin typeface="Arial" pitchFamily="34" charset="0"/>
                <a:ea typeface="Arial" pitchFamily="34" charset="-122"/>
                <a:cs typeface="Arial" pitchFamily="34" charset="-120"/>
              </a:rPr>
              <a:t>Sport</a:t>
            </a:r>
            <a:endParaRPr lang="en-US" sz="1800" dirty="0"/>
          </a:p>
        </p:txBody>
      </p:sp>
      <p:sp>
        <p:nvSpPr>
          <p:cNvPr id="8" name="Text 6"/>
          <p:cNvSpPr txBox="1"/>
          <p:nvPr/>
        </p:nvSpPr>
        <p:spPr>
          <a:xfrm>
            <a:off x="868680" y="2606040"/>
            <a:ext cx="3063240" cy="22860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Improve fitness · meet new people · develop leadership skills · learn team work skills · resilience and self confidence from competition</a:t>
            </a:r>
            <a:endParaRPr lang="en-US" sz="1400" dirty="0"/>
          </a:p>
        </p:txBody>
      </p:sp>
      <p:sp>
        <p:nvSpPr>
          <p:cNvPr id="9" name="Shape 7"/>
          <p:cNvSpPr/>
          <p:nvPr/>
        </p:nvSpPr>
        <p:spPr>
          <a:xfrm>
            <a:off x="4389120" y="1737360"/>
            <a:ext cx="3520440" cy="3383280"/>
          </a:xfrm>
          <a:prstGeom prst="roundRect">
            <a:avLst>
              <a:gd name="adj" fmla="val 2162"/>
            </a:avLst>
          </a:prstGeom>
          <a:solidFill>
            <a:srgbClr val="E4EFE8"/>
          </a:solidFill>
          <a:ln/>
        </p:spPr>
        <p:txBody>
          <a:bodyPr/>
          <a:lstStyle/>
          <a:p>
            <a:endParaRPr lang="en-US"/>
          </a:p>
        </p:txBody>
      </p:sp>
      <p:sp>
        <p:nvSpPr>
          <p:cNvPr id="10" name="Text 8"/>
          <p:cNvSpPr txBox="1"/>
          <p:nvPr/>
        </p:nvSpPr>
        <p:spPr>
          <a:xfrm>
            <a:off x="4617720" y="1920240"/>
            <a:ext cx="3063240" cy="640080"/>
          </a:xfrm>
          <a:prstGeom prst="rect">
            <a:avLst/>
          </a:prstGeom>
          <a:noFill/>
          <a:ln/>
        </p:spPr>
        <p:txBody>
          <a:bodyPr wrap="square" lIns="0" tIns="0" rIns="0" bIns="0" rtlCol="0" anchor="t"/>
          <a:lstStyle/>
          <a:p>
            <a:pPr marL="0" indent="0">
              <a:buNone/>
            </a:pPr>
            <a:r>
              <a:rPr lang="en-US" sz="1800" b="1" dirty="0">
                <a:solidFill>
                  <a:srgbClr val="2C6E49"/>
                </a:solidFill>
                <a:latin typeface="Arial" pitchFamily="34" charset="0"/>
                <a:ea typeface="Arial" pitchFamily="34" charset="-122"/>
                <a:cs typeface="Arial" pitchFamily="34" charset="-120"/>
              </a:rPr>
              <a:t>Outdoor activities</a:t>
            </a:r>
            <a:endParaRPr lang="en-US" sz="1800" dirty="0"/>
          </a:p>
        </p:txBody>
      </p:sp>
      <p:sp>
        <p:nvSpPr>
          <p:cNvPr id="11" name="Text 9"/>
          <p:cNvSpPr txBox="1"/>
          <p:nvPr/>
        </p:nvSpPr>
        <p:spPr>
          <a:xfrm>
            <a:off x="4617720" y="2606040"/>
            <a:ext cx="3063240" cy="22860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Positive risk taking · improved self confidence and self esteem · meet new people · learn new skills · time away from life stresses and electronic devices</a:t>
            </a:r>
            <a:endParaRPr lang="en-US" sz="1400" dirty="0"/>
          </a:p>
        </p:txBody>
      </p:sp>
      <p:sp>
        <p:nvSpPr>
          <p:cNvPr id="12" name="Shape 10"/>
          <p:cNvSpPr/>
          <p:nvPr/>
        </p:nvSpPr>
        <p:spPr>
          <a:xfrm>
            <a:off x="8138160" y="1737360"/>
            <a:ext cx="3520440" cy="3383280"/>
          </a:xfrm>
          <a:prstGeom prst="roundRect">
            <a:avLst>
              <a:gd name="adj" fmla="val 2162"/>
            </a:avLst>
          </a:prstGeom>
          <a:solidFill>
            <a:srgbClr val="F6ECDD"/>
          </a:solidFill>
          <a:ln/>
        </p:spPr>
        <p:txBody>
          <a:bodyPr/>
          <a:lstStyle/>
          <a:p>
            <a:endParaRPr lang="en-US"/>
          </a:p>
        </p:txBody>
      </p:sp>
      <p:sp>
        <p:nvSpPr>
          <p:cNvPr id="13" name="Text 11"/>
          <p:cNvSpPr txBox="1"/>
          <p:nvPr/>
        </p:nvSpPr>
        <p:spPr>
          <a:xfrm>
            <a:off x="8366760" y="1920240"/>
            <a:ext cx="3063240" cy="640080"/>
          </a:xfrm>
          <a:prstGeom prst="rect">
            <a:avLst/>
          </a:prstGeom>
          <a:noFill/>
          <a:ln/>
        </p:spPr>
        <p:txBody>
          <a:bodyPr wrap="square" lIns="0" tIns="0" rIns="0" bIns="0" rtlCol="0" anchor="t"/>
          <a:lstStyle/>
          <a:p>
            <a:pPr marL="0" indent="0">
              <a:buNone/>
            </a:pPr>
            <a:r>
              <a:rPr lang="en-US" sz="1800" b="1" dirty="0">
                <a:solidFill>
                  <a:srgbClr val="B36A00"/>
                </a:solidFill>
                <a:latin typeface="Arial" pitchFamily="34" charset="0"/>
                <a:ea typeface="Arial" pitchFamily="34" charset="-122"/>
                <a:cs typeface="Arial" pitchFamily="34" charset="-120"/>
              </a:rPr>
              <a:t>Physical fitness activities</a:t>
            </a:r>
            <a:endParaRPr lang="en-US" sz="1800" dirty="0"/>
          </a:p>
        </p:txBody>
      </p:sp>
      <p:sp>
        <p:nvSpPr>
          <p:cNvPr id="14" name="Text 12"/>
          <p:cNvSpPr txBox="1"/>
          <p:nvPr/>
        </p:nvSpPr>
        <p:spPr>
          <a:xfrm>
            <a:off x="8366760" y="2606040"/>
            <a:ext cx="3063240" cy="2286000"/>
          </a:xfrm>
          <a:prstGeom prst="rect">
            <a:avLst/>
          </a:prstGeom>
          <a:noFill/>
          <a:ln/>
        </p:spPr>
        <p:txBody>
          <a:bodyPr wrap="square" lIns="0" tIns="0" rIns="0" bIns="0" rtlCol="0" anchor="t"/>
          <a:lstStyle/>
          <a:p>
            <a:pPr marL="0" indent="0">
              <a:buNone/>
            </a:pPr>
            <a:r>
              <a:rPr lang="en-US" sz="1400" dirty="0">
                <a:solidFill>
                  <a:srgbClr val="1F1E1B"/>
                </a:solidFill>
                <a:latin typeface="Calibri" pitchFamily="34" charset="0"/>
                <a:ea typeface="Calibri" pitchFamily="34" charset="-122"/>
                <a:cs typeface="Calibri" pitchFamily="34" charset="-120"/>
              </a:rPr>
              <a:t>Meet new people · set fitness goals · improve confidence · improve body composition · improve physical health</a:t>
            </a:r>
            <a:endParaRPr lang="en-US" sz="1400" dirty="0"/>
          </a:p>
        </p:txBody>
      </p:sp>
      <p:sp>
        <p:nvSpPr>
          <p:cNvPr id="15" name="Text 13"/>
          <p:cNvSpPr txBox="1"/>
          <p:nvPr/>
        </p:nvSpPr>
        <p:spPr>
          <a:xfrm>
            <a:off x="640080" y="5349240"/>
            <a:ext cx="10881360" cy="457200"/>
          </a:xfrm>
          <a:prstGeom prst="rect">
            <a:avLst/>
          </a:prstGeom>
          <a:noFill/>
          <a:ln/>
        </p:spPr>
        <p:txBody>
          <a:bodyPr wrap="square" lIns="0" tIns="0" rIns="0" bIns="0" rtlCol="0" anchor="ctr"/>
          <a:lstStyle/>
          <a:p>
            <a:pPr marL="0" indent="0">
              <a:buNone/>
            </a:pPr>
            <a:r>
              <a:rPr lang="en-US" sz="1500" dirty="0">
                <a:solidFill>
                  <a:srgbClr val="565349"/>
                </a:solidFill>
                <a:latin typeface="Calibri" pitchFamily="34" charset="0"/>
                <a:ea typeface="Calibri" pitchFamily="34" charset="-122"/>
                <a:cs typeface="Calibri" pitchFamily="34" charset="-120"/>
              </a:rPr>
              <a:t>These benefits are the raw material for Task 1a: they are what you match to a participant's needs.</a:t>
            </a:r>
            <a:endParaRPr lang="en-US" sz="15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1F1E1B"/>
        </a:solidFill>
        <a:effectLst/>
      </p:bgPr>
    </p:bg>
    <p:spTree>
      <p:nvGrpSpPr>
        <p:cNvPr id="1" name=""/>
        <p:cNvGrpSpPr/>
        <p:nvPr/>
      </p:nvGrpSpPr>
      <p:grpSpPr>
        <a:xfrm>
          <a:off x="0" y="0"/>
          <a:ext cx="0" cy="0"/>
          <a:chOff x="0" y="0"/>
          <a:chExt cx="0" cy="0"/>
        </a:xfrm>
      </p:grpSpPr>
      <p:sp>
        <p:nvSpPr>
          <p:cNvPr id="2" name="Text 0"/>
          <p:cNvSpPr txBox="1"/>
          <p:nvPr/>
        </p:nvSpPr>
        <p:spPr>
          <a:xfrm>
            <a:off x="640080" y="2560320"/>
            <a:ext cx="10881360" cy="914400"/>
          </a:xfrm>
          <a:prstGeom prst="rect">
            <a:avLst/>
          </a:prstGeom>
          <a:noFill/>
          <a:ln/>
        </p:spPr>
        <p:txBody>
          <a:bodyPr wrap="square" lIns="0" tIns="0" rIns="0" bIns="0" rtlCol="0" anchor="ctr"/>
          <a:lstStyle/>
          <a:p>
            <a:pPr marL="0" indent="0">
              <a:buNone/>
            </a:pPr>
            <a:r>
              <a:rPr lang="en-US" sz="4800" b="1" dirty="0">
                <a:solidFill>
                  <a:srgbClr val="FFFFFF"/>
                </a:solidFill>
                <a:latin typeface="Arial" pitchFamily="34" charset="0"/>
                <a:ea typeface="Arial" pitchFamily="34" charset="-122"/>
                <a:cs typeface="Arial" pitchFamily="34" charset="-120"/>
              </a:rPr>
              <a:t>Booklet answers.</a:t>
            </a:r>
            <a:endParaRPr lang="en-US" sz="4800" dirty="0"/>
          </a:p>
        </p:txBody>
      </p:sp>
      <p:sp>
        <p:nvSpPr>
          <p:cNvPr id="3" name="Text 1"/>
          <p:cNvSpPr txBox="1"/>
          <p:nvPr/>
        </p:nvSpPr>
        <p:spPr>
          <a:xfrm>
            <a:off x="640080" y="3657600"/>
            <a:ext cx="9144000" cy="457200"/>
          </a:xfrm>
          <a:prstGeom prst="rect">
            <a:avLst/>
          </a:prstGeom>
          <a:noFill/>
          <a:ln/>
        </p:spPr>
        <p:txBody>
          <a:bodyPr wrap="square" lIns="0" tIns="0" rIns="0" bIns="0" rtlCol="0" anchor="ctr"/>
          <a:lstStyle/>
          <a:p>
            <a:pPr marL="0" indent="0">
              <a:buNone/>
            </a:pPr>
            <a:r>
              <a:rPr lang="en-US" sz="1800" dirty="0">
                <a:solidFill>
                  <a:srgbClr val="D8D5C9"/>
                </a:solidFill>
                <a:latin typeface="Calibri" pitchFamily="34" charset="0"/>
                <a:ea typeface="Calibri" pitchFamily="34" charset="-122"/>
                <a:cs typeface="Calibri" pitchFamily="34" charset="-120"/>
              </a:rPr>
              <a:t>One slide per booklet page. The booklet page number is on each slide.</a:t>
            </a:r>
            <a:endParaRPr lang="en-US" sz="1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marL="0" indent="0">
              <a:buNone/>
            </a:pPr>
            <a:r>
              <a:rPr lang="en-US" sz="1300" b="1" kern="0" spc="300" dirty="0">
                <a:solidFill>
                  <a:srgbClr val="1F5C8B"/>
                </a:solidFill>
                <a:latin typeface="Calibri" pitchFamily="34" charset="0"/>
                <a:ea typeface="Calibri" pitchFamily="34" charset="-122"/>
                <a:cs typeface="Calibri" pitchFamily="34" charset="-120"/>
              </a:rPr>
              <a:t>BOOKLET PAGE 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Types of activity.</a:t>
            </a:r>
            <a:endParaRPr lang="en-US" sz="3400" dirty="0"/>
          </a:p>
        </p:txBody>
      </p:sp>
      <p:sp>
        <p:nvSpPr>
          <p:cNvPr id="6" name="Shape 4"/>
          <p:cNvSpPr/>
          <p:nvPr/>
        </p:nvSpPr>
        <p:spPr>
          <a:xfrm>
            <a:off x="640080" y="1600200"/>
            <a:ext cx="10881360" cy="667512"/>
          </a:xfrm>
          <a:prstGeom prst="roundRect">
            <a:avLst>
              <a:gd name="adj" fmla="val 6849"/>
            </a:avLst>
          </a:prstGeom>
          <a:solidFill>
            <a:srgbClr val="F1EFE5"/>
          </a:solidFill>
          <a:ln/>
        </p:spPr>
        <p:txBody>
          <a:bodyPr/>
          <a:lstStyle/>
          <a:p>
            <a:endParaRPr lang="en-US"/>
          </a:p>
        </p:txBody>
      </p:sp>
      <p:sp>
        <p:nvSpPr>
          <p:cNvPr id="7" name="Text 5"/>
          <p:cNvSpPr txBox="1"/>
          <p:nvPr/>
        </p:nvSpPr>
        <p:spPr>
          <a:xfrm>
            <a:off x="841248" y="1691640"/>
            <a:ext cx="310896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Sport</a:t>
            </a:r>
            <a:endParaRPr lang="en-US" sz="1550" dirty="0"/>
          </a:p>
        </p:txBody>
      </p:sp>
      <p:sp>
        <p:nvSpPr>
          <p:cNvPr id="8" name="Text 6"/>
          <p:cNvSpPr txBox="1"/>
          <p:nvPr/>
        </p:nvSpPr>
        <p:spPr>
          <a:xfrm>
            <a:off x="4069080" y="1691640"/>
            <a:ext cx="722376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competitive · physical exertion · rules, regulations and a National Governing Body · team or individual</a:t>
            </a:r>
            <a:endParaRPr lang="en-US" sz="1350" dirty="0"/>
          </a:p>
        </p:txBody>
      </p:sp>
      <p:sp>
        <p:nvSpPr>
          <p:cNvPr id="9" name="Shape 7"/>
          <p:cNvSpPr/>
          <p:nvPr/>
        </p:nvSpPr>
        <p:spPr>
          <a:xfrm>
            <a:off x="640080" y="2377440"/>
            <a:ext cx="10881360" cy="667512"/>
          </a:xfrm>
          <a:prstGeom prst="roundRect">
            <a:avLst>
              <a:gd name="adj" fmla="val 6849"/>
            </a:avLst>
          </a:prstGeom>
          <a:solidFill>
            <a:srgbClr val="FFFFFF"/>
          </a:solidFill>
          <a:ln/>
        </p:spPr>
        <p:txBody>
          <a:bodyPr/>
          <a:lstStyle/>
          <a:p>
            <a:endParaRPr lang="en-US"/>
          </a:p>
        </p:txBody>
      </p:sp>
      <p:sp>
        <p:nvSpPr>
          <p:cNvPr id="10" name="Text 8"/>
          <p:cNvSpPr txBox="1"/>
          <p:nvPr/>
        </p:nvSpPr>
        <p:spPr>
          <a:xfrm>
            <a:off x="841248" y="2468880"/>
            <a:ext cx="310896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Outdoor activities</a:t>
            </a:r>
            <a:endParaRPr lang="en-US" sz="1550" dirty="0"/>
          </a:p>
        </p:txBody>
      </p:sp>
      <p:sp>
        <p:nvSpPr>
          <p:cNvPr id="11" name="Text 9"/>
          <p:cNvSpPr txBox="1"/>
          <p:nvPr/>
        </p:nvSpPr>
        <p:spPr>
          <a:xfrm>
            <a:off x="4069080" y="2468880"/>
            <a:ext cx="722376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carried out outdoors or in recreation areas, and adventurous</a:t>
            </a:r>
            <a:endParaRPr lang="en-US" sz="1350" dirty="0"/>
          </a:p>
        </p:txBody>
      </p:sp>
      <p:sp>
        <p:nvSpPr>
          <p:cNvPr id="12" name="Shape 10"/>
          <p:cNvSpPr/>
          <p:nvPr/>
        </p:nvSpPr>
        <p:spPr>
          <a:xfrm>
            <a:off x="640080" y="3154680"/>
            <a:ext cx="10881360" cy="667512"/>
          </a:xfrm>
          <a:prstGeom prst="roundRect">
            <a:avLst>
              <a:gd name="adj" fmla="val 6849"/>
            </a:avLst>
          </a:prstGeom>
          <a:solidFill>
            <a:srgbClr val="F1EFE5"/>
          </a:solidFill>
          <a:ln/>
        </p:spPr>
        <p:txBody>
          <a:bodyPr/>
          <a:lstStyle/>
          <a:p>
            <a:endParaRPr lang="en-US"/>
          </a:p>
        </p:txBody>
      </p:sp>
      <p:sp>
        <p:nvSpPr>
          <p:cNvPr id="13" name="Text 11"/>
          <p:cNvSpPr txBox="1"/>
          <p:nvPr/>
        </p:nvSpPr>
        <p:spPr>
          <a:xfrm>
            <a:off x="841248" y="3246120"/>
            <a:ext cx="310896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Physical fitness activities</a:t>
            </a:r>
            <a:endParaRPr lang="en-US" sz="1550" dirty="0"/>
          </a:p>
        </p:txBody>
      </p:sp>
      <p:sp>
        <p:nvSpPr>
          <p:cNvPr id="14" name="Text 12"/>
          <p:cNvSpPr txBox="1"/>
          <p:nvPr/>
        </p:nvSpPr>
        <p:spPr>
          <a:xfrm>
            <a:off x="4069080" y="3246120"/>
            <a:ext cx="722376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activities to increase fitness</a:t>
            </a:r>
            <a:endParaRPr lang="en-US" sz="1350" dirty="0"/>
          </a:p>
        </p:txBody>
      </p:sp>
      <p:sp>
        <p:nvSpPr>
          <p:cNvPr id="15" name="Shape 13"/>
          <p:cNvSpPr/>
          <p:nvPr/>
        </p:nvSpPr>
        <p:spPr>
          <a:xfrm>
            <a:off x="640080" y="3931920"/>
            <a:ext cx="10881360" cy="667512"/>
          </a:xfrm>
          <a:prstGeom prst="roundRect">
            <a:avLst>
              <a:gd name="adj" fmla="val 6849"/>
            </a:avLst>
          </a:prstGeom>
          <a:solidFill>
            <a:srgbClr val="FFFFFF"/>
          </a:solidFill>
          <a:ln/>
        </p:spPr>
        <p:txBody>
          <a:bodyPr/>
          <a:lstStyle/>
          <a:p>
            <a:endParaRPr lang="en-US"/>
          </a:p>
        </p:txBody>
      </p:sp>
      <p:sp>
        <p:nvSpPr>
          <p:cNvPr id="16" name="Text 14"/>
          <p:cNvSpPr txBox="1"/>
          <p:nvPr/>
        </p:nvSpPr>
        <p:spPr>
          <a:xfrm>
            <a:off x="841248" y="4023360"/>
            <a:ext cx="310896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Benefits, sport</a:t>
            </a:r>
            <a:endParaRPr lang="en-US" sz="1550" dirty="0"/>
          </a:p>
        </p:txBody>
      </p:sp>
      <p:sp>
        <p:nvSpPr>
          <p:cNvPr id="17" name="Text 15"/>
          <p:cNvSpPr txBox="1"/>
          <p:nvPr/>
        </p:nvSpPr>
        <p:spPr>
          <a:xfrm>
            <a:off x="4069080" y="4023360"/>
            <a:ext cx="722376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fitness · meet new people · leadership · team work · resilience and confidence from competition</a:t>
            </a:r>
            <a:endParaRPr lang="en-US" sz="1350" dirty="0"/>
          </a:p>
        </p:txBody>
      </p:sp>
      <p:sp>
        <p:nvSpPr>
          <p:cNvPr id="18" name="Shape 16"/>
          <p:cNvSpPr/>
          <p:nvPr/>
        </p:nvSpPr>
        <p:spPr>
          <a:xfrm>
            <a:off x="640080" y="4709160"/>
            <a:ext cx="10881360" cy="667512"/>
          </a:xfrm>
          <a:prstGeom prst="roundRect">
            <a:avLst>
              <a:gd name="adj" fmla="val 6849"/>
            </a:avLst>
          </a:prstGeom>
          <a:solidFill>
            <a:srgbClr val="F1EFE5"/>
          </a:solidFill>
          <a:ln/>
        </p:spPr>
        <p:txBody>
          <a:bodyPr/>
          <a:lstStyle/>
          <a:p>
            <a:endParaRPr lang="en-US"/>
          </a:p>
        </p:txBody>
      </p:sp>
      <p:sp>
        <p:nvSpPr>
          <p:cNvPr id="19" name="Text 17"/>
          <p:cNvSpPr txBox="1"/>
          <p:nvPr/>
        </p:nvSpPr>
        <p:spPr>
          <a:xfrm>
            <a:off x="841248" y="4800600"/>
            <a:ext cx="310896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Benefits, outdoor</a:t>
            </a:r>
            <a:endParaRPr lang="en-US" sz="1550" dirty="0"/>
          </a:p>
        </p:txBody>
      </p:sp>
      <p:sp>
        <p:nvSpPr>
          <p:cNvPr id="20" name="Text 18"/>
          <p:cNvSpPr txBox="1"/>
          <p:nvPr/>
        </p:nvSpPr>
        <p:spPr>
          <a:xfrm>
            <a:off x="4069080" y="4800600"/>
            <a:ext cx="722376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positive risk taking · confidence and self esteem · meet new people · new skills · time away from stresses and devices</a:t>
            </a:r>
            <a:endParaRPr lang="en-US" sz="1350" dirty="0"/>
          </a:p>
        </p:txBody>
      </p:sp>
      <p:sp>
        <p:nvSpPr>
          <p:cNvPr id="21" name="Shape 19"/>
          <p:cNvSpPr/>
          <p:nvPr/>
        </p:nvSpPr>
        <p:spPr>
          <a:xfrm>
            <a:off x="640080" y="5486400"/>
            <a:ext cx="10881360" cy="667512"/>
          </a:xfrm>
          <a:prstGeom prst="roundRect">
            <a:avLst>
              <a:gd name="adj" fmla="val 6849"/>
            </a:avLst>
          </a:prstGeom>
          <a:solidFill>
            <a:srgbClr val="FFFFFF"/>
          </a:solidFill>
          <a:ln/>
        </p:spPr>
        <p:txBody>
          <a:bodyPr/>
          <a:lstStyle/>
          <a:p>
            <a:endParaRPr lang="en-US"/>
          </a:p>
        </p:txBody>
      </p:sp>
      <p:sp>
        <p:nvSpPr>
          <p:cNvPr id="22" name="Text 20"/>
          <p:cNvSpPr txBox="1"/>
          <p:nvPr/>
        </p:nvSpPr>
        <p:spPr>
          <a:xfrm>
            <a:off x="841248" y="5577840"/>
            <a:ext cx="310896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Benefits, fitness activity</a:t>
            </a:r>
            <a:endParaRPr lang="en-US" sz="1550" dirty="0"/>
          </a:p>
        </p:txBody>
      </p:sp>
      <p:sp>
        <p:nvSpPr>
          <p:cNvPr id="23" name="Text 21"/>
          <p:cNvSpPr txBox="1"/>
          <p:nvPr/>
        </p:nvSpPr>
        <p:spPr>
          <a:xfrm>
            <a:off x="4069080" y="5577840"/>
            <a:ext cx="722376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meet new people · set fitness goals · confidence · body composition · physical health</a:t>
            </a:r>
            <a:endParaRPr lang="en-US" sz="135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marL="0" indent="0">
              <a:buNone/>
            </a:pPr>
            <a:r>
              <a:rPr lang="en-US" sz="1300" b="1" kern="0" spc="300" dirty="0">
                <a:solidFill>
                  <a:srgbClr val="1F5C8B"/>
                </a:solidFill>
                <a:latin typeface="Calibri" pitchFamily="34" charset="0"/>
                <a:ea typeface="Calibri" pitchFamily="34" charset="-122"/>
                <a:cs typeface="Calibri" pitchFamily="34" charset="-120"/>
              </a:rPr>
              <a:t>BOOKLET PAGE 4</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The three sectors.</a:t>
            </a:r>
            <a:endParaRPr lang="en-US" sz="3400" dirty="0"/>
          </a:p>
        </p:txBody>
      </p:sp>
      <p:sp>
        <p:nvSpPr>
          <p:cNvPr id="6" name="Shape 4"/>
          <p:cNvSpPr/>
          <p:nvPr/>
        </p:nvSpPr>
        <p:spPr>
          <a:xfrm>
            <a:off x="640080" y="1737360"/>
            <a:ext cx="10881360" cy="896112"/>
          </a:xfrm>
          <a:prstGeom prst="roundRect">
            <a:avLst>
              <a:gd name="adj" fmla="val 5102"/>
            </a:avLst>
          </a:prstGeom>
          <a:solidFill>
            <a:srgbClr val="F1EFE5"/>
          </a:solidFill>
          <a:ln/>
        </p:spPr>
        <p:txBody>
          <a:bodyPr/>
          <a:lstStyle/>
          <a:p>
            <a:endParaRPr lang="en-US"/>
          </a:p>
        </p:txBody>
      </p:sp>
      <p:sp>
        <p:nvSpPr>
          <p:cNvPr id="7" name="Text 5"/>
          <p:cNvSpPr txBox="1"/>
          <p:nvPr/>
        </p:nvSpPr>
        <p:spPr>
          <a:xfrm>
            <a:off x="841248" y="1828800"/>
            <a:ext cx="2377440" cy="7498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Public</a:t>
            </a:r>
            <a:endParaRPr lang="en-US" sz="1550" dirty="0"/>
          </a:p>
        </p:txBody>
      </p:sp>
      <p:sp>
        <p:nvSpPr>
          <p:cNvPr id="8" name="Text 6"/>
          <p:cNvSpPr txBox="1"/>
          <p:nvPr/>
        </p:nvSpPr>
        <p:spPr>
          <a:xfrm>
            <a:off x="3337560" y="1828800"/>
            <a:ext cx="7955280" cy="7863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local authorities and school provision · funded by council and government · aim is community participation</a:t>
            </a:r>
            <a:endParaRPr lang="en-US" sz="1350" dirty="0"/>
          </a:p>
        </p:txBody>
      </p:sp>
      <p:sp>
        <p:nvSpPr>
          <p:cNvPr id="9" name="Shape 7"/>
          <p:cNvSpPr/>
          <p:nvPr/>
        </p:nvSpPr>
        <p:spPr>
          <a:xfrm>
            <a:off x="640080" y="2743200"/>
            <a:ext cx="10881360" cy="896112"/>
          </a:xfrm>
          <a:prstGeom prst="roundRect">
            <a:avLst>
              <a:gd name="adj" fmla="val 5102"/>
            </a:avLst>
          </a:prstGeom>
          <a:solidFill>
            <a:srgbClr val="FFFFFF"/>
          </a:solidFill>
          <a:ln/>
        </p:spPr>
        <p:txBody>
          <a:bodyPr/>
          <a:lstStyle/>
          <a:p>
            <a:endParaRPr lang="en-US"/>
          </a:p>
        </p:txBody>
      </p:sp>
      <p:sp>
        <p:nvSpPr>
          <p:cNvPr id="10" name="Text 8"/>
          <p:cNvSpPr txBox="1"/>
          <p:nvPr/>
        </p:nvSpPr>
        <p:spPr>
          <a:xfrm>
            <a:off x="841248" y="2834640"/>
            <a:ext cx="2377440" cy="7498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Private</a:t>
            </a:r>
            <a:endParaRPr lang="en-US" sz="1550" dirty="0"/>
          </a:p>
        </p:txBody>
      </p:sp>
      <p:sp>
        <p:nvSpPr>
          <p:cNvPr id="11" name="Text 9"/>
          <p:cNvSpPr txBox="1"/>
          <p:nvPr/>
        </p:nvSpPr>
        <p:spPr>
          <a:xfrm>
            <a:off x="3337560" y="2834640"/>
            <a:ext cx="7955280" cy="7863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organisations who aim to make a profit · funded by memberships and fees</a:t>
            </a:r>
            <a:endParaRPr lang="en-US" sz="1350" dirty="0"/>
          </a:p>
        </p:txBody>
      </p:sp>
      <p:sp>
        <p:nvSpPr>
          <p:cNvPr id="12" name="Shape 10"/>
          <p:cNvSpPr/>
          <p:nvPr/>
        </p:nvSpPr>
        <p:spPr>
          <a:xfrm>
            <a:off x="640080" y="3749040"/>
            <a:ext cx="10881360" cy="896112"/>
          </a:xfrm>
          <a:prstGeom prst="roundRect">
            <a:avLst>
              <a:gd name="adj" fmla="val 5102"/>
            </a:avLst>
          </a:prstGeom>
          <a:solidFill>
            <a:srgbClr val="F1EFE5"/>
          </a:solidFill>
          <a:ln/>
        </p:spPr>
        <p:txBody>
          <a:bodyPr/>
          <a:lstStyle/>
          <a:p>
            <a:endParaRPr lang="en-US"/>
          </a:p>
        </p:txBody>
      </p:sp>
      <p:sp>
        <p:nvSpPr>
          <p:cNvPr id="13" name="Text 11"/>
          <p:cNvSpPr txBox="1"/>
          <p:nvPr/>
        </p:nvSpPr>
        <p:spPr>
          <a:xfrm>
            <a:off x="841248" y="3840480"/>
            <a:ext cx="2377440" cy="7498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Voluntary</a:t>
            </a:r>
            <a:endParaRPr lang="en-US" sz="1550" dirty="0"/>
          </a:p>
        </p:txBody>
      </p:sp>
      <p:sp>
        <p:nvSpPr>
          <p:cNvPr id="14" name="Text 12"/>
          <p:cNvSpPr txBox="1"/>
          <p:nvPr/>
        </p:nvSpPr>
        <p:spPr>
          <a:xfrm>
            <a:off x="3337560" y="3840480"/>
            <a:ext cx="7955280" cy="7863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volunteers with a common interest in the sport or activity · funded by subs, fundraising and grants</a:t>
            </a:r>
            <a:endParaRPr lang="en-US" sz="1350" dirty="0"/>
          </a:p>
        </p:txBody>
      </p:sp>
      <p:sp>
        <p:nvSpPr>
          <p:cNvPr id="15" name="Shape 13"/>
          <p:cNvSpPr/>
          <p:nvPr/>
        </p:nvSpPr>
        <p:spPr>
          <a:xfrm>
            <a:off x="640080" y="4754880"/>
            <a:ext cx="10881360" cy="896112"/>
          </a:xfrm>
          <a:prstGeom prst="roundRect">
            <a:avLst>
              <a:gd name="adj" fmla="val 5102"/>
            </a:avLst>
          </a:prstGeom>
          <a:solidFill>
            <a:srgbClr val="FFFFFF"/>
          </a:solidFill>
          <a:ln/>
        </p:spPr>
        <p:txBody>
          <a:bodyPr/>
          <a:lstStyle/>
          <a:p>
            <a:endParaRPr lang="en-US"/>
          </a:p>
        </p:txBody>
      </p:sp>
      <p:sp>
        <p:nvSpPr>
          <p:cNvPr id="16" name="Text 14"/>
          <p:cNvSpPr txBox="1"/>
          <p:nvPr/>
        </p:nvSpPr>
        <p:spPr>
          <a:xfrm>
            <a:off x="841248" y="4846320"/>
            <a:ext cx="2377440" cy="7498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Characteristics</a:t>
            </a:r>
            <a:endParaRPr lang="en-US" sz="1550" dirty="0"/>
          </a:p>
        </p:txBody>
      </p:sp>
      <p:sp>
        <p:nvSpPr>
          <p:cNvPr id="17" name="Text 15"/>
          <p:cNvSpPr txBox="1"/>
          <p:nvPr/>
        </p:nvSpPr>
        <p:spPr>
          <a:xfrm>
            <a:off x="3337560" y="4846320"/>
            <a:ext cx="7955280" cy="7863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funding source · aims · quality of provision · accessibility</a:t>
            </a:r>
            <a:endParaRPr lang="en-US" sz="135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marL="0" indent="0">
              <a:buNone/>
            </a:pPr>
            <a:r>
              <a:rPr lang="en-US" sz="1300" b="1" kern="0" spc="300" dirty="0">
                <a:solidFill>
                  <a:srgbClr val="1F5C8B"/>
                </a:solidFill>
                <a:latin typeface="Calibri" pitchFamily="34" charset="0"/>
                <a:ea typeface="Calibri" pitchFamily="34" charset="-122"/>
                <a:cs typeface="Calibri" pitchFamily="34" charset="-120"/>
              </a:rPr>
              <a:t>BOOKLET PAGE 5</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Comparing the sectors.</a:t>
            </a:r>
            <a:endParaRPr lang="en-US" sz="3400" dirty="0"/>
          </a:p>
        </p:txBody>
      </p:sp>
      <p:sp>
        <p:nvSpPr>
          <p:cNvPr id="6" name="Shape 4"/>
          <p:cNvSpPr/>
          <p:nvPr/>
        </p:nvSpPr>
        <p:spPr>
          <a:xfrm>
            <a:off x="640080" y="1783080"/>
            <a:ext cx="10881360" cy="1353312"/>
          </a:xfrm>
          <a:prstGeom prst="roundRect">
            <a:avLst>
              <a:gd name="adj" fmla="val 3378"/>
            </a:avLst>
          </a:prstGeom>
          <a:solidFill>
            <a:srgbClr val="F1EFE5"/>
          </a:solidFill>
          <a:ln/>
        </p:spPr>
        <p:txBody>
          <a:bodyPr/>
          <a:lstStyle/>
          <a:p>
            <a:endParaRPr lang="en-US"/>
          </a:p>
        </p:txBody>
      </p:sp>
      <p:sp>
        <p:nvSpPr>
          <p:cNvPr id="7" name="Text 5"/>
          <p:cNvSpPr txBox="1"/>
          <p:nvPr/>
        </p:nvSpPr>
        <p:spPr>
          <a:xfrm>
            <a:off x="841248" y="1874520"/>
            <a:ext cx="3291840" cy="12070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The five comparison points</a:t>
            </a:r>
            <a:endParaRPr lang="en-US" sz="1550" dirty="0"/>
          </a:p>
        </p:txBody>
      </p:sp>
      <p:sp>
        <p:nvSpPr>
          <p:cNvPr id="8" name="Text 6"/>
          <p:cNvSpPr txBox="1"/>
          <p:nvPr/>
        </p:nvSpPr>
        <p:spPr>
          <a:xfrm>
            <a:off x="4251960" y="1874520"/>
            <a:ext cx="7040880" cy="12435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types and range of activities provided · types and range of equipment available · cost of participation · access to activities · additional products and services</a:t>
            </a:r>
            <a:endParaRPr lang="en-US" sz="1350" dirty="0"/>
          </a:p>
        </p:txBody>
      </p:sp>
      <p:sp>
        <p:nvSpPr>
          <p:cNvPr id="9" name="Shape 7"/>
          <p:cNvSpPr/>
          <p:nvPr/>
        </p:nvSpPr>
        <p:spPr>
          <a:xfrm>
            <a:off x="640080" y="3246120"/>
            <a:ext cx="10881360" cy="1353312"/>
          </a:xfrm>
          <a:prstGeom prst="roundRect">
            <a:avLst>
              <a:gd name="adj" fmla="val 3378"/>
            </a:avLst>
          </a:prstGeom>
          <a:solidFill>
            <a:srgbClr val="FFFFFF"/>
          </a:solidFill>
          <a:ln/>
        </p:spPr>
        <p:txBody>
          <a:bodyPr/>
          <a:lstStyle/>
          <a:p>
            <a:endParaRPr lang="en-US"/>
          </a:p>
        </p:txBody>
      </p:sp>
      <p:sp>
        <p:nvSpPr>
          <p:cNvPr id="10" name="Text 8"/>
          <p:cNvSpPr txBox="1"/>
          <p:nvPr/>
        </p:nvSpPr>
        <p:spPr>
          <a:xfrm>
            <a:off x="841248" y="3337560"/>
            <a:ext cx="3291840" cy="12070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Additional products and services</a:t>
            </a:r>
            <a:endParaRPr lang="en-US" sz="1550" dirty="0"/>
          </a:p>
        </p:txBody>
      </p:sp>
      <p:sp>
        <p:nvSpPr>
          <p:cNvPr id="11" name="Text 9"/>
          <p:cNvSpPr txBox="1"/>
          <p:nvPr/>
        </p:nvSpPr>
        <p:spPr>
          <a:xfrm>
            <a:off x="4251960" y="3337560"/>
            <a:ext cx="7040880" cy="12435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creche facility · refreshment facilities · hire of equipment · access to sport sector professionals, for example a sports therapist</a:t>
            </a:r>
            <a:endParaRPr lang="en-US" sz="135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marL="0" indent="0">
              <a:buNone/>
            </a:pPr>
            <a:r>
              <a:rPr lang="en-US" sz="1300" b="1" kern="0" spc="300" dirty="0">
                <a:solidFill>
                  <a:srgbClr val="1F5C8B"/>
                </a:solidFill>
                <a:latin typeface="Calibri" pitchFamily="34" charset="0"/>
                <a:ea typeface="Calibri" pitchFamily="34" charset="-122"/>
                <a:cs typeface="Calibri" pitchFamily="34" charset="-120"/>
              </a:rPr>
              <a:t>BOOKLET PAGE 7</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Participants and needs.</a:t>
            </a:r>
            <a:endParaRPr lang="en-US" sz="3400" dirty="0"/>
          </a:p>
        </p:txBody>
      </p:sp>
      <p:sp>
        <p:nvSpPr>
          <p:cNvPr id="6" name="Shape 4"/>
          <p:cNvSpPr/>
          <p:nvPr/>
        </p:nvSpPr>
        <p:spPr>
          <a:xfrm>
            <a:off x="640080" y="1600200"/>
            <a:ext cx="10881360" cy="667512"/>
          </a:xfrm>
          <a:prstGeom prst="roundRect">
            <a:avLst>
              <a:gd name="adj" fmla="val 6849"/>
            </a:avLst>
          </a:prstGeom>
          <a:solidFill>
            <a:srgbClr val="F1EFE5"/>
          </a:solidFill>
          <a:ln/>
        </p:spPr>
        <p:txBody>
          <a:bodyPr/>
          <a:lstStyle/>
          <a:p>
            <a:endParaRPr lang="en-US"/>
          </a:p>
        </p:txBody>
      </p:sp>
      <p:sp>
        <p:nvSpPr>
          <p:cNvPr id="7" name="Text 5"/>
          <p:cNvSpPr txBox="1"/>
          <p:nvPr/>
        </p:nvSpPr>
        <p:spPr>
          <a:xfrm>
            <a:off x="841248" y="1691640"/>
            <a:ext cx="274320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Age groups</a:t>
            </a:r>
            <a:endParaRPr lang="en-US" sz="1550" dirty="0"/>
          </a:p>
        </p:txBody>
      </p:sp>
      <p:sp>
        <p:nvSpPr>
          <p:cNvPr id="8" name="Text 6"/>
          <p:cNvSpPr txBox="1"/>
          <p:nvPr/>
        </p:nvSpPr>
        <p:spPr>
          <a:xfrm>
            <a:off x="3703320" y="1691640"/>
            <a:ext cx="758952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primary school aged 5–11 · adolescents 12–17 · adults 18–49 · older adults 50 and up</a:t>
            </a:r>
            <a:endParaRPr lang="en-US" sz="1350" dirty="0"/>
          </a:p>
        </p:txBody>
      </p:sp>
      <p:sp>
        <p:nvSpPr>
          <p:cNvPr id="9" name="Shape 7"/>
          <p:cNvSpPr/>
          <p:nvPr/>
        </p:nvSpPr>
        <p:spPr>
          <a:xfrm>
            <a:off x="640080" y="2377440"/>
            <a:ext cx="10881360" cy="667512"/>
          </a:xfrm>
          <a:prstGeom prst="roundRect">
            <a:avLst>
              <a:gd name="adj" fmla="val 6849"/>
            </a:avLst>
          </a:prstGeom>
          <a:solidFill>
            <a:srgbClr val="FFFFFF"/>
          </a:solidFill>
          <a:ln/>
        </p:spPr>
        <p:txBody>
          <a:bodyPr/>
          <a:lstStyle/>
          <a:p>
            <a:endParaRPr lang="en-US"/>
          </a:p>
        </p:txBody>
      </p:sp>
      <p:sp>
        <p:nvSpPr>
          <p:cNvPr id="10" name="Text 8"/>
          <p:cNvSpPr txBox="1"/>
          <p:nvPr/>
        </p:nvSpPr>
        <p:spPr>
          <a:xfrm>
            <a:off x="841248" y="2468880"/>
            <a:ext cx="274320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Disabilities</a:t>
            </a:r>
            <a:endParaRPr lang="en-US" sz="1550" dirty="0"/>
          </a:p>
        </p:txBody>
      </p:sp>
      <p:sp>
        <p:nvSpPr>
          <p:cNvPr id="11" name="Text 9"/>
          <p:cNvSpPr txBox="1"/>
          <p:nvPr/>
        </p:nvSpPr>
        <p:spPr>
          <a:xfrm>
            <a:off x="3703320" y="2468880"/>
            <a:ext cx="758952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visual · hearing · physical</a:t>
            </a:r>
            <a:endParaRPr lang="en-US" sz="1350" dirty="0"/>
          </a:p>
        </p:txBody>
      </p:sp>
      <p:sp>
        <p:nvSpPr>
          <p:cNvPr id="12" name="Shape 10"/>
          <p:cNvSpPr/>
          <p:nvPr/>
        </p:nvSpPr>
        <p:spPr>
          <a:xfrm>
            <a:off x="640080" y="3154680"/>
            <a:ext cx="10881360" cy="667512"/>
          </a:xfrm>
          <a:prstGeom prst="roundRect">
            <a:avLst>
              <a:gd name="adj" fmla="val 6849"/>
            </a:avLst>
          </a:prstGeom>
          <a:solidFill>
            <a:srgbClr val="F1EFE5"/>
          </a:solidFill>
          <a:ln/>
        </p:spPr>
        <p:txBody>
          <a:bodyPr/>
          <a:lstStyle/>
          <a:p>
            <a:endParaRPr lang="en-US"/>
          </a:p>
        </p:txBody>
      </p:sp>
      <p:sp>
        <p:nvSpPr>
          <p:cNvPr id="13" name="Text 11"/>
          <p:cNvSpPr txBox="1"/>
          <p:nvPr/>
        </p:nvSpPr>
        <p:spPr>
          <a:xfrm>
            <a:off x="841248" y="3246120"/>
            <a:ext cx="274320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Long-term conditions</a:t>
            </a:r>
            <a:endParaRPr lang="en-US" sz="1550" dirty="0"/>
          </a:p>
        </p:txBody>
      </p:sp>
      <p:sp>
        <p:nvSpPr>
          <p:cNvPr id="14" name="Text 12"/>
          <p:cNvSpPr txBox="1"/>
          <p:nvPr/>
        </p:nvSpPr>
        <p:spPr>
          <a:xfrm>
            <a:off x="3703320" y="3246120"/>
            <a:ext cx="758952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asthma · type 2 diabetes · high blood pressure · coronary heart disease</a:t>
            </a:r>
            <a:endParaRPr lang="en-US" sz="1350" dirty="0"/>
          </a:p>
        </p:txBody>
      </p:sp>
      <p:sp>
        <p:nvSpPr>
          <p:cNvPr id="15" name="Shape 13"/>
          <p:cNvSpPr/>
          <p:nvPr/>
        </p:nvSpPr>
        <p:spPr>
          <a:xfrm>
            <a:off x="640080" y="3931920"/>
            <a:ext cx="10881360" cy="667512"/>
          </a:xfrm>
          <a:prstGeom prst="roundRect">
            <a:avLst>
              <a:gd name="adj" fmla="val 6849"/>
            </a:avLst>
          </a:prstGeom>
          <a:solidFill>
            <a:srgbClr val="FFFFFF"/>
          </a:solidFill>
          <a:ln/>
        </p:spPr>
        <p:txBody>
          <a:bodyPr/>
          <a:lstStyle/>
          <a:p>
            <a:endParaRPr lang="en-US"/>
          </a:p>
        </p:txBody>
      </p:sp>
      <p:sp>
        <p:nvSpPr>
          <p:cNvPr id="16" name="Text 14"/>
          <p:cNvSpPr txBox="1"/>
          <p:nvPr/>
        </p:nvSpPr>
        <p:spPr>
          <a:xfrm>
            <a:off x="841248" y="4023360"/>
            <a:ext cx="274320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Physical health needs</a:t>
            </a:r>
            <a:endParaRPr lang="en-US" sz="1550" dirty="0"/>
          </a:p>
        </p:txBody>
      </p:sp>
      <p:sp>
        <p:nvSpPr>
          <p:cNvPr id="17" name="Text 15"/>
          <p:cNvSpPr txBox="1"/>
          <p:nvPr/>
        </p:nvSpPr>
        <p:spPr>
          <a:xfrm>
            <a:off x="3703320" y="4023360"/>
            <a:ext cx="758952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fitness · body composition · sleep · immunity to help prevent illness · symptoms of long-term conditions</a:t>
            </a:r>
            <a:endParaRPr lang="en-US" sz="1350" dirty="0"/>
          </a:p>
        </p:txBody>
      </p:sp>
      <p:sp>
        <p:nvSpPr>
          <p:cNvPr id="18" name="Shape 16"/>
          <p:cNvSpPr/>
          <p:nvPr/>
        </p:nvSpPr>
        <p:spPr>
          <a:xfrm>
            <a:off x="640080" y="4709160"/>
            <a:ext cx="10881360" cy="667512"/>
          </a:xfrm>
          <a:prstGeom prst="roundRect">
            <a:avLst>
              <a:gd name="adj" fmla="val 6849"/>
            </a:avLst>
          </a:prstGeom>
          <a:solidFill>
            <a:srgbClr val="F1EFE5"/>
          </a:solidFill>
          <a:ln/>
        </p:spPr>
        <p:txBody>
          <a:bodyPr/>
          <a:lstStyle/>
          <a:p>
            <a:endParaRPr lang="en-US"/>
          </a:p>
        </p:txBody>
      </p:sp>
      <p:sp>
        <p:nvSpPr>
          <p:cNvPr id="19" name="Text 17"/>
          <p:cNvSpPr txBox="1"/>
          <p:nvPr/>
        </p:nvSpPr>
        <p:spPr>
          <a:xfrm>
            <a:off x="841248" y="4800600"/>
            <a:ext cx="274320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Social health needs</a:t>
            </a:r>
            <a:endParaRPr lang="en-US" sz="1550" dirty="0"/>
          </a:p>
        </p:txBody>
      </p:sp>
      <p:sp>
        <p:nvSpPr>
          <p:cNvPr id="20" name="Text 18"/>
          <p:cNvSpPr txBox="1"/>
          <p:nvPr/>
        </p:nvSpPr>
        <p:spPr>
          <a:xfrm>
            <a:off x="3703320" y="4800600"/>
            <a:ext cx="758952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meet new people · make friends · have fun · leadership and team working skills · decrease loneliness</a:t>
            </a:r>
            <a:endParaRPr lang="en-US" sz="1350" dirty="0"/>
          </a:p>
        </p:txBody>
      </p:sp>
      <p:sp>
        <p:nvSpPr>
          <p:cNvPr id="21" name="Shape 19"/>
          <p:cNvSpPr/>
          <p:nvPr/>
        </p:nvSpPr>
        <p:spPr>
          <a:xfrm>
            <a:off x="640080" y="5486400"/>
            <a:ext cx="10881360" cy="667512"/>
          </a:xfrm>
          <a:prstGeom prst="roundRect">
            <a:avLst>
              <a:gd name="adj" fmla="val 6849"/>
            </a:avLst>
          </a:prstGeom>
          <a:solidFill>
            <a:srgbClr val="FFFFFF"/>
          </a:solidFill>
          <a:ln/>
        </p:spPr>
        <p:txBody>
          <a:bodyPr/>
          <a:lstStyle/>
          <a:p>
            <a:endParaRPr lang="en-US"/>
          </a:p>
        </p:txBody>
      </p:sp>
      <p:sp>
        <p:nvSpPr>
          <p:cNvPr id="22" name="Text 20"/>
          <p:cNvSpPr txBox="1"/>
          <p:nvPr/>
        </p:nvSpPr>
        <p:spPr>
          <a:xfrm>
            <a:off x="841248" y="5577840"/>
            <a:ext cx="2743200" cy="52120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Mental health needs</a:t>
            </a:r>
            <a:endParaRPr lang="en-US" sz="1550" dirty="0"/>
          </a:p>
        </p:txBody>
      </p:sp>
      <p:sp>
        <p:nvSpPr>
          <p:cNvPr id="23" name="Text 21"/>
          <p:cNvSpPr txBox="1"/>
          <p:nvPr/>
        </p:nvSpPr>
        <p:spPr>
          <a:xfrm>
            <a:off x="3703320" y="5577840"/>
            <a:ext cx="7589520" cy="55778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decrease stress · work life balance · decrease risk of depression · improve mood · self-confidence and self-esteem</a:t>
            </a:r>
            <a:endParaRPr lang="en-US" sz="135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marL="0" indent="0">
              <a:buNone/>
            </a:pPr>
            <a:r>
              <a:rPr lang="en-US" sz="1300" b="1" kern="0" spc="300" dirty="0">
                <a:solidFill>
                  <a:srgbClr val="1F5C8B"/>
                </a:solidFill>
                <a:latin typeface="Calibri" pitchFamily="34" charset="0"/>
                <a:ea typeface="Calibri" pitchFamily="34" charset="-122"/>
                <a:cs typeface="Calibri" pitchFamily="34" charset="-120"/>
              </a:rPr>
              <a:t>BOOKLET PAGE 11</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Barriers.</a:t>
            </a:r>
            <a:endParaRPr lang="en-US" sz="3400" dirty="0"/>
          </a:p>
        </p:txBody>
      </p:sp>
      <p:sp>
        <p:nvSpPr>
          <p:cNvPr id="6" name="Shape 4"/>
          <p:cNvSpPr/>
          <p:nvPr/>
        </p:nvSpPr>
        <p:spPr>
          <a:xfrm>
            <a:off x="640080" y="1645920"/>
            <a:ext cx="10881360" cy="758952"/>
          </a:xfrm>
          <a:prstGeom prst="roundRect">
            <a:avLst>
              <a:gd name="adj" fmla="val 6024"/>
            </a:avLst>
          </a:prstGeom>
          <a:solidFill>
            <a:srgbClr val="F1EFE5"/>
          </a:solidFill>
          <a:ln/>
        </p:spPr>
        <p:txBody>
          <a:bodyPr/>
          <a:lstStyle/>
          <a:p>
            <a:endParaRPr lang="en-US"/>
          </a:p>
        </p:txBody>
      </p:sp>
      <p:sp>
        <p:nvSpPr>
          <p:cNvPr id="7" name="Text 5"/>
          <p:cNvSpPr txBox="1"/>
          <p:nvPr/>
        </p:nvSpPr>
        <p:spPr>
          <a:xfrm>
            <a:off x="841248" y="173736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Cost</a:t>
            </a:r>
            <a:endParaRPr lang="en-US" sz="1550" dirty="0"/>
          </a:p>
        </p:txBody>
      </p:sp>
      <p:sp>
        <p:nvSpPr>
          <p:cNvPr id="8" name="Text 6"/>
          <p:cNvSpPr txBox="1"/>
          <p:nvPr/>
        </p:nvSpPr>
        <p:spPr>
          <a:xfrm>
            <a:off x="2788920" y="173736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clothing · equipment · transport</a:t>
            </a:r>
            <a:endParaRPr lang="en-US" sz="1350" dirty="0"/>
          </a:p>
        </p:txBody>
      </p:sp>
      <p:sp>
        <p:nvSpPr>
          <p:cNvPr id="9" name="Shape 7"/>
          <p:cNvSpPr/>
          <p:nvPr/>
        </p:nvSpPr>
        <p:spPr>
          <a:xfrm>
            <a:off x="640080" y="2514600"/>
            <a:ext cx="10881360" cy="758952"/>
          </a:xfrm>
          <a:prstGeom prst="roundRect">
            <a:avLst>
              <a:gd name="adj" fmla="val 6024"/>
            </a:avLst>
          </a:prstGeom>
          <a:solidFill>
            <a:srgbClr val="FFFFFF"/>
          </a:solidFill>
          <a:ln/>
        </p:spPr>
        <p:txBody>
          <a:bodyPr/>
          <a:lstStyle/>
          <a:p>
            <a:endParaRPr lang="en-US"/>
          </a:p>
        </p:txBody>
      </p:sp>
      <p:sp>
        <p:nvSpPr>
          <p:cNvPr id="10" name="Text 8"/>
          <p:cNvSpPr txBox="1"/>
          <p:nvPr/>
        </p:nvSpPr>
        <p:spPr>
          <a:xfrm>
            <a:off x="841248" y="260604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Access</a:t>
            </a:r>
            <a:endParaRPr lang="en-US" sz="1550" dirty="0"/>
          </a:p>
        </p:txBody>
      </p:sp>
      <p:sp>
        <p:nvSpPr>
          <p:cNvPr id="11" name="Text 9"/>
          <p:cNvSpPr txBox="1"/>
          <p:nvPr/>
        </p:nvSpPr>
        <p:spPr>
          <a:xfrm>
            <a:off x="2788920" y="260604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location · limited accessible transportation · resources · types of activity available</a:t>
            </a:r>
            <a:endParaRPr lang="en-US" sz="1350" dirty="0"/>
          </a:p>
        </p:txBody>
      </p:sp>
      <p:sp>
        <p:nvSpPr>
          <p:cNvPr id="12" name="Shape 10"/>
          <p:cNvSpPr/>
          <p:nvPr/>
        </p:nvSpPr>
        <p:spPr>
          <a:xfrm>
            <a:off x="640080" y="3383280"/>
            <a:ext cx="10881360" cy="758952"/>
          </a:xfrm>
          <a:prstGeom prst="roundRect">
            <a:avLst>
              <a:gd name="adj" fmla="val 6024"/>
            </a:avLst>
          </a:prstGeom>
          <a:solidFill>
            <a:srgbClr val="F1EFE5"/>
          </a:solidFill>
          <a:ln/>
        </p:spPr>
        <p:txBody>
          <a:bodyPr/>
          <a:lstStyle/>
          <a:p>
            <a:endParaRPr lang="en-US"/>
          </a:p>
        </p:txBody>
      </p:sp>
      <p:sp>
        <p:nvSpPr>
          <p:cNvPr id="13" name="Text 11"/>
          <p:cNvSpPr txBox="1"/>
          <p:nvPr/>
        </p:nvSpPr>
        <p:spPr>
          <a:xfrm>
            <a:off x="841248" y="347472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Time</a:t>
            </a:r>
            <a:endParaRPr lang="en-US" sz="1550" dirty="0"/>
          </a:p>
        </p:txBody>
      </p:sp>
      <p:sp>
        <p:nvSpPr>
          <p:cNvPr id="14" name="Text 12"/>
          <p:cNvSpPr txBox="1"/>
          <p:nvPr/>
        </p:nvSpPr>
        <p:spPr>
          <a:xfrm>
            <a:off x="2788920" y="347472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family · school · work</a:t>
            </a:r>
            <a:endParaRPr lang="en-US" sz="1350" dirty="0"/>
          </a:p>
        </p:txBody>
      </p:sp>
      <p:sp>
        <p:nvSpPr>
          <p:cNvPr id="15" name="Shape 13"/>
          <p:cNvSpPr/>
          <p:nvPr/>
        </p:nvSpPr>
        <p:spPr>
          <a:xfrm>
            <a:off x="640080" y="4251960"/>
            <a:ext cx="10881360" cy="758952"/>
          </a:xfrm>
          <a:prstGeom prst="roundRect">
            <a:avLst>
              <a:gd name="adj" fmla="val 6024"/>
            </a:avLst>
          </a:prstGeom>
          <a:solidFill>
            <a:srgbClr val="FFFFFF"/>
          </a:solidFill>
          <a:ln/>
        </p:spPr>
        <p:txBody>
          <a:bodyPr/>
          <a:lstStyle/>
          <a:p>
            <a:endParaRPr lang="en-US"/>
          </a:p>
        </p:txBody>
      </p:sp>
      <p:sp>
        <p:nvSpPr>
          <p:cNvPr id="16" name="Text 14"/>
          <p:cNvSpPr txBox="1"/>
          <p:nvPr/>
        </p:nvSpPr>
        <p:spPr>
          <a:xfrm>
            <a:off x="841248" y="434340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Personal</a:t>
            </a:r>
            <a:endParaRPr lang="en-US" sz="1550" dirty="0"/>
          </a:p>
        </p:txBody>
      </p:sp>
      <p:sp>
        <p:nvSpPr>
          <p:cNvPr id="17" name="Text 15"/>
          <p:cNvSpPr txBox="1"/>
          <p:nvPr/>
        </p:nvSpPr>
        <p:spPr>
          <a:xfrm>
            <a:off x="2788920" y="434340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body image · lack of self-confidence · parental or guardian influence · limited previous participation · low fitness levels · extended time off · concerns about making health conditions worse</a:t>
            </a:r>
            <a:endParaRPr lang="en-US" sz="1350" dirty="0"/>
          </a:p>
        </p:txBody>
      </p:sp>
      <p:sp>
        <p:nvSpPr>
          <p:cNvPr id="18" name="Shape 16"/>
          <p:cNvSpPr/>
          <p:nvPr/>
        </p:nvSpPr>
        <p:spPr>
          <a:xfrm>
            <a:off x="640080" y="5120640"/>
            <a:ext cx="10881360" cy="758952"/>
          </a:xfrm>
          <a:prstGeom prst="roundRect">
            <a:avLst>
              <a:gd name="adj" fmla="val 6024"/>
            </a:avLst>
          </a:prstGeom>
          <a:solidFill>
            <a:srgbClr val="F1EFE5"/>
          </a:solidFill>
          <a:ln/>
        </p:spPr>
        <p:txBody>
          <a:bodyPr/>
          <a:lstStyle/>
          <a:p>
            <a:endParaRPr lang="en-US"/>
          </a:p>
        </p:txBody>
      </p:sp>
      <p:sp>
        <p:nvSpPr>
          <p:cNvPr id="19" name="Text 17"/>
          <p:cNvSpPr txBox="1"/>
          <p:nvPr/>
        </p:nvSpPr>
        <p:spPr>
          <a:xfrm>
            <a:off x="841248" y="521208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Cultural</a:t>
            </a:r>
            <a:endParaRPr lang="en-US" sz="1550" dirty="0"/>
          </a:p>
        </p:txBody>
      </p:sp>
      <p:sp>
        <p:nvSpPr>
          <p:cNvPr id="20" name="Text 18"/>
          <p:cNvSpPr txBox="1"/>
          <p:nvPr/>
        </p:nvSpPr>
        <p:spPr>
          <a:xfrm>
            <a:off x="2788920" y="521208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single sex sessions · social norms of unconventional clothing and availability of appropriate clothing · lack of role models from your own cultural background</a:t>
            </a:r>
            <a:endParaRPr lang="en-US" sz="135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marL="0" indent="0">
              <a:buNone/>
            </a:pPr>
            <a:r>
              <a:rPr lang="en-US" sz="1300" b="1" kern="0" spc="300" dirty="0">
                <a:solidFill>
                  <a:srgbClr val="1F5C8B"/>
                </a:solidFill>
                <a:latin typeface="Calibri" pitchFamily="34" charset="0"/>
                <a:ea typeface="Calibri" pitchFamily="34" charset="-122"/>
                <a:cs typeface="Calibri" pitchFamily="34" charset="-120"/>
              </a:rPr>
              <a:t>BOOKLET PAGE 13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Methods.</a:t>
            </a:r>
            <a:endParaRPr lang="en-US" sz="3400" dirty="0"/>
          </a:p>
        </p:txBody>
      </p:sp>
      <p:sp>
        <p:nvSpPr>
          <p:cNvPr id="6" name="Shape 4"/>
          <p:cNvSpPr/>
          <p:nvPr/>
        </p:nvSpPr>
        <p:spPr>
          <a:xfrm>
            <a:off x="640080" y="1645920"/>
            <a:ext cx="10881360" cy="758952"/>
          </a:xfrm>
          <a:prstGeom prst="roundRect">
            <a:avLst>
              <a:gd name="adj" fmla="val 6024"/>
            </a:avLst>
          </a:prstGeom>
          <a:solidFill>
            <a:srgbClr val="F1EFE5"/>
          </a:solidFill>
          <a:ln/>
        </p:spPr>
        <p:txBody>
          <a:bodyPr/>
          <a:lstStyle/>
          <a:p>
            <a:endParaRPr lang="en-US"/>
          </a:p>
        </p:txBody>
      </p:sp>
      <p:sp>
        <p:nvSpPr>
          <p:cNvPr id="7" name="Text 5"/>
          <p:cNvSpPr txBox="1"/>
          <p:nvPr/>
        </p:nvSpPr>
        <p:spPr>
          <a:xfrm>
            <a:off x="841248" y="173736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Cost</a:t>
            </a:r>
            <a:endParaRPr lang="en-US" sz="1550" dirty="0"/>
          </a:p>
        </p:txBody>
      </p:sp>
      <p:sp>
        <p:nvSpPr>
          <p:cNvPr id="8" name="Text 6"/>
          <p:cNvSpPr txBox="1"/>
          <p:nvPr/>
        </p:nvSpPr>
        <p:spPr>
          <a:xfrm>
            <a:off x="2788920" y="173736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discounted pricing · hiring of equipment · free car parking</a:t>
            </a:r>
            <a:endParaRPr lang="en-US" sz="1350" dirty="0"/>
          </a:p>
        </p:txBody>
      </p:sp>
      <p:sp>
        <p:nvSpPr>
          <p:cNvPr id="9" name="Shape 7"/>
          <p:cNvSpPr/>
          <p:nvPr/>
        </p:nvSpPr>
        <p:spPr>
          <a:xfrm>
            <a:off x="640080" y="2514600"/>
            <a:ext cx="10881360" cy="758952"/>
          </a:xfrm>
          <a:prstGeom prst="roundRect">
            <a:avLst>
              <a:gd name="adj" fmla="val 6024"/>
            </a:avLst>
          </a:prstGeom>
          <a:solidFill>
            <a:srgbClr val="FFFFFF"/>
          </a:solidFill>
          <a:ln/>
        </p:spPr>
        <p:txBody>
          <a:bodyPr/>
          <a:lstStyle/>
          <a:p>
            <a:endParaRPr lang="en-US"/>
          </a:p>
        </p:txBody>
      </p:sp>
      <p:sp>
        <p:nvSpPr>
          <p:cNvPr id="10" name="Text 8"/>
          <p:cNvSpPr txBox="1"/>
          <p:nvPr/>
        </p:nvSpPr>
        <p:spPr>
          <a:xfrm>
            <a:off x="841248" y="260604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Access</a:t>
            </a:r>
            <a:endParaRPr lang="en-US" sz="1550" dirty="0"/>
          </a:p>
        </p:txBody>
      </p:sp>
      <p:sp>
        <p:nvSpPr>
          <p:cNvPr id="11" name="Text 9"/>
          <p:cNvSpPr txBox="1"/>
          <p:nvPr/>
        </p:nvSpPr>
        <p:spPr>
          <a:xfrm>
            <a:off x="2788920" y="260604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public transport discounts · cycle hire · free parking · taster days · staff training · increased range of provision · ramps · assistive technology (pool hoist, Braille signage, hearing loops)</a:t>
            </a:r>
            <a:endParaRPr lang="en-US" sz="1350" dirty="0"/>
          </a:p>
        </p:txBody>
      </p:sp>
      <p:sp>
        <p:nvSpPr>
          <p:cNvPr id="12" name="Shape 10"/>
          <p:cNvSpPr/>
          <p:nvPr/>
        </p:nvSpPr>
        <p:spPr>
          <a:xfrm>
            <a:off x="640080" y="3383280"/>
            <a:ext cx="10881360" cy="758952"/>
          </a:xfrm>
          <a:prstGeom prst="roundRect">
            <a:avLst>
              <a:gd name="adj" fmla="val 6024"/>
            </a:avLst>
          </a:prstGeom>
          <a:solidFill>
            <a:srgbClr val="F1EFE5"/>
          </a:solidFill>
          <a:ln/>
        </p:spPr>
        <p:txBody>
          <a:bodyPr/>
          <a:lstStyle/>
          <a:p>
            <a:endParaRPr lang="en-US"/>
          </a:p>
        </p:txBody>
      </p:sp>
      <p:sp>
        <p:nvSpPr>
          <p:cNvPr id="13" name="Text 11"/>
          <p:cNvSpPr txBox="1"/>
          <p:nvPr/>
        </p:nvSpPr>
        <p:spPr>
          <a:xfrm>
            <a:off x="841248" y="347472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Time</a:t>
            </a:r>
            <a:endParaRPr lang="en-US" sz="1550" dirty="0"/>
          </a:p>
        </p:txBody>
      </p:sp>
      <p:sp>
        <p:nvSpPr>
          <p:cNvPr id="14" name="Text 12"/>
          <p:cNvSpPr txBox="1"/>
          <p:nvPr/>
        </p:nvSpPr>
        <p:spPr>
          <a:xfrm>
            <a:off x="2788920" y="347472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creche facilities · extended opening hours</a:t>
            </a:r>
            <a:endParaRPr lang="en-US" sz="1350" dirty="0"/>
          </a:p>
        </p:txBody>
      </p:sp>
      <p:sp>
        <p:nvSpPr>
          <p:cNvPr id="15" name="Shape 13"/>
          <p:cNvSpPr/>
          <p:nvPr/>
        </p:nvSpPr>
        <p:spPr>
          <a:xfrm>
            <a:off x="640080" y="4251960"/>
            <a:ext cx="10881360" cy="758952"/>
          </a:xfrm>
          <a:prstGeom prst="roundRect">
            <a:avLst>
              <a:gd name="adj" fmla="val 6024"/>
            </a:avLst>
          </a:prstGeom>
          <a:solidFill>
            <a:srgbClr val="FFFFFF"/>
          </a:solidFill>
          <a:ln/>
        </p:spPr>
        <p:txBody>
          <a:bodyPr/>
          <a:lstStyle/>
          <a:p>
            <a:endParaRPr lang="en-US"/>
          </a:p>
        </p:txBody>
      </p:sp>
      <p:sp>
        <p:nvSpPr>
          <p:cNvPr id="16" name="Text 14"/>
          <p:cNvSpPr txBox="1"/>
          <p:nvPr/>
        </p:nvSpPr>
        <p:spPr>
          <a:xfrm>
            <a:off x="841248" y="434340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Personal</a:t>
            </a:r>
            <a:endParaRPr lang="en-US" sz="1550" dirty="0"/>
          </a:p>
        </p:txBody>
      </p:sp>
      <p:sp>
        <p:nvSpPr>
          <p:cNvPr id="17" name="Text 15"/>
          <p:cNvSpPr txBox="1"/>
          <p:nvPr/>
        </p:nvSpPr>
        <p:spPr>
          <a:xfrm>
            <a:off x="2788920" y="434340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private changing rooms · comfortable clothing · varied images of body shapes · parent and child sessions · participation campaigns</a:t>
            </a:r>
            <a:endParaRPr lang="en-US" sz="1350" dirty="0"/>
          </a:p>
        </p:txBody>
      </p:sp>
      <p:sp>
        <p:nvSpPr>
          <p:cNvPr id="18" name="Shape 16"/>
          <p:cNvSpPr/>
          <p:nvPr/>
        </p:nvSpPr>
        <p:spPr>
          <a:xfrm>
            <a:off x="640080" y="5120640"/>
            <a:ext cx="10881360" cy="758952"/>
          </a:xfrm>
          <a:prstGeom prst="roundRect">
            <a:avLst>
              <a:gd name="adj" fmla="val 6024"/>
            </a:avLst>
          </a:prstGeom>
          <a:solidFill>
            <a:srgbClr val="F1EFE5"/>
          </a:solidFill>
          <a:ln/>
        </p:spPr>
        <p:txBody>
          <a:bodyPr/>
          <a:lstStyle/>
          <a:p>
            <a:endParaRPr lang="en-US"/>
          </a:p>
        </p:txBody>
      </p:sp>
      <p:sp>
        <p:nvSpPr>
          <p:cNvPr id="19" name="Text 17"/>
          <p:cNvSpPr txBox="1"/>
          <p:nvPr/>
        </p:nvSpPr>
        <p:spPr>
          <a:xfrm>
            <a:off x="841248" y="5212080"/>
            <a:ext cx="1828800" cy="612648"/>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Cultural</a:t>
            </a:r>
            <a:endParaRPr lang="en-US" sz="1550" dirty="0"/>
          </a:p>
        </p:txBody>
      </p:sp>
      <p:sp>
        <p:nvSpPr>
          <p:cNvPr id="20" name="Text 18"/>
          <p:cNvSpPr txBox="1"/>
          <p:nvPr/>
        </p:nvSpPr>
        <p:spPr>
          <a:xfrm>
            <a:off x="2788920" y="5212080"/>
            <a:ext cx="8503920" cy="649224"/>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women only sessions staffed by females · diversity of staff · staff training in cultural awareness</a:t>
            </a:r>
            <a:endParaRPr lang="en-US" sz="135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marL="0" indent="0">
              <a:buNone/>
            </a:pPr>
            <a:r>
              <a:rPr lang="en-US" sz="1300" b="1" kern="0" spc="300" dirty="0">
                <a:solidFill>
                  <a:srgbClr val="1F5C8B"/>
                </a:solidFill>
                <a:latin typeface="Calibri" pitchFamily="34" charset="0"/>
                <a:ea typeface="Calibri" pitchFamily="34" charset="-122"/>
                <a:cs typeface="Calibri" pitchFamily="34" charset="-120"/>
              </a:rPr>
              <a:t>BOOKLET PAGE 17</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Self-test.</a:t>
            </a:r>
            <a:endParaRPr lang="en-US" sz="3400" dirty="0"/>
          </a:p>
        </p:txBody>
      </p:sp>
      <p:sp>
        <p:nvSpPr>
          <p:cNvPr id="6" name="Shape 4"/>
          <p:cNvSpPr/>
          <p:nvPr/>
        </p:nvSpPr>
        <p:spPr>
          <a:xfrm>
            <a:off x="640080" y="1645920"/>
            <a:ext cx="10881360" cy="640080"/>
          </a:xfrm>
          <a:prstGeom prst="roundRect">
            <a:avLst>
              <a:gd name="adj" fmla="val 7143"/>
            </a:avLst>
          </a:prstGeom>
          <a:solidFill>
            <a:srgbClr val="F1EFE5"/>
          </a:solidFill>
          <a:ln/>
        </p:spPr>
        <p:txBody>
          <a:bodyPr/>
          <a:lstStyle/>
          <a:p>
            <a:endParaRPr lang="en-US"/>
          </a:p>
        </p:txBody>
      </p:sp>
      <p:sp>
        <p:nvSpPr>
          <p:cNvPr id="7" name="Text 5"/>
          <p:cNvSpPr txBox="1"/>
          <p:nvPr/>
        </p:nvSpPr>
        <p:spPr>
          <a:xfrm>
            <a:off x="841248" y="1737360"/>
            <a:ext cx="822960" cy="493776"/>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1</a:t>
            </a:r>
            <a:endParaRPr lang="en-US" sz="1550" dirty="0"/>
          </a:p>
        </p:txBody>
      </p:sp>
      <p:sp>
        <p:nvSpPr>
          <p:cNvPr id="8" name="Text 6"/>
          <p:cNvSpPr txBox="1"/>
          <p:nvPr/>
        </p:nvSpPr>
        <p:spPr>
          <a:xfrm>
            <a:off x="1783080" y="1737360"/>
            <a:ext cx="950976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Competitive, involves physical exertion, has rules and regulations and a National Governing Body</a:t>
            </a:r>
            <a:endParaRPr lang="en-US" sz="1350" dirty="0"/>
          </a:p>
        </p:txBody>
      </p:sp>
      <p:sp>
        <p:nvSpPr>
          <p:cNvPr id="9" name="Shape 7"/>
          <p:cNvSpPr/>
          <p:nvPr/>
        </p:nvSpPr>
        <p:spPr>
          <a:xfrm>
            <a:off x="640080" y="2395728"/>
            <a:ext cx="10881360" cy="640080"/>
          </a:xfrm>
          <a:prstGeom prst="roundRect">
            <a:avLst>
              <a:gd name="adj" fmla="val 7143"/>
            </a:avLst>
          </a:prstGeom>
          <a:solidFill>
            <a:srgbClr val="FFFFFF"/>
          </a:solidFill>
          <a:ln/>
        </p:spPr>
        <p:txBody>
          <a:bodyPr/>
          <a:lstStyle/>
          <a:p>
            <a:endParaRPr lang="en-US"/>
          </a:p>
        </p:txBody>
      </p:sp>
      <p:sp>
        <p:nvSpPr>
          <p:cNvPr id="10" name="Text 8"/>
          <p:cNvSpPr txBox="1"/>
          <p:nvPr/>
        </p:nvSpPr>
        <p:spPr>
          <a:xfrm>
            <a:off x="841248" y="2487168"/>
            <a:ext cx="822960" cy="493776"/>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2</a:t>
            </a:r>
            <a:endParaRPr lang="en-US" sz="1550" dirty="0"/>
          </a:p>
        </p:txBody>
      </p:sp>
      <p:sp>
        <p:nvSpPr>
          <p:cNvPr id="11" name="Text 9"/>
          <p:cNvSpPr txBox="1"/>
          <p:nvPr/>
        </p:nvSpPr>
        <p:spPr>
          <a:xfrm>
            <a:off x="1783080" y="2487168"/>
            <a:ext cx="950976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Public (council, community aim) · private (profit) · voluntary (volunteers, common interest)</a:t>
            </a:r>
            <a:endParaRPr lang="en-US" sz="1350" dirty="0"/>
          </a:p>
        </p:txBody>
      </p:sp>
      <p:sp>
        <p:nvSpPr>
          <p:cNvPr id="12" name="Shape 10"/>
          <p:cNvSpPr/>
          <p:nvPr/>
        </p:nvSpPr>
        <p:spPr>
          <a:xfrm>
            <a:off x="640080" y="3145536"/>
            <a:ext cx="10881360" cy="640080"/>
          </a:xfrm>
          <a:prstGeom prst="roundRect">
            <a:avLst>
              <a:gd name="adj" fmla="val 7143"/>
            </a:avLst>
          </a:prstGeom>
          <a:solidFill>
            <a:srgbClr val="F1EFE5"/>
          </a:solidFill>
          <a:ln/>
        </p:spPr>
        <p:txBody>
          <a:bodyPr/>
          <a:lstStyle/>
          <a:p>
            <a:endParaRPr lang="en-US"/>
          </a:p>
        </p:txBody>
      </p:sp>
      <p:sp>
        <p:nvSpPr>
          <p:cNvPr id="13" name="Text 11"/>
          <p:cNvSpPr txBox="1"/>
          <p:nvPr/>
        </p:nvSpPr>
        <p:spPr>
          <a:xfrm>
            <a:off x="841248" y="3236976"/>
            <a:ext cx="822960" cy="493776"/>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3</a:t>
            </a:r>
            <a:endParaRPr lang="en-US" sz="1550" dirty="0"/>
          </a:p>
        </p:txBody>
      </p:sp>
      <p:sp>
        <p:nvSpPr>
          <p:cNvPr id="14" name="Text 12"/>
          <p:cNvSpPr txBox="1"/>
          <p:nvPr/>
        </p:nvSpPr>
        <p:spPr>
          <a:xfrm>
            <a:off x="1783080" y="3236976"/>
            <a:ext cx="950976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Funding source · aims · quality of provision · accessibility</a:t>
            </a:r>
            <a:endParaRPr lang="en-US" sz="1350" dirty="0"/>
          </a:p>
        </p:txBody>
      </p:sp>
      <p:sp>
        <p:nvSpPr>
          <p:cNvPr id="15" name="Shape 13"/>
          <p:cNvSpPr/>
          <p:nvPr/>
        </p:nvSpPr>
        <p:spPr>
          <a:xfrm>
            <a:off x="640080" y="3895344"/>
            <a:ext cx="10881360" cy="640080"/>
          </a:xfrm>
          <a:prstGeom prst="roundRect">
            <a:avLst>
              <a:gd name="adj" fmla="val 7143"/>
            </a:avLst>
          </a:prstGeom>
          <a:solidFill>
            <a:srgbClr val="FFFFFF"/>
          </a:solidFill>
          <a:ln/>
        </p:spPr>
        <p:txBody>
          <a:bodyPr/>
          <a:lstStyle/>
          <a:p>
            <a:endParaRPr lang="en-US"/>
          </a:p>
        </p:txBody>
      </p:sp>
      <p:sp>
        <p:nvSpPr>
          <p:cNvPr id="16" name="Text 14"/>
          <p:cNvSpPr txBox="1"/>
          <p:nvPr/>
        </p:nvSpPr>
        <p:spPr>
          <a:xfrm>
            <a:off x="841248" y="3986784"/>
            <a:ext cx="822960" cy="493776"/>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4</a:t>
            </a:r>
            <a:endParaRPr lang="en-US" sz="1550" dirty="0"/>
          </a:p>
        </p:txBody>
      </p:sp>
      <p:sp>
        <p:nvSpPr>
          <p:cNvPr id="17" name="Text 15"/>
          <p:cNvSpPr txBox="1"/>
          <p:nvPr/>
        </p:nvSpPr>
        <p:spPr>
          <a:xfrm>
            <a:off x="1783080" y="3986784"/>
            <a:ext cx="950976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5–11 · 12–17 · 18–49 · 50 and up</a:t>
            </a:r>
            <a:endParaRPr lang="en-US" sz="1350" dirty="0"/>
          </a:p>
        </p:txBody>
      </p:sp>
      <p:sp>
        <p:nvSpPr>
          <p:cNvPr id="18" name="Shape 16"/>
          <p:cNvSpPr/>
          <p:nvPr/>
        </p:nvSpPr>
        <p:spPr>
          <a:xfrm>
            <a:off x="640080" y="4645152"/>
            <a:ext cx="10881360" cy="640080"/>
          </a:xfrm>
          <a:prstGeom prst="roundRect">
            <a:avLst>
              <a:gd name="adj" fmla="val 7143"/>
            </a:avLst>
          </a:prstGeom>
          <a:solidFill>
            <a:srgbClr val="F1EFE5"/>
          </a:solidFill>
          <a:ln/>
        </p:spPr>
        <p:txBody>
          <a:bodyPr/>
          <a:lstStyle/>
          <a:p>
            <a:endParaRPr lang="en-US"/>
          </a:p>
        </p:txBody>
      </p:sp>
      <p:sp>
        <p:nvSpPr>
          <p:cNvPr id="19" name="Text 17"/>
          <p:cNvSpPr txBox="1"/>
          <p:nvPr/>
        </p:nvSpPr>
        <p:spPr>
          <a:xfrm>
            <a:off x="841248" y="4736592"/>
            <a:ext cx="822960" cy="493776"/>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5</a:t>
            </a:r>
            <a:endParaRPr lang="en-US" sz="1550" dirty="0"/>
          </a:p>
        </p:txBody>
      </p:sp>
      <p:sp>
        <p:nvSpPr>
          <p:cNvPr id="20" name="Text 18"/>
          <p:cNvSpPr txBox="1"/>
          <p:nvPr/>
        </p:nvSpPr>
        <p:spPr>
          <a:xfrm>
            <a:off x="1783080" y="4736592"/>
            <a:ext cx="950976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Physical, social and mental health needs</a:t>
            </a:r>
            <a:endParaRPr lang="en-US" sz="1350" dirty="0"/>
          </a:p>
        </p:txBody>
      </p:sp>
      <p:sp>
        <p:nvSpPr>
          <p:cNvPr id="21" name="Shape 19"/>
          <p:cNvSpPr/>
          <p:nvPr/>
        </p:nvSpPr>
        <p:spPr>
          <a:xfrm>
            <a:off x="640080" y="5394960"/>
            <a:ext cx="10881360" cy="640080"/>
          </a:xfrm>
          <a:prstGeom prst="roundRect">
            <a:avLst>
              <a:gd name="adj" fmla="val 7143"/>
            </a:avLst>
          </a:prstGeom>
          <a:solidFill>
            <a:srgbClr val="FFFFFF"/>
          </a:solidFill>
          <a:ln/>
        </p:spPr>
        <p:txBody>
          <a:bodyPr/>
          <a:lstStyle/>
          <a:p>
            <a:endParaRPr lang="en-US"/>
          </a:p>
        </p:txBody>
      </p:sp>
      <p:sp>
        <p:nvSpPr>
          <p:cNvPr id="22" name="Text 20"/>
          <p:cNvSpPr txBox="1"/>
          <p:nvPr/>
        </p:nvSpPr>
        <p:spPr>
          <a:xfrm>
            <a:off x="841248" y="5486400"/>
            <a:ext cx="822960" cy="493776"/>
          </a:xfrm>
          <a:prstGeom prst="rect">
            <a:avLst/>
          </a:prstGeom>
          <a:noFill/>
          <a:ln/>
        </p:spPr>
        <p:txBody>
          <a:bodyPr wrap="square" lIns="0" tIns="0" rIns="0" bIns="0" rtlCol="0" anchor="t"/>
          <a:lstStyle/>
          <a:p>
            <a:pPr marL="0" indent="0">
              <a:buNone/>
            </a:pPr>
            <a:r>
              <a:rPr lang="en-US" sz="1550" b="1" dirty="0">
                <a:solidFill>
                  <a:srgbClr val="1F1E1B"/>
                </a:solidFill>
                <a:latin typeface="Calibri" pitchFamily="34" charset="0"/>
                <a:ea typeface="Calibri" pitchFamily="34" charset="-122"/>
                <a:cs typeface="Calibri" pitchFamily="34" charset="-120"/>
              </a:rPr>
              <a:t>6</a:t>
            </a:r>
            <a:endParaRPr lang="en-US" sz="1550" dirty="0"/>
          </a:p>
        </p:txBody>
      </p:sp>
      <p:sp>
        <p:nvSpPr>
          <p:cNvPr id="23" name="Text 21"/>
          <p:cNvSpPr txBox="1"/>
          <p:nvPr/>
        </p:nvSpPr>
        <p:spPr>
          <a:xfrm>
            <a:off x="1783080" y="5486400"/>
            <a:ext cx="9509760" cy="530352"/>
          </a:xfrm>
          <a:prstGeom prst="rect">
            <a:avLst/>
          </a:prstGeom>
          <a:noFill/>
          <a:ln/>
        </p:spPr>
        <p:txBody>
          <a:bodyPr wrap="square" lIns="0" tIns="0" rIns="0" bIns="0" rtlCol="0" anchor="t"/>
          <a:lstStyle/>
          <a:p>
            <a:pPr marL="0" indent="0">
              <a:buNone/>
            </a:pPr>
            <a:r>
              <a:rPr lang="en-US" sz="1350" dirty="0">
                <a:solidFill>
                  <a:srgbClr val="1F1E1B"/>
                </a:solidFill>
                <a:latin typeface="Calibri" pitchFamily="34" charset="0"/>
                <a:ea typeface="Calibri" pitchFamily="34" charset="-122"/>
                <a:cs typeface="Calibri" pitchFamily="34" charset="-120"/>
              </a:rPr>
              <a:t>Cost · access · time · personal · cultural</a:t>
            </a:r>
            <a:endParaRPr lang="en-US" sz="135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1F1E1B"/>
        </a:solidFill>
        <a:effectLst/>
      </p:bgPr>
    </p:bg>
    <p:spTree>
      <p:nvGrpSpPr>
        <p:cNvPr id="1" name=""/>
        <p:cNvGrpSpPr/>
        <p:nvPr/>
      </p:nvGrpSpPr>
      <p:grpSpPr>
        <a:xfrm>
          <a:off x="0" y="0"/>
          <a:ext cx="0" cy="0"/>
          <a:chOff x="0" y="0"/>
          <a:chExt cx="0" cy="0"/>
        </a:xfrm>
      </p:grpSpPr>
      <p:sp>
        <p:nvSpPr>
          <p:cNvPr id="2" name="Text 0"/>
          <p:cNvSpPr txBox="1"/>
          <p:nvPr/>
        </p:nvSpPr>
        <p:spPr>
          <a:xfrm>
            <a:off x="640080" y="2377440"/>
            <a:ext cx="10972800" cy="914400"/>
          </a:xfrm>
          <a:prstGeom prst="rect">
            <a:avLst/>
          </a:prstGeom>
          <a:noFill/>
          <a:ln/>
        </p:spPr>
        <p:txBody>
          <a:bodyPr wrap="square" lIns="0" tIns="0" rIns="0" bIns="0" rtlCol="0" anchor="ctr"/>
          <a:lstStyle/>
          <a:p>
            <a:pPr marL="0" indent="0">
              <a:buNone/>
            </a:pPr>
            <a:r>
              <a:rPr lang="en-US" sz="4600" b="1" dirty="0">
                <a:solidFill>
                  <a:srgbClr val="FFFFFF"/>
                </a:solidFill>
                <a:latin typeface="Arial" pitchFamily="34" charset="0"/>
                <a:ea typeface="Arial" pitchFamily="34" charset="-122"/>
                <a:cs typeface="Arial" pitchFamily="34" charset="-120"/>
              </a:rPr>
              <a:t>Next: planning week.</a:t>
            </a:r>
            <a:endParaRPr lang="en-US" sz="4600" dirty="0"/>
          </a:p>
        </p:txBody>
      </p:sp>
      <p:sp>
        <p:nvSpPr>
          <p:cNvPr id="3" name="Text 1"/>
          <p:cNvSpPr txBox="1"/>
          <p:nvPr/>
        </p:nvSpPr>
        <p:spPr>
          <a:xfrm>
            <a:off x="640080" y="3566160"/>
            <a:ext cx="10058400" cy="1554480"/>
          </a:xfrm>
          <a:prstGeom prst="rect">
            <a:avLst/>
          </a:prstGeom>
          <a:noFill/>
          <a:ln/>
        </p:spPr>
        <p:txBody>
          <a:bodyPr wrap="square" lIns="0" tIns="0" rIns="0" bIns="0" rtlCol="0" anchor="t"/>
          <a:lstStyle/>
          <a:p>
            <a:pPr marL="0" indent="0">
              <a:buNone/>
            </a:pPr>
            <a:r>
              <a:rPr lang="en-US" sz="1900" dirty="0">
                <a:solidFill>
                  <a:srgbClr val="D8D5C9"/>
                </a:solidFill>
                <a:latin typeface="Calibri" pitchFamily="34" charset="0"/>
                <a:ea typeface="Calibri" pitchFamily="34" charset="-122"/>
                <a:cs typeface="Calibri" pitchFamily="34" charset="-120"/>
              </a:rPr>
              <a:t>Weeks 14–15: plan Task 1 against the released paper, activities and sector first, then barriers and methods
</a:t>
            </a:r>
            <a:endParaRPr lang="en-US" sz="1900" dirty="0"/>
          </a:p>
          <a:p>
            <a:pPr marL="0" indent="0">
              <a:buNone/>
            </a:pPr>
            <a:r>
              <a:rPr lang="en-US" sz="1900" dirty="0">
                <a:solidFill>
                  <a:srgbClr val="D8D5C9"/>
                </a:solidFill>
                <a:latin typeface="Calibri" pitchFamily="34" charset="0"/>
                <a:ea typeface="Calibri" pitchFamily="34" charset="-122"/>
                <a:cs typeface="Calibri" pitchFamily="34" charset="-120"/>
              </a:rPr>
              <a:t>Task 1: Monday 7 December
</a:t>
            </a:r>
            <a:endParaRPr lang="en-US" sz="1900" dirty="0"/>
          </a:p>
          <a:p>
            <a:pPr marL="0" indent="0">
              <a:buNone/>
            </a:pPr>
            <a:r>
              <a:rPr lang="en-US" sz="1900" b="1" dirty="0">
                <a:solidFill>
                  <a:srgbClr val="FFFFFF"/>
                </a:solidFill>
                <a:latin typeface="Calibri" pitchFamily="34" charset="0"/>
                <a:ea typeface="Calibri" pitchFamily="34" charset="-122"/>
                <a:cs typeface="Calibri" pitchFamily="34" charset="-120"/>
              </a:rPr>
              <a:t>January: typed up</a:t>
            </a:r>
            <a:endParaRPr lang="en-US" sz="1900" dirty="0"/>
          </a:p>
        </p:txBody>
      </p:sp>
      <p:sp>
        <p:nvSpPr>
          <p:cNvPr id="4" name="Text 2"/>
          <p:cNvSpPr txBox="1"/>
          <p:nvPr/>
        </p:nvSpPr>
        <p:spPr>
          <a:xfrm>
            <a:off x="640080" y="6126480"/>
            <a:ext cx="7315200" cy="320040"/>
          </a:xfrm>
          <a:prstGeom prst="rect">
            <a:avLst/>
          </a:prstGeom>
          <a:noFill/>
          <a:ln/>
        </p:spPr>
        <p:txBody>
          <a:bodyPr wrap="square" lIns="0" tIns="0" rIns="0" bIns="0" rtlCol="0" anchor="ctr"/>
          <a:lstStyle/>
          <a:p>
            <a:pPr marL="0" indent="0">
              <a:buNone/>
            </a:pPr>
            <a:r>
              <a:rPr lang="en-US" sz="1300" dirty="0">
                <a:solidFill>
                  <a:srgbClr val="9B978A"/>
                </a:solidFill>
                <a:latin typeface="Calibri" pitchFamily="34" charset="0"/>
                <a:ea typeface="Calibri" pitchFamily="34" charset="-122"/>
                <a:cs typeface="Calibri" pitchFamily="34" charset="-120"/>
              </a:rPr>
              <a:t>DHS BTEC Sport · Component 1 · Task 1</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marL="0" indent="0">
              <a:buNone/>
            </a:pPr>
            <a:r>
              <a:rPr lang="en-US" sz="1300" b="1" kern="0" spc="40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marL="0" indent="0">
              <a:buNone/>
            </a:pPr>
            <a:r>
              <a:rPr lang="en-US" sz="3400" b="1" dirty="0">
                <a:solidFill>
                  <a:srgbClr val="1F1E1B"/>
                </a:solidFill>
                <a:latin typeface="Arial" pitchFamily="34" charset="0"/>
                <a:ea typeface="Arial" pitchFamily="34" charset="-122"/>
                <a:cs typeface="Arial" pitchFamily="34" charset="-120"/>
              </a:rPr>
              <a:t>Sort the activities.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Sort into the three types: netball · rock climbing · spin class · orienteering · boxing · circuit training · kayaking · badminton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of your three columns, write the benefit you think matters most and who it would matter most to</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Argue one that could sit in two columns, and say why</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marL="0" indent="0">
              <a:buNone/>
            </a:pPr>
            <a:r>
              <a:rPr lang="en-US" sz="1150" dirty="0">
                <a:solidFill>
                  <a:srgbClr val="6E6B5E"/>
                </a:solidFill>
                <a:latin typeface="Calibri" pitchFamily="34" charset="0"/>
                <a:ea typeface="Calibri" pitchFamily="34" charset="-122"/>
                <a:cs typeface="Calibri" pitchFamily="34" charset="-120"/>
              </a:rPr>
              <a:t>DHS BTEC Sport · Component 1 · Task 1</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marL="0" indent="0" algn="r">
              <a:buNone/>
            </a:pPr>
            <a:r>
              <a:rPr lang="en-US" sz="1150" dirty="0">
                <a:solidFill>
                  <a:srgbClr val="6E6B5E"/>
                </a:solidFill>
                <a:latin typeface="Calibri" pitchFamily="34" charset="0"/>
                <a:ea typeface="Calibri" pitchFamily="34" charset="-122"/>
                <a:cs typeface="Calibri" pitchFamily="34" charset="-120"/>
              </a:rPr>
              <a:t>Week 8 · Lesson 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marL="0" indent="0">
              <a:buNone/>
            </a:pPr>
            <a:r>
              <a:rPr lang="en-US" sz="1500" b="1" kern="0" spc="400" dirty="0">
                <a:solidFill>
                  <a:srgbClr val="1F5C8B"/>
                </a:solidFill>
                <a:latin typeface="Calibri" pitchFamily="34" charset="0"/>
                <a:ea typeface="Calibri" pitchFamily="34" charset="-122"/>
                <a:cs typeface="Calibri" pitchFamily="34" charset="-120"/>
              </a:rPr>
              <a:t>LESSON 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marL="0" indent="0">
              <a:buNone/>
            </a:pPr>
            <a:r>
              <a:rPr lang="en-US" sz="4400" b="1" dirty="0">
                <a:solidFill>
                  <a:srgbClr val="1F1E1B"/>
                </a:solidFill>
                <a:latin typeface="Arial" pitchFamily="34" charset="0"/>
                <a:ea typeface="Arial" pitchFamily="34" charset="-122"/>
                <a:cs typeface="Arial" pitchFamily="34" charset="-120"/>
              </a:rPr>
              <a:t>Who provides sport: the three sectors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marL="0" indent="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Define the public, private and voluntary sectors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Give the characteristics of each sector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Place local providers you know into the right sector</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9098</Words>
  <Application>Microsoft Macintosh PowerPoint</Application>
  <PresentationFormat>Widescreen</PresentationFormat>
  <Paragraphs>940</Paragraphs>
  <Slides>78</Slides>
  <Notes>78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78</vt:i4>
      </vt:variant>
    </vt:vector>
  </HeadingPairs>
  <TitlesOfParts>
    <vt:vector size="8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C1 LO A Teacher Deck</dc:title>
  <dc:subject>PptxGenJS Presentation</dc:subject>
  <dc:creator>DHS PE Department</dc:creator>
  <cp:lastModifiedBy>R Anthony-Walker</cp:lastModifiedBy>
  <cp:revision>2</cp:revision>
  <dcterms:created xsi:type="dcterms:W3CDTF">2026-08-31T07:55:22Z</dcterms:created>
  <dcterms:modified xsi:type="dcterms:W3CDTF">2026-08-31T19:26:48Z</dcterms:modified>
</cp:coreProperties>
</file>