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0689336" cy="7562088"/>
  <p:notesSz cx="7562088" cy="10689336"/>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Users/ransfordanthony-walker/Documents/Claude Code/BTEC Centre/site/img/component-1.jpg">    </p:cNvPr>
          <p:cNvPicPr>
            <a:picLocks noChangeAspect="1"/>
          </p:cNvPicPr>
          <p:nvPr/>
        </p:nvPicPr>
        <p:blipFill>
          <a:blip r:embed="rId1"/>
          <a:srcRect l="0" r="0" t="0" b="0"/>
          <a:stretch/>
        </p:blipFill>
        <p:spPr>
          <a:xfrm>
            <a:off x="0" y="0"/>
            <a:ext cx="10689336" cy="7562088"/>
          </a:xfrm>
          <a:prstGeom prst="rect">
            <a:avLst/>
          </a:prstGeom>
        </p:spPr>
      </p:pic>
      <p:sp>
        <p:nvSpPr>
          <p:cNvPr id="3" name="Shape 0"/>
          <p:cNvSpPr/>
          <p:nvPr/>
        </p:nvSpPr>
        <p:spPr>
          <a:xfrm>
            <a:off x="0" y="0"/>
            <a:ext cx="10689336" cy="7562088"/>
          </a:xfrm>
          <a:prstGeom prst="rect">
            <a:avLst/>
          </a:prstGeom>
          <a:solidFill>
            <a:srgbClr val="141413">
              <a:alpha val="58000"/>
            </a:srgbClr>
          </a:solidFill>
          <a:ln/>
        </p:spPr>
      </p:sp>
      <p:sp>
        <p:nvSpPr>
          <p:cNvPr id="4" name="Text 1"/>
          <p:cNvSpPr txBox="1"/>
          <p:nvPr/>
        </p:nvSpPr>
        <p:spPr>
          <a:xfrm>
            <a:off x="641360" y="554553"/>
            <a:ext cx="9085936" cy="352897"/>
          </a:xfrm>
          <a:prstGeom prst="rect">
            <a:avLst/>
          </a:prstGeom>
          <a:noFill/>
          <a:ln/>
        </p:spPr>
        <p:txBody>
          <a:bodyPr wrap="square" lIns="0" tIns="0" rIns="0" bIns="0" rtlCol="0" anchor="ctr"/>
          <a:lstStyle/>
          <a:p>
            <a:pPr indent="0" marL="0">
              <a:buNone/>
            </a:pPr>
            <a:r>
              <a:rPr lang="en-US" sz="1300" b="1" spc="400" kern="0" dirty="0">
                <a:solidFill>
                  <a:srgbClr val="FFFFFF"/>
                </a:solidFill>
                <a:latin typeface="Calibri" pitchFamily="34" charset="0"/>
                <a:ea typeface="Calibri" pitchFamily="34" charset="-122"/>
                <a:cs typeface="Calibri" pitchFamily="34" charset="-120"/>
              </a:rPr>
              <a:t>DHS BTEC SPORT · COMPONENT 1</a:t>
            </a:r>
            <a:endParaRPr lang="en-US" sz="1300" dirty="0"/>
          </a:p>
        </p:txBody>
      </p:sp>
      <p:sp>
        <p:nvSpPr>
          <p:cNvPr id="5" name="Text 2"/>
          <p:cNvSpPr txBox="1"/>
          <p:nvPr/>
        </p:nvSpPr>
        <p:spPr>
          <a:xfrm>
            <a:off x="587913" y="2319040"/>
            <a:ext cx="9513509" cy="1209934"/>
          </a:xfrm>
          <a:prstGeom prst="rect">
            <a:avLst/>
          </a:prstGeom>
          <a:noFill/>
          <a:ln/>
        </p:spPr>
        <p:txBody>
          <a:bodyPr wrap="square" lIns="0" tIns="0" rIns="0" bIns="0" rtlCol="0" anchor="ctr"/>
          <a:lstStyle/>
          <a:p>
            <a:pPr indent="0" marL="0">
              <a:buNone/>
            </a:pPr>
            <a:r>
              <a:rPr lang="en-US" sz="4000" b="1" dirty="0">
                <a:solidFill>
                  <a:srgbClr val="FFFFFF"/>
                </a:solidFill>
                <a:latin typeface="Arial" pitchFamily="34" charset="0"/>
                <a:ea typeface="Arial" pitchFamily="34" charset="-122"/>
                <a:cs typeface="Arial" pitchFamily="34" charset="-120"/>
              </a:rPr>
              <a:t>Task 2.</a:t>
            </a:r>
            <a:endParaRPr lang="en-US" sz="4000" dirty="0"/>
          </a:p>
        </p:txBody>
      </p:sp>
      <p:sp>
        <p:nvSpPr>
          <p:cNvPr id="6" name="Text 3"/>
          <p:cNvSpPr txBox="1"/>
          <p:nvPr/>
        </p:nvSpPr>
        <p:spPr>
          <a:xfrm>
            <a:off x="641360" y="3377733"/>
            <a:ext cx="8979042" cy="806623"/>
          </a:xfrm>
          <a:prstGeom prst="rect">
            <a:avLst/>
          </a:prstGeom>
          <a:noFill/>
          <a:ln/>
        </p:spPr>
        <p:txBody>
          <a:bodyPr wrap="square" lIns="0" tIns="0" rIns="0" bIns="0" rtlCol="0" anchor="ctr"/>
          <a:lstStyle/>
          <a:p>
            <a:pPr indent="0" marL="0">
              <a:buNone/>
            </a:pPr>
            <a:r>
              <a:rPr lang="en-US" sz="1400" dirty="0">
                <a:solidFill>
                  <a:srgbClr val="E8E5DA"/>
                </a:solidFill>
                <a:latin typeface="Calibri" pitchFamily="34" charset="0"/>
                <a:ea typeface="Calibri" pitchFamily="34" charset="-122"/>
                <a:cs typeface="Calibri" pitchFamily="34" charset="-120"/>
              </a:rPr>
              <a:t>Equipment and technology required for participants to use</a:t>
            </a:r>
            <a:endParaRPr lang="en-US" sz="1400" dirty="0"/>
          </a:p>
        </p:txBody>
      </p:sp>
      <p:sp>
        <p:nvSpPr>
          <p:cNvPr id="7" name="Shape 4"/>
          <p:cNvSpPr/>
          <p:nvPr/>
        </p:nvSpPr>
        <p:spPr>
          <a:xfrm>
            <a:off x="641360" y="5646359"/>
            <a:ext cx="4703308" cy="1260348"/>
          </a:xfrm>
          <a:prstGeom prst="rect">
            <a:avLst/>
          </a:prstGeom>
          <a:solidFill>
            <a:srgbClr val="FFFFFF"/>
          </a:solidFill>
          <a:ln/>
        </p:spPr>
      </p:sp>
      <p:sp>
        <p:nvSpPr>
          <p:cNvPr id="8" name="Text 5"/>
          <p:cNvSpPr txBox="1"/>
          <p:nvPr/>
        </p:nvSpPr>
        <p:spPr>
          <a:xfrm>
            <a:off x="855147" y="5797601"/>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NAME:</a:t>
            </a:r>
            <a:endParaRPr lang="en-US" sz="1300" dirty="0"/>
          </a:p>
        </p:txBody>
      </p:sp>
      <p:sp>
        <p:nvSpPr>
          <p:cNvPr id="9" name="Text 6"/>
          <p:cNvSpPr txBox="1"/>
          <p:nvPr/>
        </p:nvSpPr>
        <p:spPr>
          <a:xfrm>
            <a:off x="855147" y="6352154"/>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TEACHER:</a:t>
            </a:r>
            <a:endParaRPr lang="en-US" sz="1300" dirty="0"/>
          </a:p>
        </p:txBody>
      </p:sp>
      <p:sp>
        <p:nvSpPr>
          <p:cNvPr id="10" name="Text 7"/>
          <p:cNvSpPr txBox="1"/>
          <p:nvPr/>
        </p:nvSpPr>
        <p:spPr>
          <a:xfrm>
            <a:off x="641360" y="7057949"/>
            <a:ext cx="8017002" cy="302484"/>
          </a:xfrm>
          <a:prstGeom prst="rect">
            <a:avLst/>
          </a:prstGeom>
          <a:noFill/>
          <a:ln/>
        </p:spPr>
        <p:txBody>
          <a:bodyPr wrap="square" lIns="0" tIns="0" rIns="0" bIns="0" rtlCol="0" anchor="ctr"/>
          <a:lstStyle/>
          <a:p>
            <a:pPr indent="0" marL="0">
              <a:buNone/>
            </a:pPr>
            <a:r>
              <a:rPr lang="en-US" sz="1100" dirty="0">
                <a:solidFill>
                  <a:srgbClr val="D8D5C9"/>
                </a:solidFill>
                <a:latin typeface="Calibri" pitchFamily="34" charset="0"/>
                <a:ea typeface="Calibri" pitchFamily="34" charset="-122"/>
                <a:cs typeface="Calibri" pitchFamily="34" charset="-120"/>
              </a:rPr>
              <a:t>Task 2: Monday 22 February</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10</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MODEL ANSWER: TASK 2</a:t>
            </a:r>
            <a:endParaRPr lang="en-US" sz="2500" dirty="0"/>
          </a:p>
        </p:txBody>
      </p:sp>
      <p:sp>
        <p:nvSpPr>
          <p:cNvPr id="5" name="Text 3"/>
          <p:cNvSpPr txBox="1"/>
          <p:nvPr/>
        </p:nvSpPr>
        <p:spPr>
          <a:xfrm>
            <a:off x="587913" y="887285"/>
            <a:ext cx="9513509" cy="554553"/>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Leah plays hockey as a defender, on grass, in winter. Highlight the equipment, the technological development, the benefit and the limitation. Then circle every mention of Leah.</a:t>
            </a:r>
            <a:endParaRPr lang="en-US" sz="1150" dirty="0"/>
          </a:p>
        </p:txBody>
      </p:sp>
      <p:sp>
        <p:nvSpPr>
          <p:cNvPr id="6" name="Shape 4"/>
          <p:cNvSpPr/>
          <p:nvPr/>
        </p:nvSpPr>
        <p:spPr>
          <a:xfrm>
            <a:off x="587913" y="1613245"/>
            <a:ext cx="4649861" cy="5243048"/>
          </a:xfrm>
          <a:prstGeom prst="roundRect">
            <a:avLst>
              <a:gd name="adj" fmla="val 1377"/>
            </a:avLst>
          </a:prstGeom>
          <a:solidFill>
            <a:srgbClr val="F1EFE5"/>
          </a:solidFill>
          <a:ln/>
        </p:spPr>
      </p:sp>
      <p:sp>
        <p:nvSpPr>
          <p:cNvPr id="7" name="Text 5"/>
          <p:cNvSpPr txBox="1"/>
          <p:nvPr/>
        </p:nvSpPr>
        <p:spPr>
          <a:xfrm>
            <a:off x="801700" y="1734239"/>
            <a:ext cx="3206801" cy="282318"/>
          </a:xfrm>
          <a:prstGeom prst="rect">
            <a:avLst/>
          </a:prstGeom>
          <a:noFill/>
          <a:ln/>
        </p:spPr>
        <p:txBody>
          <a:bodyPr wrap="square" lIns="0" tIns="0" rIns="0" bIns="0" rtlCol="0" anchor="ctr"/>
          <a:lstStyle/>
          <a:p>
            <a:pPr indent="0" marL="0">
              <a:buNone/>
            </a:pPr>
            <a:r>
              <a:rPr lang="en-US" sz="1000" b="1" spc="200" kern="0" dirty="0">
                <a:solidFill>
                  <a:srgbClr val="1F5C8B"/>
                </a:solidFill>
                <a:latin typeface="Calibri" pitchFamily="34" charset="0"/>
                <a:ea typeface="Calibri" pitchFamily="34" charset="-122"/>
                <a:cs typeface="Calibri" pitchFamily="34" charset="-120"/>
              </a:rPr>
              <a:t>CLOTHING AND EQUIPMENT</a:t>
            </a:r>
            <a:endParaRPr lang="en-US" sz="1000" dirty="0"/>
          </a:p>
        </p:txBody>
      </p:sp>
      <p:sp>
        <p:nvSpPr>
          <p:cNvPr id="8" name="Text 6"/>
          <p:cNvSpPr txBox="1"/>
          <p:nvPr/>
        </p:nvSpPr>
        <p:spPr>
          <a:xfrm>
            <a:off x="801700" y="2066971"/>
            <a:ext cx="4222288" cy="4638081"/>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"Leah would need studded boots for playing hockey on grass in winter. The studs grip a soft, wet surface, which reduces her risk of slipping when she changes direction, and as a defender she turns and reaches constantly. Modern boots also use lighter synthetic materials than older leather ones, so she carries less weight over a full match and tires less quickly late on, which matters because she plays the whole seventy minutes."</a:t>
            </a:r>
            <a:endParaRPr lang="en-US" sz="1100" dirty="0"/>
          </a:p>
        </p:txBody>
      </p:sp>
      <p:sp>
        <p:nvSpPr>
          <p:cNvPr id="9" name="Shape 7"/>
          <p:cNvSpPr/>
          <p:nvPr/>
        </p:nvSpPr>
        <p:spPr>
          <a:xfrm>
            <a:off x="5366047" y="1613245"/>
            <a:ext cx="4649861" cy="5243048"/>
          </a:xfrm>
          <a:prstGeom prst="roundRect">
            <a:avLst>
              <a:gd name="adj" fmla="val 1377"/>
            </a:avLst>
          </a:prstGeom>
          <a:solidFill>
            <a:srgbClr val="F6ECDD"/>
          </a:solidFill>
          <a:ln/>
        </p:spPr>
      </p:sp>
      <p:sp>
        <p:nvSpPr>
          <p:cNvPr id="10" name="Text 8"/>
          <p:cNvSpPr txBox="1"/>
          <p:nvPr/>
        </p:nvSpPr>
        <p:spPr>
          <a:xfrm>
            <a:off x="5579833" y="1734239"/>
            <a:ext cx="3206801" cy="282318"/>
          </a:xfrm>
          <a:prstGeom prst="rect">
            <a:avLst/>
          </a:prstGeom>
          <a:noFill/>
          <a:ln/>
        </p:spPr>
        <p:txBody>
          <a:bodyPr wrap="square" lIns="0" tIns="0" rIns="0" bIns="0" rtlCol="0" anchor="ctr"/>
          <a:lstStyle/>
          <a:p>
            <a:pPr indent="0" marL="0">
              <a:buNone/>
            </a:pPr>
            <a:r>
              <a:rPr lang="en-US" sz="1000" b="1" spc="200" kern="0" dirty="0">
                <a:solidFill>
                  <a:srgbClr val="B36A00"/>
                </a:solidFill>
                <a:latin typeface="Calibri" pitchFamily="34" charset="0"/>
                <a:ea typeface="Calibri" pitchFamily="34" charset="-122"/>
                <a:cs typeface="Calibri" pitchFamily="34" charset="-120"/>
              </a:rPr>
              <a:t>TECHNOLOGY</a:t>
            </a:r>
            <a:endParaRPr lang="en-US" sz="1000" dirty="0"/>
          </a:p>
        </p:txBody>
      </p:sp>
      <p:sp>
        <p:nvSpPr>
          <p:cNvPr id="11" name="Text 9"/>
          <p:cNvSpPr txBox="1"/>
          <p:nvPr/>
        </p:nvSpPr>
        <p:spPr>
          <a:xfrm>
            <a:off x="5579833" y="2066971"/>
            <a:ext cx="4222288" cy="4638081"/>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"She would also use a GPS tracker. Sensors in the vest record the distance she covers and her speed, so her coach can show her exactly how much ground she loses in the final quarter and set training around it.</a:t>
            </a:r>
            <a:endParaRPr lang="en-US" sz="1100" dirty="0"/>
          </a:p>
          <a:p>
            <a:pPr indent="0" marL="0">
              <a:buNone/>
            </a:pPr>
            <a:endParaRPr lang="en-US" sz="1100" dirty="0"/>
          </a:p>
          <a:p>
            <a:pPr indent="0" marL="0">
              <a:buNone/>
            </a:pPr>
            <a:r>
              <a:rPr lang="en-US" sz="1100" dirty="0">
                <a:solidFill>
                  <a:srgbClr val="1F1E1B"/>
                </a:solidFill>
                <a:latin typeface="Calibri" pitchFamily="34" charset="0"/>
                <a:ea typeface="Calibri" pitchFamily="34" charset="-122"/>
                <a:cs typeface="Calibri" pitchFamily="34" charset="-120"/>
              </a:rPr>
              <a:t>The limitation is cost and the training needed to read the data, so at club level she may only get access to it occasionally rather than every week."</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11</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2 PRACTICE</a:t>
            </a:r>
            <a:endParaRPr lang="en-US" sz="2500" dirty="0"/>
          </a:p>
        </p:txBody>
      </p:sp>
      <p:sp>
        <p:nvSpPr>
          <p:cNvPr id="5" name="Shape 3"/>
          <p:cNvSpPr/>
          <p:nvPr/>
        </p:nvSpPr>
        <p:spPr>
          <a:xfrm>
            <a:off x="587913" y="957864"/>
            <a:ext cx="9513509" cy="907451"/>
          </a:xfrm>
          <a:prstGeom prst="roundRect">
            <a:avLst>
              <a:gd name="adj" fmla="val 6046"/>
            </a:avLst>
          </a:prstGeom>
          <a:solidFill>
            <a:srgbClr val="F1EFE5"/>
          </a:solidFill>
          <a:ln/>
        </p:spPr>
      </p:sp>
      <p:sp>
        <p:nvSpPr>
          <p:cNvPr id="6" name="Text 4"/>
          <p:cNvSpPr txBox="1"/>
          <p:nvPr/>
        </p:nvSpPr>
        <p:spPr>
          <a:xfrm>
            <a:off x="801700" y="1109106"/>
            <a:ext cx="9085936" cy="705795"/>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Marcus is 68 and recently retired, with type 2 diabetes. He has joined a walking football session at his local leisure centre twice a week, and does not drive. Justify the sports clothing, equipment and technology Marcus would need to take part. </a:t>
            </a:r>
            <a:pPr indent="0" marL="0">
              <a:buNone/>
            </a:pPr>
            <a:r>
              <a:rPr lang="en-US" sz="1150" b="1" dirty="0">
                <a:solidFill>
                  <a:srgbClr val="1F1E1B"/>
                </a:solidFill>
                <a:latin typeface="Calibri" pitchFamily="34" charset="0"/>
                <a:ea typeface="Calibri" pitchFamily="34" charset="-122"/>
                <a:cs typeface="Calibri" pitchFamily="34" charset="-120"/>
              </a:rPr>
              <a:t>(12 marks)</a:t>
            </a:r>
            <a:endParaRPr lang="en-US" sz="1150" dirty="0"/>
          </a:p>
        </p:txBody>
      </p:sp>
      <p:sp>
        <p:nvSpPr>
          <p:cNvPr id="7" name="Shape 5"/>
          <p:cNvSpPr/>
          <p:nvPr/>
        </p:nvSpPr>
        <p:spPr>
          <a:xfrm>
            <a:off x="587913" y="2016557"/>
            <a:ext cx="3206801" cy="2520696"/>
          </a:xfrm>
          <a:prstGeom prst="roundRect">
            <a:avLst>
              <a:gd name="adj" fmla="val 2539"/>
            </a:avLst>
          </a:prstGeom>
          <a:solidFill>
            <a:srgbClr val="E3EDF3"/>
          </a:solidFill>
          <a:ln/>
        </p:spPr>
      </p:sp>
      <p:sp>
        <p:nvSpPr>
          <p:cNvPr id="8" name="Text 6"/>
          <p:cNvSpPr txBox="1"/>
          <p:nvPr/>
        </p:nvSpPr>
        <p:spPr>
          <a:xfrm>
            <a:off x="780322" y="2157716"/>
            <a:ext cx="2886121" cy="282318"/>
          </a:xfrm>
          <a:prstGeom prst="rect">
            <a:avLst/>
          </a:prstGeom>
          <a:noFill/>
          <a:ln/>
        </p:spPr>
        <p:txBody>
          <a:bodyPr wrap="square" lIns="0" tIns="0" rIns="0" bIns="0" rtlCol="0" anchor="ctr"/>
          <a:lstStyle/>
          <a:p>
            <a:pPr indent="0" marL="0">
              <a:buNone/>
            </a:pPr>
            <a:r>
              <a:rPr lang="en-US" sz="1000" b="1" spc="200" kern="0" dirty="0">
                <a:solidFill>
                  <a:srgbClr val="1F5C8B"/>
                </a:solidFill>
                <a:latin typeface="Calibri" pitchFamily="34" charset="0"/>
                <a:ea typeface="Calibri" pitchFamily="34" charset="-122"/>
                <a:cs typeface="Calibri" pitchFamily="34" charset="-120"/>
              </a:rPr>
              <a:t>BAND 4 CHECKLIST</a:t>
            </a:r>
            <a:endParaRPr lang="en-US" sz="1000" dirty="0"/>
          </a:p>
        </p:txBody>
      </p:sp>
      <p:sp>
        <p:nvSpPr>
          <p:cNvPr id="9" name="Text 7"/>
          <p:cNvSpPr txBox="1"/>
          <p:nvPr/>
        </p:nvSpPr>
        <p:spPr>
          <a:xfrm>
            <a:off x="780322" y="2500530"/>
            <a:ext cx="2886121" cy="1915729"/>
          </a:xfrm>
          <a:prstGeom prst="rect">
            <a:avLst/>
          </a:prstGeom>
          <a:noFill/>
          <a:ln/>
        </p:spPr>
        <p:txBody>
          <a:bodyPr wrap="square" lIns="0" tIns="0" rIns="0" bIns="0" rtlCol="0" anchor="t"/>
          <a:lstStyle/>
          <a:p>
            <a:pPr indent="0" marL="0">
              <a:spcAft>
                <a:spcPts val="500"/>
              </a:spcAft>
              <a:buNone/>
            </a:pPr>
            <a:r>
              <a:rPr lang="en-US" sz="1000" dirty="0">
                <a:solidFill>
                  <a:srgbClr val="1F1E1B"/>
                </a:solidFill>
                <a:latin typeface="Calibri" pitchFamily="34" charset="0"/>
                <a:ea typeface="Calibri" pitchFamily="34" charset="-122"/>
                <a:cs typeface="Calibri" pitchFamily="34" charset="-120"/>
              </a:rPr>
              <a:t>☐  Clothing and footwear</a:t>
            </a:r>
            <a:endParaRPr lang="en-US" sz="1000" dirty="0"/>
          </a:p>
          <a:p>
            <a:pPr indent="0" marL="0">
              <a:spcAft>
                <a:spcPts val="500"/>
              </a:spcAft>
              <a:buNone/>
            </a:pPr>
            <a:r>
              <a:rPr lang="en-US" sz="1000" dirty="0">
                <a:solidFill>
                  <a:srgbClr val="1F1E1B"/>
                </a:solidFill>
                <a:latin typeface="Calibri" pitchFamily="34" charset="0"/>
                <a:ea typeface="Calibri" pitchFamily="34" charset="-122"/>
                <a:cs typeface="Calibri" pitchFamily="34" charset="-120"/>
              </a:rPr>
              <a:t>☐  Sport-specific equipment</a:t>
            </a:r>
            <a:endParaRPr lang="en-US" sz="1000" dirty="0"/>
          </a:p>
          <a:p>
            <a:pPr indent="0" marL="0">
              <a:spcAft>
                <a:spcPts val="500"/>
              </a:spcAft>
              <a:buNone/>
            </a:pPr>
            <a:r>
              <a:rPr lang="en-US" sz="1000" dirty="0">
                <a:solidFill>
                  <a:srgbClr val="1F1E1B"/>
                </a:solidFill>
                <a:latin typeface="Calibri" pitchFamily="34" charset="0"/>
                <a:ea typeface="Calibri" pitchFamily="34" charset="-122"/>
                <a:cs typeface="Calibri" pitchFamily="34" charset="-120"/>
              </a:rPr>
              <a:t>☐  Protection or safety</a:t>
            </a:r>
            <a:endParaRPr lang="en-US" sz="1000" dirty="0"/>
          </a:p>
          <a:p>
            <a:pPr indent="0" marL="0">
              <a:spcAft>
                <a:spcPts val="500"/>
              </a:spcAft>
              <a:buNone/>
            </a:pPr>
            <a:r>
              <a:rPr lang="en-US" sz="1000" dirty="0">
                <a:solidFill>
                  <a:srgbClr val="1F1E1B"/>
                </a:solidFill>
                <a:latin typeface="Calibri" pitchFamily="34" charset="0"/>
                <a:ea typeface="Calibri" pitchFamily="34" charset="-122"/>
                <a:cs typeface="Calibri" pitchFamily="34" charset="-120"/>
              </a:rPr>
              <a:t>☐  Technology strand too</a:t>
            </a:r>
            <a:endParaRPr lang="en-US" sz="1000" dirty="0"/>
          </a:p>
          <a:p>
            <a:pPr indent="0" marL="0">
              <a:spcAft>
                <a:spcPts val="500"/>
              </a:spcAft>
              <a:buNone/>
            </a:pPr>
            <a:r>
              <a:rPr lang="en-US" sz="1000" dirty="0">
                <a:solidFill>
                  <a:srgbClr val="1F1E1B"/>
                </a:solidFill>
                <a:latin typeface="Calibri" pitchFamily="34" charset="0"/>
                <a:ea typeface="Calibri" pitchFamily="34" charset="-122"/>
                <a:cs typeface="Calibri" pitchFamily="34" charset="-120"/>
              </a:rPr>
              <a:t>☐  Developments named</a:t>
            </a:r>
            <a:endParaRPr lang="en-US" sz="1000" dirty="0"/>
          </a:p>
          <a:p>
            <a:pPr indent="0" marL="0">
              <a:spcAft>
                <a:spcPts val="500"/>
              </a:spcAft>
              <a:buNone/>
            </a:pPr>
            <a:r>
              <a:rPr lang="en-US" sz="1000" dirty="0">
                <a:solidFill>
                  <a:srgbClr val="1F1E1B"/>
                </a:solidFill>
                <a:latin typeface="Calibri" pitchFamily="34" charset="0"/>
                <a:ea typeface="Calibri" pitchFamily="34" charset="-122"/>
                <a:cs typeface="Calibri" pitchFamily="34" charset="-120"/>
              </a:rPr>
              <a:t>☐  Benefits AND limitations</a:t>
            </a:r>
            <a:endParaRPr lang="en-US" sz="1000" dirty="0"/>
          </a:p>
          <a:p>
            <a:pPr indent="0" marL="0">
              <a:spcAft>
                <a:spcPts val="500"/>
              </a:spcAft>
              <a:buNone/>
            </a:pPr>
            <a:r>
              <a:rPr lang="en-US" sz="1000" dirty="0">
                <a:solidFill>
                  <a:srgbClr val="1F1E1B"/>
                </a:solidFill>
                <a:latin typeface="Calibri" pitchFamily="34" charset="0"/>
                <a:ea typeface="Calibri" pitchFamily="34" charset="-122"/>
                <a:cs typeface="Calibri" pitchFamily="34" charset="-120"/>
              </a:rPr>
              <a:t>☐  Marcus named throughout</a:t>
            </a:r>
            <a:endParaRPr lang="en-US" sz="1000" dirty="0"/>
          </a:p>
        </p:txBody>
      </p:sp>
      <p:sp>
        <p:nvSpPr>
          <p:cNvPr id="10" name="Shape 8"/>
          <p:cNvSpPr/>
          <p:nvPr/>
        </p:nvSpPr>
        <p:spPr>
          <a:xfrm>
            <a:off x="4061948" y="2369454"/>
            <a:ext cx="6039475" cy="0"/>
          </a:xfrm>
          <a:prstGeom prst="line">
            <a:avLst/>
          </a:prstGeom>
          <a:noFill/>
          <a:ln w="9525">
            <a:solidFill>
              <a:srgbClr val="B9B5A4"/>
            </a:solidFill>
            <a:prstDash val="solid"/>
          </a:ln>
        </p:spPr>
      </p:sp>
      <p:sp>
        <p:nvSpPr>
          <p:cNvPr id="11" name="Shape 9"/>
          <p:cNvSpPr/>
          <p:nvPr/>
        </p:nvSpPr>
        <p:spPr>
          <a:xfrm>
            <a:off x="4061948" y="2813097"/>
            <a:ext cx="6039475" cy="0"/>
          </a:xfrm>
          <a:prstGeom prst="line">
            <a:avLst/>
          </a:prstGeom>
          <a:noFill/>
          <a:ln w="9525">
            <a:solidFill>
              <a:srgbClr val="B9B5A4"/>
            </a:solidFill>
            <a:prstDash val="solid"/>
          </a:ln>
        </p:spPr>
      </p:sp>
      <p:sp>
        <p:nvSpPr>
          <p:cNvPr id="12" name="Shape 10"/>
          <p:cNvSpPr/>
          <p:nvPr/>
        </p:nvSpPr>
        <p:spPr>
          <a:xfrm>
            <a:off x="4061948" y="3256739"/>
            <a:ext cx="6039475" cy="0"/>
          </a:xfrm>
          <a:prstGeom prst="line">
            <a:avLst/>
          </a:prstGeom>
          <a:noFill/>
          <a:ln w="9525">
            <a:solidFill>
              <a:srgbClr val="B9B5A4"/>
            </a:solidFill>
            <a:prstDash val="solid"/>
          </a:ln>
        </p:spPr>
      </p:sp>
      <p:sp>
        <p:nvSpPr>
          <p:cNvPr id="13" name="Shape 11"/>
          <p:cNvSpPr/>
          <p:nvPr/>
        </p:nvSpPr>
        <p:spPr>
          <a:xfrm>
            <a:off x="4061948" y="3700382"/>
            <a:ext cx="6039475" cy="0"/>
          </a:xfrm>
          <a:prstGeom prst="line">
            <a:avLst/>
          </a:prstGeom>
          <a:noFill/>
          <a:ln w="9525">
            <a:solidFill>
              <a:srgbClr val="B9B5A4"/>
            </a:solidFill>
            <a:prstDash val="solid"/>
          </a:ln>
        </p:spPr>
      </p:sp>
      <p:sp>
        <p:nvSpPr>
          <p:cNvPr id="14" name="Shape 12"/>
          <p:cNvSpPr/>
          <p:nvPr/>
        </p:nvSpPr>
        <p:spPr>
          <a:xfrm>
            <a:off x="4061948" y="4144024"/>
            <a:ext cx="6039475" cy="0"/>
          </a:xfrm>
          <a:prstGeom prst="line">
            <a:avLst/>
          </a:prstGeom>
          <a:noFill/>
          <a:ln w="9525">
            <a:solidFill>
              <a:srgbClr val="B9B5A4"/>
            </a:solidFill>
            <a:prstDash val="solid"/>
          </a:ln>
        </p:spPr>
      </p:sp>
      <p:sp>
        <p:nvSpPr>
          <p:cNvPr id="15" name="Shape 13"/>
          <p:cNvSpPr/>
          <p:nvPr/>
        </p:nvSpPr>
        <p:spPr>
          <a:xfrm>
            <a:off x="694807" y="4789322"/>
            <a:ext cx="9299722" cy="0"/>
          </a:xfrm>
          <a:prstGeom prst="line">
            <a:avLst/>
          </a:prstGeom>
          <a:noFill/>
          <a:ln w="9525">
            <a:solidFill>
              <a:srgbClr val="B9B5A4"/>
            </a:solidFill>
            <a:prstDash val="solid"/>
          </a:ln>
        </p:spPr>
      </p:sp>
      <p:sp>
        <p:nvSpPr>
          <p:cNvPr id="16" name="Shape 14"/>
          <p:cNvSpPr/>
          <p:nvPr/>
        </p:nvSpPr>
        <p:spPr>
          <a:xfrm>
            <a:off x="694807" y="5232965"/>
            <a:ext cx="9299722" cy="0"/>
          </a:xfrm>
          <a:prstGeom prst="line">
            <a:avLst/>
          </a:prstGeom>
          <a:noFill/>
          <a:ln w="9525">
            <a:solidFill>
              <a:srgbClr val="B9B5A4"/>
            </a:solidFill>
            <a:prstDash val="solid"/>
          </a:ln>
        </p:spPr>
      </p:sp>
      <p:sp>
        <p:nvSpPr>
          <p:cNvPr id="17" name="Shape 15"/>
          <p:cNvSpPr/>
          <p:nvPr/>
        </p:nvSpPr>
        <p:spPr>
          <a:xfrm>
            <a:off x="694807" y="5676607"/>
            <a:ext cx="9299722" cy="0"/>
          </a:xfrm>
          <a:prstGeom prst="line">
            <a:avLst/>
          </a:prstGeom>
          <a:noFill/>
          <a:ln w="9525">
            <a:solidFill>
              <a:srgbClr val="B9B5A4"/>
            </a:solidFill>
            <a:prstDash val="solid"/>
          </a:ln>
        </p:spPr>
      </p:sp>
      <p:sp>
        <p:nvSpPr>
          <p:cNvPr id="18" name="Shape 16"/>
          <p:cNvSpPr/>
          <p:nvPr/>
        </p:nvSpPr>
        <p:spPr>
          <a:xfrm>
            <a:off x="694807" y="6120250"/>
            <a:ext cx="9299722" cy="0"/>
          </a:xfrm>
          <a:prstGeom prst="line">
            <a:avLst/>
          </a:prstGeom>
          <a:noFill/>
          <a:ln w="9525">
            <a:solidFill>
              <a:srgbClr val="B9B5A4"/>
            </a:solidFill>
            <a:prstDash val="solid"/>
          </a:ln>
        </p:spPr>
      </p:sp>
      <p:sp>
        <p:nvSpPr>
          <p:cNvPr id="19" name="Text 17"/>
          <p:cNvSpPr txBox="1"/>
          <p:nvPr/>
        </p:nvSpPr>
        <p:spPr>
          <a:xfrm>
            <a:off x="587913" y="6805879"/>
            <a:ext cx="9513509" cy="302484"/>
          </a:xfrm>
          <a:prstGeom prst="rect">
            <a:avLst/>
          </a:prstGeom>
          <a:noFill/>
          <a:ln/>
        </p:spPr>
        <p:txBody>
          <a:bodyPr wrap="square" lIns="0" tIns="0" rIns="0" bIns="0" rtlCol="0" anchor="ctr"/>
          <a:lstStyle/>
          <a:p>
            <a:pPr indent="0" marL="0">
              <a:buNone/>
            </a:pPr>
            <a:r>
              <a:rPr lang="en-US" sz="1150" b="1" dirty="0">
                <a:solidFill>
                  <a:srgbClr val="1F1E1B"/>
                </a:solidFill>
                <a:latin typeface="Calibri" pitchFamily="34" charset="0"/>
                <a:ea typeface="Calibri" pitchFamily="34" charset="-122"/>
                <a:cs typeface="Calibri" pitchFamily="34" charset="-120"/>
              </a:rPr>
              <a:t>Band awarded:            Named gap for next time:</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SELF-TEST</a:t>
            </a:r>
            <a:endParaRPr lang="en-US" sz="2500" dirty="0"/>
          </a:p>
        </p:txBody>
      </p:sp>
      <p:sp>
        <p:nvSpPr>
          <p:cNvPr id="5" name="Text 3"/>
          <p:cNvSpPr txBox="1"/>
          <p:nvPr/>
        </p:nvSpPr>
        <p:spPr>
          <a:xfrm>
            <a:off x="587913" y="907451"/>
            <a:ext cx="9513509" cy="40331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Cover your notes. Mark it against the knowledge organiser on the next page.</a:t>
            </a:r>
            <a:endParaRPr lang="en-US" sz="1200" dirty="0"/>
          </a:p>
        </p:txBody>
      </p:sp>
      <p:sp>
        <p:nvSpPr>
          <p:cNvPr id="6" name="Text 4"/>
          <p:cNvSpPr txBox="1"/>
          <p:nvPr/>
        </p:nvSpPr>
        <p:spPr>
          <a:xfrm>
            <a:off x="587913" y="1462004"/>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1.  Name all eight equipment categories.</a:t>
            </a:r>
            <a:endParaRPr lang="en-US" sz="1200" dirty="0"/>
          </a:p>
        </p:txBody>
      </p:sp>
      <p:sp>
        <p:nvSpPr>
          <p:cNvPr id="7" name="Shape 5"/>
          <p:cNvSpPr/>
          <p:nvPr/>
        </p:nvSpPr>
        <p:spPr>
          <a:xfrm>
            <a:off x="908594" y="1845149"/>
            <a:ext cx="8765256" cy="0"/>
          </a:xfrm>
          <a:prstGeom prst="line">
            <a:avLst/>
          </a:prstGeom>
          <a:noFill/>
          <a:ln w="9525">
            <a:solidFill>
              <a:srgbClr val="B9B5A4"/>
            </a:solidFill>
            <a:prstDash val="solid"/>
          </a:ln>
        </p:spPr>
      </p:sp>
      <p:sp>
        <p:nvSpPr>
          <p:cNvPr id="8" name="Shape 6"/>
          <p:cNvSpPr/>
          <p:nvPr/>
        </p:nvSpPr>
        <p:spPr>
          <a:xfrm>
            <a:off x="908594" y="2208130"/>
            <a:ext cx="8765256" cy="0"/>
          </a:xfrm>
          <a:prstGeom prst="line">
            <a:avLst/>
          </a:prstGeom>
          <a:noFill/>
          <a:ln w="9525">
            <a:solidFill>
              <a:srgbClr val="B9B5A4"/>
            </a:solidFill>
            <a:prstDash val="solid"/>
          </a:ln>
        </p:spPr>
      </p:sp>
      <p:sp>
        <p:nvSpPr>
          <p:cNvPr id="9" name="Text 7"/>
          <p:cNvSpPr txBox="1"/>
          <p:nvPr/>
        </p:nvSpPr>
        <p:spPr>
          <a:xfrm>
            <a:off x="587913" y="2399703"/>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2.  Name the four kinds of sport-specific equipment.</a:t>
            </a:r>
            <a:endParaRPr lang="en-US" sz="1200" dirty="0"/>
          </a:p>
        </p:txBody>
      </p:sp>
      <p:sp>
        <p:nvSpPr>
          <p:cNvPr id="10" name="Shape 8"/>
          <p:cNvSpPr/>
          <p:nvPr/>
        </p:nvSpPr>
        <p:spPr>
          <a:xfrm>
            <a:off x="908594" y="2782848"/>
            <a:ext cx="8765256" cy="0"/>
          </a:xfrm>
          <a:prstGeom prst="line">
            <a:avLst/>
          </a:prstGeom>
          <a:noFill/>
          <a:ln w="9525">
            <a:solidFill>
              <a:srgbClr val="B9B5A4"/>
            </a:solidFill>
            <a:prstDash val="solid"/>
          </a:ln>
        </p:spPr>
      </p:sp>
      <p:sp>
        <p:nvSpPr>
          <p:cNvPr id="11" name="Shape 9"/>
          <p:cNvSpPr/>
          <p:nvPr/>
        </p:nvSpPr>
        <p:spPr>
          <a:xfrm>
            <a:off x="908594" y="3145829"/>
            <a:ext cx="8765256" cy="0"/>
          </a:xfrm>
          <a:prstGeom prst="line">
            <a:avLst/>
          </a:prstGeom>
          <a:noFill/>
          <a:ln w="9525">
            <a:solidFill>
              <a:srgbClr val="B9B5A4"/>
            </a:solidFill>
            <a:prstDash val="solid"/>
          </a:ln>
        </p:spPr>
      </p:sp>
      <p:sp>
        <p:nvSpPr>
          <p:cNvPr id="12" name="Text 10"/>
          <p:cNvSpPr txBox="1"/>
          <p:nvPr/>
        </p:nvSpPr>
        <p:spPr>
          <a:xfrm>
            <a:off x="587913" y="3337402"/>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3.  Give two technological developments in sports clothing.</a:t>
            </a:r>
            <a:endParaRPr lang="en-US" sz="1200" dirty="0"/>
          </a:p>
        </p:txBody>
      </p:sp>
      <p:sp>
        <p:nvSpPr>
          <p:cNvPr id="13" name="Shape 11"/>
          <p:cNvSpPr/>
          <p:nvPr/>
        </p:nvSpPr>
        <p:spPr>
          <a:xfrm>
            <a:off x="908594" y="3720547"/>
            <a:ext cx="8765256" cy="0"/>
          </a:xfrm>
          <a:prstGeom prst="line">
            <a:avLst/>
          </a:prstGeom>
          <a:noFill/>
          <a:ln w="9525">
            <a:solidFill>
              <a:srgbClr val="B9B5A4"/>
            </a:solidFill>
            <a:prstDash val="solid"/>
          </a:ln>
        </p:spPr>
      </p:sp>
      <p:sp>
        <p:nvSpPr>
          <p:cNvPr id="14" name="Shape 12"/>
          <p:cNvSpPr/>
          <p:nvPr/>
        </p:nvSpPr>
        <p:spPr>
          <a:xfrm>
            <a:off x="908594" y="4083528"/>
            <a:ext cx="8765256" cy="0"/>
          </a:xfrm>
          <a:prstGeom prst="line">
            <a:avLst/>
          </a:prstGeom>
          <a:noFill/>
          <a:ln w="9525">
            <a:solidFill>
              <a:srgbClr val="B9B5A4"/>
            </a:solidFill>
            <a:prstDash val="solid"/>
          </a:ln>
        </p:spPr>
      </p:sp>
      <p:sp>
        <p:nvSpPr>
          <p:cNvPr id="15" name="Text 13"/>
          <p:cNvSpPr txBox="1"/>
          <p:nvPr/>
        </p:nvSpPr>
        <p:spPr>
          <a:xfrm>
            <a:off x="587913" y="4275100"/>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4.  What has changed about sport-specific equipment, and why does it help?</a:t>
            </a:r>
            <a:endParaRPr lang="en-US" sz="1200" dirty="0"/>
          </a:p>
        </p:txBody>
      </p:sp>
      <p:sp>
        <p:nvSpPr>
          <p:cNvPr id="16" name="Shape 14"/>
          <p:cNvSpPr/>
          <p:nvPr/>
        </p:nvSpPr>
        <p:spPr>
          <a:xfrm>
            <a:off x="908594" y="4658246"/>
            <a:ext cx="8765256" cy="0"/>
          </a:xfrm>
          <a:prstGeom prst="line">
            <a:avLst/>
          </a:prstGeom>
          <a:noFill/>
          <a:ln w="9525">
            <a:solidFill>
              <a:srgbClr val="B9B5A4"/>
            </a:solidFill>
            <a:prstDash val="solid"/>
          </a:ln>
        </p:spPr>
      </p:sp>
      <p:sp>
        <p:nvSpPr>
          <p:cNvPr id="17" name="Shape 15"/>
          <p:cNvSpPr/>
          <p:nvPr/>
        </p:nvSpPr>
        <p:spPr>
          <a:xfrm>
            <a:off x="908594" y="5021226"/>
            <a:ext cx="8765256" cy="0"/>
          </a:xfrm>
          <a:prstGeom prst="line">
            <a:avLst/>
          </a:prstGeom>
          <a:noFill/>
          <a:ln w="9525">
            <a:solidFill>
              <a:srgbClr val="B9B5A4"/>
            </a:solidFill>
            <a:prstDash val="solid"/>
          </a:ln>
        </p:spPr>
      </p:sp>
      <p:sp>
        <p:nvSpPr>
          <p:cNvPr id="18" name="Text 16"/>
          <p:cNvSpPr txBox="1"/>
          <p:nvPr/>
        </p:nvSpPr>
        <p:spPr>
          <a:xfrm>
            <a:off x="587913" y="5212799"/>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5.  Name the five limitations of using technology.</a:t>
            </a:r>
            <a:endParaRPr lang="en-US" sz="1200" dirty="0"/>
          </a:p>
        </p:txBody>
      </p:sp>
      <p:sp>
        <p:nvSpPr>
          <p:cNvPr id="19" name="Shape 17"/>
          <p:cNvSpPr/>
          <p:nvPr/>
        </p:nvSpPr>
        <p:spPr>
          <a:xfrm>
            <a:off x="908594" y="5595945"/>
            <a:ext cx="8765256" cy="0"/>
          </a:xfrm>
          <a:prstGeom prst="line">
            <a:avLst/>
          </a:prstGeom>
          <a:noFill/>
          <a:ln w="9525">
            <a:solidFill>
              <a:srgbClr val="B9B5A4"/>
            </a:solidFill>
            <a:prstDash val="solid"/>
          </a:ln>
        </p:spPr>
      </p:sp>
      <p:sp>
        <p:nvSpPr>
          <p:cNvPr id="20" name="Shape 18"/>
          <p:cNvSpPr/>
          <p:nvPr/>
        </p:nvSpPr>
        <p:spPr>
          <a:xfrm>
            <a:off x="908594" y="5958925"/>
            <a:ext cx="8765256" cy="0"/>
          </a:xfrm>
          <a:prstGeom prst="line">
            <a:avLst/>
          </a:prstGeom>
          <a:noFill/>
          <a:ln w="9525">
            <a:solidFill>
              <a:srgbClr val="B9B5A4"/>
            </a:solidFill>
            <a:prstDash val="solid"/>
          </a:ln>
        </p:spPr>
      </p:sp>
      <p:sp>
        <p:nvSpPr>
          <p:cNvPr id="21" name="Text 19"/>
          <p:cNvSpPr txBox="1"/>
          <p:nvPr/>
        </p:nvSpPr>
        <p:spPr>
          <a:xfrm>
            <a:off x="587913" y="6150498"/>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6.  Which strands must a Task 2 answer cover?</a:t>
            </a:r>
            <a:endParaRPr lang="en-US" sz="1200" dirty="0"/>
          </a:p>
        </p:txBody>
      </p:sp>
      <p:sp>
        <p:nvSpPr>
          <p:cNvPr id="22" name="Shape 20"/>
          <p:cNvSpPr/>
          <p:nvPr/>
        </p:nvSpPr>
        <p:spPr>
          <a:xfrm>
            <a:off x="908594" y="6533644"/>
            <a:ext cx="8765256" cy="0"/>
          </a:xfrm>
          <a:prstGeom prst="line">
            <a:avLst/>
          </a:prstGeom>
          <a:noFill/>
          <a:ln w="9525">
            <a:solidFill>
              <a:srgbClr val="B9B5A4"/>
            </a:solidFill>
            <a:prstDash val="solid"/>
          </a:ln>
        </p:spPr>
      </p:sp>
      <p:sp>
        <p:nvSpPr>
          <p:cNvPr id="23" name="Shape 21"/>
          <p:cNvSpPr/>
          <p:nvPr/>
        </p:nvSpPr>
        <p:spPr>
          <a:xfrm>
            <a:off x="908594" y="6896624"/>
            <a:ext cx="8765256" cy="0"/>
          </a:xfrm>
          <a:prstGeom prst="line">
            <a:avLst/>
          </a:prstGeom>
          <a:noFill/>
          <a:ln w="9525">
            <a:solidFill>
              <a:srgbClr val="B9B5A4"/>
            </a:solidFill>
            <a:prstDash val="solid"/>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2 KNOWLEDGE ORGANISER</a:t>
            </a:r>
            <a:endParaRPr lang="en-US" sz="2500" dirty="0"/>
          </a:p>
        </p:txBody>
      </p:sp>
      <p:sp>
        <p:nvSpPr>
          <p:cNvPr id="5" name="Shape 3"/>
          <p:cNvSpPr/>
          <p:nvPr/>
        </p:nvSpPr>
        <p:spPr>
          <a:xfrm>
            <a:off x="587913" y="957864"/>
            <a:ext cx="3042898" cy="5192634"/>
          </a:xfrm>
          <a:prstGeom prst="roundRect">
            <a:avLst>
              <a:gd name="adj" fmla="val 2104"/>
            </a:avLst>
          </a:prstGeom>
          <a:solidFill>
            <a:srgbClr val="E3EDF3"/>
          </a:solidFill>
          <a:ln/>
        </p:spPr>
      </p:sp>
      <p:sp>
        <p:nvSpPr>
          <p:cNvPr id="6" name="Text 4"/>
          <p:cNvSpPr txBox="1"/>
          <p:nvPr/>
        </p:nvSpPr>
        <p:spPr>
          <a:xfrm>
            <a:off x="758943" y="1088941"/>
            <a:ext cx="2700839" cy="403311"/>
          </a:xfrm>
          <a:prstGeom prst="rect">
            <a:avLst/>
          </a:prstGeom>
          <a:noFill/>
          <a:ln/>
        </p:spPr>
        <p:txBody>
          <a:bodyPr wrap="square" lIns="0" tIns="0" rIns="0" bIns="0" rtlCol="0" anchor="ctr"/>
          <a:lstStyle/>
          <a:p>
            <a:pPr indent="0" marL="0">
              <a:buNone/>
            </a:pPr>
            <a:r>
              <a:rPr lang="en-US" sz="1150" b="1" dirty="0">
                <a:solidFill>
                  <a:srgbClr val="1F5C8B"/>
                </a:solidFill>
                <a:latin typeface="Arial" pitchFamily="34" charset="0"/>
                <a:ea typeface="Arial" pitchFamily="34" charset="-122"/>
                <a:cs typeface="Arial" pitchFamily="34" charset="-120"/>
              </a:rPr>
              <a:t>B1 The eight categories</a:t>
            </a:r>
            <a:endParaRPr lang="en-US" sz="1150" dirty="0"/>
          </a:p>
        </p:txBody>
      </p:sp>
      <p:sp>
        <p:nvSpPr>
          <p:cNvPr id="7" name="Text 5"/>
          <p:cNvSpPr txBox="1"/>
          <p:nvPr/>
        </p:nvSpPr>
        <p:spPr>
          <a:xfrm>
            <a:off x="758943" y="1512418"/>
            <a:ext cx="2700839" cy="4537253"/>
          </a:xfrm>
          <a:prstGeom prst="rect">
            <a:avLst/>
          </a:prstGeom>
          <a:noFill/>
          <a:ln/>
        </p:spPr>
        <p:txBody>
          <a:bodyPr wrap="square" lIns="0" tIns="0" rIns="0" bIns="0" rtlCol="0" anchor="t"/>
          <a:lstStyle/>
          <a:p>
            <a:pPr indent="0" marL="0">
              <a:buNone/>
            </a:pPr>
            <a:r>
              <a:rPr lang="en-US" sz="720" dirty="0">
                <a:solidFill>
                  <a:srgbClr val="1F1E1B"/>
                </a:solidFill>
                <a:latin typeface="Calibri" pitchFamily="34" charset="0"/>
                <a:ea typeface="Calibri" pitchFamily="34" charset="-122"/>
                <a:cs typeface="Calibri" pitchFamily="34" charset="-120"/>
              </a:rPr>
              <a:t>Clothing: sports kit · waterproof · training clothing, e.g. bibs.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Footwear: trainers · studded boots · sport-specific.</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Sport-specific equipment: participation, e.g. balls and rackets · travel-related, e.g. kayak · scoring, e.g. goalposts · fitness training, e.g. dumbbells.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Protection and safety: mouth, head, eye and body protection · floatation devices. First aid: ice packs, bandages, defibrillator.</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Assistive: a wheelchair, e.g. adapted for wheelchair tennis.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Facilities: indoor, e.g. sports halls and gyms · outdoor, e.g. pitches, climbing wall, artificial snow domes.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Officiating: whistle · microphone · earpiece.</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Performance analysis: smart watches · heart rate monitors · applications.</a:t>
            </a:r>
            <a:endParaRPr lang="en-US" sz="720" dirty="0"/>
          </a:p>
        </p:txBody>
      </p:sp>
      <p:sp>
        <p:nvSpPr>
          <p:cNvPr id="8" name="Shape 6"/>
          <p:cNvSpPr/>
          <p:nvPr/>
        </p:nvSpPr>
        <p:spPr>
          <a:xfrm>
            <a:off x="3759083" y="957864"/>
            <a:ext cx="3042898" cy="5192634"/>
          </a:xfrm>
          <a:prstGeom prst="roundRect">
            <a:avLst>
              <a:gd name="adj" fmla="val 2104"/>
            </a:avLst>
          </a:prstGeom>
          <a:solidFill>
            <a:srgbClr val="F6ECDD"/>
          </a:solidFill>
          <a:ln/>
        </p:spPr>
      </p:sp>
      <p:sp>
        <p:nvSpPr>
          <p:cNvPr id="9" name="Text 7"/>
          <p:cNvSpPr txBox="1"/>
          <p:nvPr/>
        </p:nvSpPr>
        <p:spPr>
          <a:xfrm>
            <a:off x="3930113" y="1088941"/>
            <a:ext cx="2700839" cy="403311"/>
          </a:xfrm>
          <a:prstGeom prst="rect">
            <a:avLst/>
          </a:prstGeom>
          <a:noFill/>
          <a:ln/>
        </p:spPr>
        <p:txBody>
          <a:bodyPr wrap="square" lIns="0" tIns="0" rIns="0" bIns="0" rtlCol="0" anchor="ctr"/>
          <a:lstStyle/>
          <a:p>
            <a:pPr indent="0" marL="0">
              <a:buNone/>
            </a:pPr>
            <a:r>
              <a:rPr lang="en-US" sz="1150" b="1" dirty="0">
                <a:solidFill>
                  <a:srgbClr val="B36A00"/>
                </a:solidFill>
                <a:latin typeface="Arial" pitchFamily="34" charset="0"/>
                <a:ea typeface="Arial" pitchFamily="34" charset="-122"/>
                <a:cs typeface="Arial" pitchFamily="34" charset="-120"/>
              </a:rPr>
              <a:t>B2 The same eight, with technology</a:t>
            </a:r>
            <a:endParaRPr lang="en-US" sz="1150" dirty="0"/>
          </a:p>
        </p:txBody>
      </p:sp>
      <p:sp>
        <p:nvSpPr>
          <p:cNvPr id="10" name="Text 8"/>
          <p:cNvSpPr txBox="1"/>
          <p:nvPr/>
        </p:nvSpPr>
        <p:spPr>
          <a:xfrm>
            <a:off x="3930113" y="1512418"/>
            <a:ext cx="2700839" cy="4537253"/>
          </a:xfrm>
          <a:prstGeom prst="rect">
            <a:avLst/>
          </a:prstGeom>
          <a:noFill/>
          <a:ln/>
        </p:spPr>
        <p:txBody>
          <a:bodyPr wrap="square" lIns="0" tIns="0" rIns="0" bIns="0" rtlCol="0" anchor="t"/>
          <a:lstStyle/>
          <a:p>
            <a:pPr indent="0" marL="0">
              <a:buNone/>
            </a:pPr>
            <a:r>
              <a:rPr lang="en-US" sz="720" dirty="0">
                <a:solidFill>
                  <a:srgbClr val="1F1E1B"/>
                </a:solidFill>
                <a:latin typeface="Calibri" pitchFamily="34" charset="0"/>
                <a:ea typeface="Calibri" pitchFamily="34" charset="-122"/>
                <a:cs typeface="Calibri" pitchFamily="34" charset="-120"/>
              </a:rPr>
              <a:t>Clothing: improved thermoregulation · designed to improve aerodynamics.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Footwear: new designs or materials · improved grip · rebound.</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Sport-specific: new materials for lightness and strength including composites, e.g. tennis racquet · new designs to improve performance, e.g. golf driver.</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Protection: improved design · lighter weight · improved performance, e.g. aerodynamic cycle helmets.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Assistive: prosthetics · sport-specific wheelchairs · equipment supporting visual and hearing impairments.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Facilities: simulated environments · all weather surfaces · surfaces that reduce injury risk.</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Officiating: computer assisted systems · video assisted decision making.</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Performance analysis: action cameras · GPS · applications · sensors on clothing or equipment.</a:t>
            </a:r>
            <a:endParaRPr lang="en-US" sz="720" dirty="0"/>
          </a:p>
        </p:txBody>
      </p:sp>
      <p:sp>
        <p:nvSpPr>
          <p:cNvPr id="11" name="Shape 9"/>
          <p:cNvSpPr/>
          <p:nvPr/>
        </p:nvSpPr>
        <p:spPr>
          <a:xfrm>
            <a:off x="6930253" y="957864"/>
            <a:ext cx="3042898" cy="5192634"/>
          </a:xfrm>
          <a:prstGeom prst="roundRect">
            <a:avLst>
              <a:gd name="adj" fmla="val 2104"/>
            </a:avLst>
          </a:prstGeom>
          <a:solidFill>
            <a:srgbClr val="FAE6E8"/>
          </a:solidFill>
          <a:ln/>
        </p:spPr>
      </p:sp>
      <p:sp>
        <p:nvSpPr>
          <p:cNvPr id="12" name="Text 10"/>
          <p:cNvSpPr txBox="1"/>
          <p:nvPr/>
        </p:nvSpPr>
        <p:spPr>
          <a:xfrm>
            <a:off x="7101282" y="1088941"/>
            <a:ext cx="2700839" cy="403311"/>
          </a:xfrm>
          <a:prstGeom prst="rect">
            <a:avLst/>
          </a:prstGeom>
          <a:noFill/>
          <a:ln/>
        </p:spPr>
        <p:txBody>
          <a:bodyPr wrap="square" lIns="0" tIns="0" rIns="0" bIns="0" rtlCol="0" anchor="ctr"/>
          <a:lstStyle/>
          <a:p>
            <a:pPr indent="0" marL="0">
              <a:buNone/>
            </a:pPr>
            <a:r>
              <a:rPr lang="en-US" sz="1150" b="1" dirty="0">
                <a:solidFill>
                  <a:srgbClr val="D0202E"/>
                </a:solidFill>
                <a:latin typeface="Arial" pitchFamily="34" charset="0"/>
                <a:ea typeface="Arial" pitchFamily="34" charset="-122"/>
                <a:cs typeface="Arial" pitchFamily="34" charset="-120"/>
              </a:rPr>
              <a:t>B3 Limitations, and Task 2</a:t>
            </a:r>
            <a:endParaRPr lang="en-US" sz="1150" dirty="0"/>
          </a:p>
        </p:txBody>
      </p:sp>
      <p:sp>
        <p:nvSpPr>
          <p:cNvPr id="13" name="Text 11"/>
          <p:cNvSpPr txBox="1"/>
          <p:nvPr/>
        </p:nvSpPr>
        <p:spPr>
          <a:xfrm>
            <a:off x="7101282" y="1512418"/>
            <a:ext cx="2700839" cy="4537253"/>
          </a:xfrm>
          <a:prstGeom prst="rect">
            <a:avLst/>
          </a:prstGeom>
          <a:noFill/>
          <a:ln/>
        </p:spPr>
        <p:txBody>
          <a:bodyPr wrap="square" lIns="0" tIns="0" rIns="0" bIns="0" rtlCol="0" anchor="t"/>
          <a:lstStyle/>
          <a:p>
            <a:pPr indent="0" marL="0">
              <a:buNone/>
            </a:pPr>
            <a:r>
              <a:rPr lang="en-US" sz="720" dirty="0">
                <a:solidFill>
                  <a:srgbClr val="1F1E1B"/>
                </a:solidFill>
                <a:latin typeface="Calibri" pitchFamily="34" charset="0"/>
                <a:ea typeface="Calibri" pitchFamily="34" charset="-122"/>
                <a:cs typeface="Calibri" pitchFamily="34" charset="-120"/>
              </a:rPr>
              <a:t>The five limitations: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 time: setting up, using, compiling data, giving feedback</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 access: not all participants have it, creating unfair advantages</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 cost: initial and maintenance</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 accuracy of the data</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 usability: specific training required.</a:t>
            </a:r>
            <a:endParaRPr lang="en-US" sz="720" dirty="0"/>
          </a:p>
          <a:p>
            <a:pPr indent="0" marL="0">
              <a:buNone/>
            </a:pP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Task 2, 12 marks, a presentation of 10–15 slides, Monday 22 February.</a:t>
            </a: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Justify clothing and equipment AND technology, for the participant in the paper.</a:t>
            </a:r>
            <a:endParaRPr lang="en-US" sz="720" dirty="0"/>
          </a:p>
          <a:p>
            <a:pPr indent="0" marL="0">
              <a:buNone/>
            </a:pPr>
            <a:endParaRPr lang="en-US" sz="720" dirty="0"/>
          </a:p>
          <a:p>
            <a:pPr indent="0" marL="0">
              <a:buNone/>
            </a:pPr>
            <a:r>
              <a:rPr lang="en-US" sz="720" dirty="0">
                <a:solidFill>
                  <a:srgbClr val="1F1E1B"/>
                </a:solidFill>
                <a:latin typeface="Calibri" pitchFamily="34" charset="0"/>
                <a:ea typeface="Calibri" pitchFamily="34" charset="-122"/>
                <a:cs typeface="Calibri" pitchFamily="34" charset="-120"/>
              </a:rPr>
              <a:t>Covering only one strand caps the mark. Relevance to the sport but not the participant sits in Band 2. Name the technological developments, and give benefits with limitations.</a:t>
            </a:r>
            <a:endParaRPr lang="en-US" sz="720" dirty="0"/>
          </a:p>
        </p:txBody>
      </p:sp>
      <p:sp>
        <p:nvSpPr>
          <p:cNvPr id="14" name="Shape 12"/>
          <p:cNvSpPr/>
          <p:nvPr/>
        </p:nvSpPr>
        <p:spPr>
          <a:xfrm>
            <a:off x="587913" y="6301740"/>
            <a:ext cx="9513509" cy="705795"/>
          </a:xfrm>
          <a:prstGeom prst="roundRect">
            <a:avLst>
              <a:gd name="adj" fmla="val 7773"/>
            </a:avLst>
          </a:prstGeom>
          <a:solidFill>
            <a:srgbClr val="FAE6E8"/>
          </a:solidFill>
          <a:ln/>
        </p:spPr>
      </p:sp>
      <p:sp>
        <p:nvSpPr>
          <p:cNvPr id="15" name="Text 13"/>
          <p:cNvSpPr txBox="1"/>
          <p:nvPr/>
        </p:nvSpPr>
        <p:spPr>
          <a:xfrm>
            <a:off x="801700" y="6452982"/>
            <a:ext cx="9085936" cy="453725"/>
          </a:xfrm>
          <a:prstGeom prst="rect">
            <a:avLst/>
          </a:prstGeom>
          <a:noFill/>
          <a:ln/>
        </p:spPr>
        <p:txBody>
          <a:bodyPr wrap="square" lIns="0" tIns="0" rIns="0" bIns="0" rtlCol="0" anchor="ctr"/>
          <a:lstStyle/>
          <a:p>
            <a:pPr indent="0" marL="0">
              <a:buNone/>
            </a:pPr>
            <a:r>
              <a:rPr lang="en-US" sz="1100" b="1" dirty="0">
                <a:solidFill>
                  <a:srgbClr val="D0202E"/>
                </a:solidFill>
                <a:latin typeface="Calibri" pitchFamily="34" charset="0"/>
                <a:ea typeface="Calibri" pitchFamily="34" charset="-122"/>
                <a:cs typeface="Calibri" pitchFamily="34" charset="-120"/>
              </a:rPr>
              <a:t>Eight categories, learned once. Then what technology did to each. Then the limitations. Justify everything for the participant in the paper, not just the sport.</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THREE QUESTIONS, AND THEY STACK</a:t>
            </a:r>
            <a:endParaRPr lang="en-US" sz="2500" dirty="0"/>
          </a:p>
        </p:txBody>
      </p:sp>
      <p:sp>
        <p:nvSpPr>
          <p:cNvPr id="5" name="Text 3"/>
          <p:cNvSpPr txBox="1"/>
          <p:nvPr/>
        </p:nvSpPr>
        <p:spPr>
          <a:xfrm>
            <a:off x="587913" y="907451"/>
            <a:ext cx="9513509" cy="554553"/>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B1 lists eight categories of equipment. B2 gives what technology has done to </a:t>
            </a:r>
            <a:pPr indent="0" marL="0">
              <a:buNone/>
            </a:pPr>
            <a:r>
              <a:rPr lang="en-US" sz="1200" b="1" dirty="0">
                <a:solidFill>
                  <a:srgbClr val="1F1E1B"/>
                </a:solidFill>
                <a:latin typeface="Calibri" pitchFamily="34" charset="0"/>
                <a:ea typeface="Calibri" pitchFamily="34" charset="-122"/>
                <a:cs typeface="Calibri" pitchFamily="34" charset="-120"/>
              </a:rPr>
              <a:t>those same eight</a:t>
            </a:r>
            <a:pPr indent="0" marL="0">
              <a:buNone/>
            </a:pPr>
            <a:r>
              <a:rPr lang="en-US" sz="1200" dirty="0">
                <a:solidFill>
                  <a:srgbClr val="1F1E1B"/>
                </a:solidFill>
                <a:latin typeface="Calibri" pitchFamily="34" charset="0"/>
                <a:ea typeface="Calibri" pitchFamily="34" charset="-122"/>
                <a:cs typeface="Calibri" pitchFamily="34" charset="-120"/>
              </a:rPr>
              <a:t>. B3 gives the limitations. Learn the eight once and you have learned most of the outcome.</a:t>
            </a:r>
            <a:endParaRPr lang="en-US" sz="1200" dirty="0"/>
          </a:p>
        </p:txBody>
      </p:sp>
      <p:sp>
        <p:nvSpPr>
          <p:cNvPr id="6" name="Shape 4"/>
          <p:cNvSpPr/>
          <p:nvPr/>
        </p:nvSpPr>
        <p:spPr>
          <a:xfrm>
            <a:off x="587913" y="1613245"/>
            <a:ext cx="3042898" cy="1512418"/>
          </a:xfrm>
          <a:prstGeom prst="roundRect">
            <a:avLst>
              <a:gd name="adj" fmla="val 4232"/>
            </a:avLst>
          </a:prstGeom>
          <a:solidFill>
            <a:srgbClr val="E3EDF3"/>
          </a:solidFill>
          <a:ln/>
        </p:spPr>
      </p:sp>
      <p:sp>
        <p:nvSpPr>
          <p:cNvPr id="7" name="Text 5"/>
          <p:cNvSpPr txBox="1"/>
          <p:nvPr/>
        </p:nvSpPr>
        <p:spPr>
          <a:xfrm>
            <a:off x="801700" y="1734239"/>
            <a:ext cx="855147" cy="403311"/>
          </a:xfrm>
          <a:prstGeom prst="rect">
            <a:avLst/>
          </a:prstGeom>
          <a:noFill/>
          <a:ln/>
        </p:spPr>
        <p:txBody>
          <a:bodyPr wrap="square" lIns="0" tIns="0" rIns="0" bIns="0" rtlCol="0" anchor="ctr"/>
          <a:lstStyle/>
          <a:p>
            <a:pPr indent="0" marL="0">
              <a:buNone/>
            </a:pPr>
            <a:r>
              <a:rPr lang="en-US" sz="1800" b="1" dirty="0">
                <a:solidFill>
                  <a:srgbClr val="1F5C8B"/>
                </a:solidFill>
                <a:latin typeface="Arial" pitchFamily="34" charset="0"/>
                <a:ea typeface="Arial" pitchFamily="34" charset="-122"/>
                <a:cs typeface="Arial" pitchFamily="34" charset="-120"/>
              </a:rPr>
              <a:t>B1</a:t>
            </a:r>
            <a:endParaRPr lang="en-US" sz="1800" dirty="0"/>
          </a:p>
        </p:txBody>
      </p:sp>
      <p:sp>
        <p:nvSpPr>
          <p:cNvPr id="8" name="Text 6"/>
          <p:cNvSpPr txBox="1"/>
          <p:nvPr/>
        </p:nvSpPr>
        <p:spPr>
          <a:xfrm>
            <a:off x="801700" y="2167799"/>
            <a:ext cx="2615324" cy="857037"/>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What equipment do participants use?</a:t>
            </a:r>
            <a:endParaRPr lang="en-US" sz="1200" dirty="0"/>
          </a:p>
        </p:txBody>
      </p:sp>
      <p:sp>
        <p:nvSpPr>
          <p:cNvPr id="9" name="Shape 7"/>
          <p:cNvSpPr/>
          <p:nvPr/>
        </p:nvSpPr>
        <p:spPr>
          <a:xfrm>
            <a:off x="3759083" y="1613245"/>
            <a:ext cx="3042898" cy="1512418"/>
          </a:xfrm>
          <a:prstGeom prst="roundRect">
            <a:avLst>
              <a:gd name="adj" fmla="val 4232"/>
            </a:avLst>
          </a:prstGeom>
          <a:solidFill>
            <a:srgbClr val="F6ECDD"/>
          </a:solidFill>
          <a:ln/>
        </p:spPr>
      </p:sp>
      <p:sp>
        <p:nvSpPr>
          <p:cNvPr id="10" name="Text 8"/>
          <p:cNvSpPr txBox="1"/>
          <p:nvPr/>
        </p:nvSpPr>
        <p:spPr>
          <a:xfrm>
            <a:off x="3972870" y="1734239"/>
            <a:ext cx="855147" cy="403311"/>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B2</a:t>
            </a:r>
            <a:endParaRPr lang="en-US" sz="1800" dirty="0"/>
          </a:p>
        </p:txBody>
      </p:sp>
      <p:sp>
        <p:nvSpPr>
          <p:cNvPr id="11" name="Text 9"/>
          <p:cNvSpPr txBox="1"/>
          <p:nvPr/>
        </p:nvSpPr>
        <p:spPr>
          <a:xfrm>
            <a:off x="3972870" y="2167799"/>
            <a:ext cx="2615324" cy="857037"/>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What has technology done to each of those eight?</a:t>
            </a:r>
            <a:endParaRPr lang="en-US" sz="1200" dirty="0"/>
          </a:p>
        </p:txBody>
      </p:sp>
      <p:sp>
        <p:nvSpPr>
          <p:cNvPr id="12" name="Shape 10"/>
          <p:cNvSpPr/>
          <p:nvPr/>
        </p:nvSpPr>
        <p:spPr>
          <a:xfrm>
            <a:off x="6930253" y="1613245"/>
            <a:ext cx="3042898" cy="1512418"/>
          </a:xfrm>
          <a:prstGeom prst="roundRect">
            <a:avLst>
              <a:gd name="adj" fmla="val 4232"/>
            </a:avLst>
          </a:prstGeom>
          <a:solidFill>
            <a:srgbClr val="FAE6E8"/>
          </a:solidFill>
          <a:ln/>
        </p:spPr>
      </p:sp>
      <p:sp>
        <p:nvSpPr>
          <p:cNvPr id="13" name="Text 11"/>
          <p:cNvSpPr txBox="1"/>
          <p:nvPr/>
        </p:nvSpPr>
        <p:spPr>
          <a:xfrm>
            <a:off x="7144040" y="1734239"/>
            <a:ext cx="855147" cy="403311"/>
          </a:xfrm>
          <a:prstGeom prst="rect">
            <a:avLst/>
          </a:prstGeom>
          <a:noFill/>
          <a:ln/>
        </p:spPr>
        <p:txBody>
          <a:bodyPr wrap="square" lIns="0" tIns="0" rIns="0" bIns="0" rtlCol="0" anchor="ctr"/>
          <a:lstStyle/>
          <a:p>
            <a:pPr indent="0" marL="0">
              <a:buNone/>
            </a:pPr>
            <a:r>
              <a:rPr lang="en-US" sz="1800" b="1" dirty="0">
                <a:solidFill>
                  <a:srgbClr val="D0202E"/>
                </a:solidFill>
                <a:latin typeface="Arial" pitchFamily="34" charset="0"/>
                <a:ea typeface="Arial" pitchFamily="34" charset="-122"/>
                <a:cs typeface="Arial" pitchFamily="34" charset="-120"/>
              </a:rPr>
              <a:t>B3</a:t>
            </a:r>
            <a:endParaRPr lang="en-US" sz="1800" dirty="0"/>
          </a:p>
        </p:txBody>
      </p:sp>
      <p:sp>
        <p:nvSpPr>
          <p:cNvPr id="14" name="Text 12"/>
          <p:cNvSpPr txBox="1"/>
          <p:nvPr/>
        </p:nvSpPr>
        <p:spPr>
          <a:xfrm>
            <a:off x="7144040" y="2167799"/>
            <a:ext cx="2615324" cy="857037"/>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What are the limitations of that technology?</a:t>
            </a:r>
            <a:endParaRPr lang="en-US" sz="1200" dirty="0"/>
          </a:p>
        </p:txBody>
      </p:sp>
      <p:sp>
        <p:nvSpPr>
          <p:cNvPr id="15" name="Text 13"/>
          <p:cNvSpPr txBox="1"/>
          <p:nvPr/>
        </p:nvSpPr>
        <p:spPr>
          <a:xfrm>
            <a:off x="587913" y="3327319"/>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Task 2, sat Monday 22 February. A presentation of 10–15 slides, 12 marks. Two strands, and BOTH are needed:</a:t>
            </a:r>
            <a:endParaRPr lang="en-US" sz="1200" dirty="0"/>
          </a:p>
        </p:txBody>
      </p:sp>
      <p:graphicFrame>
        <p:nvGraphicFramePr>
          <p:cNvPr id="3" name="Table 0"/>
          <p:cNvGraphicFramePr>
            <a:graphicFrameLocks noGrp="1"/>
          </p:cNvGraphicFramePr>
          <p:nvPr>
            <p:extLst>
              <p:ext uri="{D42A27DB-BD31-4B8C-83A1-F6EECF244321}">
                <p14:modId xmlns:p14="http://schemas.microsoft.com/office/powerpoint/2010/main" val="1579011935"/>
              </p:ext>
            </p:extLst>
          </p:nvPr>
        </p:nvGraphicFramePr>
        <p:xfrm>
          <a:off x="587913" y="3730630"/>
          <a:ext cx="9513509" cy="914400"/>
        </p:xfrm>
        <a:graphic>
          <a:graphicData uri="http://schemas.openxmlformats.org/drawingml/2006/table">
            <a:tbl>
              <a:tblPr/>
              <a:tblGrid>
                <a:gridCol w="2779227"/>
                <a:gridCol w="6734282"/>
              </a:tblGrid>
              <a:tr h="342815">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Strand</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What it asks for</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r>
              <a:tr h="957864">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1 · Clothing and equipment</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justify the clothing and equipment choices, with specific relevance to the participant in the paper and their chosen activity</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57864">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2 · Technology</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justify the technology choices, naming the technological developments, with benefits and limitations, again specific to that participant</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17" name="Shape 14"/>
          <p:cNvSpPr/>
          <p:nvPr/>
        </p:nvSpPr>
        <p:spPr>
          <a:xfrm>
            <a:off x="587913" y="6150498"/>
            <a:ext cx="9513509" cy="857037"/>
          </a:xfrm>
          <a:prstGeom prst="roundRect">
            <a:avLst>
              <a:gd name="adj" fmla="val 6402"/>
            </a:avLst>
          </a:prstGeom>
          <a:solidFill>
            <a:srgbClr val="FAE6E8"/>
          </a:solidFill>
          <a:ln/>
        </p:spPr>
      </p:sp>
      <p:sp>
        <p:nvSpPr>
          <p:cNvPr id="18" name="Text 15"/>
          <p:cNvSpPr txBox="1"/>
          <p:nvPr/>
        </p:nvSpPr>
        <p:spPr>
          <a:xfrm>
            <a:off x="801700" y="6331988"/>
            <a:ext cx="9085936" cy="554553"/>
          </a:xfrm>
          <a:prstGeom prst="rect">
            <a:avLst/>
          </a:prstGeom>
          <a:noFill/>
          <a:ln/>
        </p:spPr>
        <p:txBody>
          <a:bodyPr wrap="square" lIns="0" tIns="0" rIns="0" bIns="0" rtlCol="0" anchor="ctr"/>
          <a:lstStyle/>
          <a:p>
            <a:pPr indent="0" marL="0">
              <a:buNone/>
            </a:pPr>
            <a:r>
              <a:rPr lang="en-US" sz="1150" b="1" dirty="0">
                <a:solidFill>
                  <a:srgbClr val="D0202E"/>
                </a:solidFill>
                <a:latin typeface="Calibri" pitchFamily="34" charset="0"/>
                <a:ea typeface="Calibri" pitchFamily="34" charset="-122"/>
                <a:cs typeface="Calibri" pitchFamily="34" charset="-120"/>
              </a:rPr>
              <a:t>Two ways answers get capped: covering only one strand, and being relevant to the sport but not to the participant. A broad list of items with generic justifications still sits in Band 2.</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THE EIGHT CATEGORIES: 1 TO 4</a:t>
            </a:r>
            <a:endParaRPr lang="en-US" sz="2500" dirty="0"/>
          </a:p>
        </p:txBody>
      </p:sp>
      <p:sp>
        <p:nvSpPr>
          <p:cNvPr id="5" name="Text 3"/>
          <p:cNvSpPr txBox="1"/>
          <p:nvPr/>
        </p:nvSpPr>
        <p:spPr>
          <a:xfrm>
            <a:off x="587913" y="907451"/>
            <a:ext cx="9513509" cy="40331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Complete each category, then add a real example you have found in the department.</a:t>
            </a:r>
            <a:endParaRPr lang="en-US" sz="12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87913" y="1361176"/>
          <a:ext cx="9513509" cy="914400"/>
        </p:xfrm>
        <a:graphic>
          <a:graphicData uri="http://schemas.openxmlformats.org/drawingml/2006/table">
            <a:tbl>
              <a:tblPr/>
              <a:tblGrid>
                <a:gridCol w="2137867"/>
                <a:gridCol w="4168841"/>
                <a:gridCol w="3206801"/>
              </a:tblGrid>
              <a:tr h="342815">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Category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What the specification lists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An example from our department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r>
              <a:tr h="123010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1  Clothing</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sports k____ · w____________ clothing · training clothing, e.g. b____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23010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2  Footwear</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t____________ · s____________ boots · sport-specific footwear</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23010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3  Sport-specific equipment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participation e.g. ________ · travel-related e.g. ________ · scoring e.g. ____________ · fitness training e.g. ____________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23010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4  Protection and safety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m______, h______, e____ and b______ protection · f____________ devices. First aid: ice packs, bandages, d________________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4</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THE EIGHT CATEGORIES: 5 TO 8</a:t>
            </a:r>
            <a:endParaRPr lang="en-US" sz="25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87913" y="1008278"/>
          <a:ext cx="9513509" cy="914400"/>
        </p:xfrm>
        <a:graphic>
          <a:graphicData uri="http://schemas.openxmlformats.org/drawingml/2006/table">
            <a:tbl>
              <a:tblPr/>
              <a:tblGrid>
                <a:gridCol w="2137867"/>
                <a:gridCol w="4168841"/>
                <a:gridCol w="3206801"/>
              </a:tblGrid>
              <a:tr h="342815">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Category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What the specification lists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An example from our department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5  Assistive equipment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a w____________, for example an adapted wheelchair for wheelchair tennis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6  Facilities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indoor e.g. ____________ and ______ · outdoor e.g. ____________, climbing wall, artificial snow domes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7  Officiating equipment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w________ · m____________ · e________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8  Performance analysis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s______ w________ · h______ r____ m____________ · a______________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6" name="Shape 3"/>
          <p:cNvSpPr/>
          <p:nvPr/>
        </p:nvSpPr>
        <p:spPr>
          <a:xfrm>
            <a:off x="587913" y="6049670"/>
            <a:ext cx="9513509" cy="957864"/>
          </a:xfrm>
          <a:prstGeom prst="roundRect">
            <a:avLst>
              <a:gd name="adj" fmla="val 5728"/>
            </a:avLst>
          </a:prstGeom>
          <a:solidFill>
            <a:srgbClr val="F1EFE5"/>
          </a:solidFill>
          <a:ln/>
        </p:spPr>
      </p:sp>
      <p:sp>
        <p:nvSpPr>
          <p:cNvPr id="7" name="Text 4"/>
          <p:cNvSpPr txBox="1"/>
          <p:nvPr/>
        </p:nvSpPr>
        <p:spPr>
          <a:xfrm>
            <a:off x="801700" y="6231161"/>
            <a:ext cx="9085936" cy="705795"/>
          </a:xfrm>
          <a:prstGeom prst="rect">
            <a:avLst/>
          </a:prstGeom>
          <a:noFill/>
          <a:ln/>
        </p:spPr>
        <p:txBody>
          <a:bodyPr wrap="square" lIns="0" tIns="0" rIns="0" bIns="0" rtlCol="0" anchor="t"/>
          <a:lstStyle/>
          <a:p>
            <a:pPr indent="0" marL="0">
              <a:buNone/>
            </a:pPr>
            <a:r>
              <a:rPr lang="en-US" sz="1100" b="1" dirty="0">
                <a:solidFill>
                  <a:srgbClr val="1F1E1B"/>
                </a:solidFill>
                <a:latin typeface="Calibri" pitchFamily="34" charset="0"/>
                <a:ea typeface="Calibri" pitchFamily="34" charset="-122"/>
                <a:cs typeface="Calibri" pitchFamily="34" charset="-120"/>
              </a:rPr>
              <a:t>The sentence that earns marks. </a:t>
            </a:r>
            <a:pPr indent="0" marL="0">
              <a:buNone/>
            </a:pPr>
            <a:r>
              <a:rPr lang="en-US" sz="1100" dirty="0">
                <a:solidFill>
                  <a:srgbClr val="1F1E1B"/>
                </a:solidFill>
                <a:latin typeface="Calibri" pitchFamily="34" charset="0"/>
                <a:ea typeface="Calibri" pitchFamily="34" charset="-122"/>
                <a:cs typeface="Calibri" pitchFamily="34" charset="-120"/>
              </a:rPr>
              <a:t>Not "studded boots", but: "studded boots for playing hockey on grass in winter, because the studs grip a soft, wet surface and reduce her risk of slipping when she changes direction." Item, participant, activity, conditions, reason.</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5</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JUSTIFY IT FOR THE PARTICIPANT</a:t>
            </a:r>
            <a:endParaRPr lang="en-US" sz="2500" dirty="0"/>
          </a:p>
        </p:txBody>
      </p:sp>
      <p:sp>
        <p:nvSpPr>
          <p:cNvPr id="5" name="Text 3"/>
          <p:cNvSpPr txBox="1"/>
          <p:nvPr/>
        </p:nvSpPr>
        <p:spPr>
          <a:xfrm>
            <a:off x="587913" y="907451"/>
            <a:ext cx="9513509" cy="504139"/>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Naming an item earns very little. The marks are in </a:t>
            </a:r>
            <a:pPr indent="0" marL="0">
              <a:buNone/>
            </a:pPr>
            <a:r>
              <a:rPr lang="en-US" sz="1200" b="1" dirty="0">
                <a:solidFill>
                  <a:srgbClr val="1F1E1B"/>
                </a:solidFill>
                <a:latin typeface="Calibri" pitchFamily="34" charset="0"/>
                <a:ea typeface="Calibri" pitchFamily="34" charset="-122"/>
                <a:cs typeface="Calibri" pitchFamily="34" charset="-120"/>
              </a:rPr>
              <a:t>why this participant, doing this activity, in these conditions</a:t>
            </a:r>
            <a:pPr indent="0" marL="0">
              <a:buNone/>
            </a:pPr>
            <a:r>
              <a:rPr lang="en-US" sz="1200" dirty="0">
                <a:solidFill>
                  <a:srgbClr val="1F1E1B"/>
                </a:solidFill>
                <a:latin typeface="Calibri" pitchFamily="34" charset="0"/>
                <a:ea typeface="Calibri" pitchFamily="34" charset="-122"/>
                <a:cs typeface="Calibri" pitchFamily="34" charset="-120"/>
              </a:rPr>
              <a:t>, needs it.</a:t>
            </a:r>
            <a:endParaRPr lang="en-US" sz="1200" dirty="0"/>
          </a:p>
        </p:txBody>
      </p:sp>
      <p:sp>
        <p:nvSpPr>
          <p:cNvPr id="6" name="Text 4"/>
          <p:cNvSpPr txBox="1"/>
          <p:nvPr/>
        </p:nvSpPr>
        <p:spPr>
          <a:xfrm>
            <a:off x="587913" y="1512418"/>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Participant and activity: ____________________________</a:t>
            </a:r>
            <a:endParaRPr lang="en-US" sz="12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87913" y="1915729"/>
          <a:ext cx="9513509" cy="914400"/>
        </p:xfrm>
        <a:graphic>
          <a:graphicData uri="http://schemas.openxmlformats.org/drawingml/2006/table">
            <a:tbl>
              <a:tblPr/>
              <a:tblGrid>
                <a:gridCol w="2137867"/>
                <a:gridCol w="2030974"/>
                <a:gridCol w="5344668"/>
              </a:tblGrid>
              <a:tr h="362980">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Item</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Category</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Why THIS participant needs it for THIS activity</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947782">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47782">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47782">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47782">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47782">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Text 5"/>
          <p:cNvSpPr txBox="1"/>
          <p:nvPr/>
        </p:nvSpPr>
        <p:spPr>
          <a:xfrm>
            <a:off x="587913" y="6906707"/>
            <a:ext cx="9513509" cy="302484"/>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Check: could any of your reasons be copied onto a different participant unchanged? If so, it is not yet specific.</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6</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B36A00"/>
                </a:solidFill>
                <a:latin typeface="Arial" pitchFamily="34" charset="0"/>
                <a:ea typeface="Arial" pitchFamily="34" charset="-122"/>
                <a:cs typeface="Arial" pitchFamily="34" charset="-120"/>
              </a:rPr>
              <a:t>WHAT TECHNOLOGY DID: CATEGORIES 1 TO 4</a:t>
            </a:r>
            <a:endParaRPr lang="en-US" sz="2500" dirty="0"/>
          </a:p>
        </p:txBody>
      </p:sp>
      <p:sp>
        <p:nvSpPr>
          <p:cNvPr id="5" name="Text 3"/>
          <p:cNvSpPr txBox="1"/>
          <p:nvPr/>
        </p:nvSpPr>
        <p:spPr>
          <a:xfrm>
            <a:off x="587913" y="907451"/>
            <a:ext cx="9513509" cy="504139"/>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Same eight categories, now the </a:t>
            </a:r>
            <a:pPr indent="0" marL="0">
              <a:buNone/>
            </a:pPr>
            <a:r>
              <a:rPr lang="en-US" sz="1200" b="1" dirty="0">
                <a:solidFill>
                  <a:srgbClr val="1F1E1B"/>
                </a:solidFill>
                <a:latin typeface="Calibri" pitchFamily="34" charset="0"/>
                <a:ea typeface="Calibri" pitchFamily="34" charset="-122"/>
                <a:cs typeface="Calibri" pitchFamily="34" charset="-120"/>
              </a:rPr>
              <a:t>technological developments</a:t>
            </a:r>
            <a:pPr indent="0" marL="0">
              <a:buNone/>
            </a:pPr>
            <a:r>
              <a:rPr lang="en-US" sz="1200" dirty="0">
                <a:solidFill>
                  <a:srgbClr val="1F1E1B"/>
                </a:solidFill>
                <a:latin typeface="Calibri" pitchFamily="34" charset="0"/>
                <a:ea typeface="Calibri" pitchFamily="34" charset="-122"/>
                <a:cs typeface="Calibri" pitchFamily="34" charset="-120"/>
              </a:rPr>
              <a:t>. Naming the item is B1. Saying what technology changed about it, and the effect, is B2.</a:t>
            </a:r>
            <a:endParaRPr lang="en-US" sz="12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87913" y="1512418"/>
          <a:ext cx="9513509" cy="914400"/>
        </p:xfrm>
        <a:graphic>
          <a:graphicData uri="http://schemas.openxmlformats.org/drawingml/2006/table">
            <a:tbl>
              <a:tblPr/>
              <a:tblGrid>
                <a:gridCol w="2137867"/>
                <a:gridCol w="4168841"/>
                <a:gridCol w="3206801"/>
              </a:tblGrid>
              <a:tr h="342815">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Category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The technological development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How it helps the participant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1169603">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1  Clothing</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improved t________________ · designed to improve a______________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69603">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2  Footwear</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sport-specific new designs or materials · improved g____ · r________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69603">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3  Sport-specific equipment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new materials for l____________ and s____________, including c____________ materials · new designs to improve performance</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69603">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4  Protection and safety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improved protection design · l________ weight · improved performance, e.g. the shape of cycle helmets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7</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B36A00"/>
                </a:solidFill>
                <a:latin typeface="Arial" pitchFamily="34" charset="0"/>
                <a:ea typeface="Arial" pitchFamily="34" charset="-122"/>
                <a:cs typeface="Arial" pitchFamily="34" charset="-120"/>
              </a:rPr>
              <a:t>WHAT TECHNOLOGY DID: CATEGORIES 5 TO 8</a:t>
            </a:r>
            <a:endParaRPr lang="en-US" sz="25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87913" y="1008278"/>
          <a:ext cx="9513509" cy="914400"/>
        </p:xfrm>
        <a:graphic>
          <a:graphicData uri="http://schemas.openxmlformats.org/drawingml/2006/table">
            <a:tbl>
              <a:tblPr/>
              <a:tblGrid>
                <a:gridCol w="2137867"/>
                <a:gridCol w="4168841"/>
                <a:gridCol w="3206801"/>
              </a:tblGrid>
              <a:tr h="342815">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Category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The technological development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How it helps the participant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5  Assistive equipment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p______________ · sport-specific w______________ · equipment supporting visual and hearing impairments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6  Facilities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facilities that s__________ environments to replicate competition elsewhere · a__ w________ surfaces · surfaces that reduce injury risk</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7  Officiating</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c____________ assisted systems · v______ assisted decision making</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8  Performance analysis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a______ cameras · G__ · applications · s________ on sports clothing or equipment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6" name="Shape 3"/>
          <p:cNvSpPr/>
          <p:nvPr/>
        </p:nvSpPr>
        <p:spPr>
          <a:xfrm>
            <a:off x="587913" y="6049670"/>
            <a:ext cx="9513509" cy="957864"/>
          </a:xfrm>
          <a:prstGeom prst="roundRect">
            <a:avLst>
              <a:gd name="adj" fmla="val 5728"/>
            </a:avLst>
          </a:prstGeom>
          <a:solidFill>
            <a:srgbClr val="FAE6E8"/>
          </a:solidFill>
          <a:ln/>
        </p:spPr>
      </p:sp>
      <p:sp>
        <p:nvSpPr>
          <p:cNvPr id="7" name="Text 4"/>
          <p:cNvSpPr txBox="1"/>
          <p:nvPr/>
        </p:nvSpPr>
        <p:spPr>
          <a:xfrm>
            <a:off x="801700" y="6231161"/>
            <a:ext cx="9085936" cy="705795"/>
          </a:xfrm>
          <a:prstGeom prst="rect">
            <a:avLst/>
          </a:prstGeom>
          <a:noFill/>
          <a:ln/>
        </p:spPr>
        <p:txBody>
          <a:bodyPr wrap="square" lIns="0" tIns="0" rIns="0" bIns="0" rtlCol="0" anchor="t"/>
          <a:lstStyle/>
          <a:p>
            <a:pPr indent="0" marL="0">
              <a:buNone/>
            </a:pPr>
            <a:r>
              <a:rPr lang="en-US" sz="1100" b="1" dirty="0">
                <a:solidFill>
                  <a:srgbClr val="1F1E1B"/>
                </a:solidFill>
                <a:latin typeface="Calibri" pitchFamily="34" charset="0"/>
                <a:ea typeface="Calibri" pitchFamily="34" charset="-122"/>
                <a:cs typeface="Calibri" pitchFamily="34" charset="-120"/>
              </a:rPr>
              <a:t>The difference that decides the band. </a:t>
            </a:r>
            <a:pPr indent="0" marL="0">
              <a:buNone/>
            </a:pPr>
            <a:r>
              <a:rPr lang="en-US" sz="1100" dirty="0">
                <a:solidFill>
                  <a:srgbClr val="1F1E1B"/>
                </a:solidFill>
                <a:latin typeface="Calibri" pitchFamily="34" charset="0"/>
                <a:ea typeface="Calibri" pitchFamily="34" charset="-122"/>
                <a:cs typeface="Calibri" pitchFamily="34" charset="-120"/>
              </a:rPr>
              <a:t>"She uses a tennis racquet" is equipment. "Composite materials make the racquet lighter and stronger, so she can swing faster with more control" is a technological development. Only the second earns the technology marks.</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8</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THE LIMITATIONS OF TECHNOLOGY</a:t>
            </a:r>
            <a:endParaRPr lang="en-US" sz="2500" dirty="0"/>
          </a:p>
        </p:txBody>
      </p:sp>
      <p:sp>
        <p:nvSpPr>
          <p:cNvPr id="5" name="Text 3"/>
          <p:cNvSpPr txBox="1"/>
          <p:nvPr/>
        </p:nvSpPr>
        <p:spPr>
          <a:xfrm>
            <a:off x="587913" y="907451"/>
            <a:ext cx="9513509" cy="40331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Five limitations. An answer that only says technology is brilliant is half an argument.</a:t>
            </a:r>
            <a:endParaRPr lang="en-US" sz="12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87913" y="1361176"/>
          <a:ext cx="9513509" cy="914400"/>
        </p:xfrm>
        <a:graphic>
          <a:graphicData uri="http://schemas.openxmlformats.org/drawingml/2006/table">
            <a:tbl>
              <a:tblPr/>
              <a:tblGrid>
                <a:gridCol w="1817187"/>
                <a:gridCol w="4275734"/>
                <a:gridCol w="3420588"/>
              </a:tblGrid>
              <a:tr h="342815">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Limitation</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What the specification says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An example from our own lesson</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927616">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Time</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setting up, using the equipment, compiling d____, giving f__________ to the participant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27616">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Access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e__________ and unfair advantages, as not all participants have access</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27616">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Cost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the i________ cost and the follow-up m______________</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27616">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Accuracy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the d____ provided by the equipment may not be accurate</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927616">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Usability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specific t________ is required</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Text 4"/>
          <p:cNvSpPr txBox="1"/>
          <p:nvPr/>
        </p:nvSpPr>
        <p:spPr>
          <a:xfrm>
            <a:off x="587913" y="6452982"/>
            <a:ext cx="9513509" cy="302484"/>
          </a:xfrm>
          <a:prstGeom prst="rect">
            <a:avLst/>
          </a:prstGeom>
          <a:noFill/>
          <a:ln/>
        </p:spPr>
        <p:txBody>
          <a:bodyPr wrap="square" lIns="0" tIns="0" rIns="0" bIns="0" rtlCol="0" anchor="ctr"/>
          <a:lstStyle/>
          <a:p>
            <a:pPr indent="0" marL="0">
              <a:buNone/>
            </a:pPr>
            <a:r>
              <a:rPr lang="en-US" sz="1150" b="1" dirty="0">
                <a:solidFill>
                  <a:srgbClr val="D0202E"/>
                </a:solidFill>
                <a:latin typeface="Calibri" pitchFamily="34" charset="0"/>
                <a:ea typeface="Calibri" pitchFamily="34" charset="-122"/>
                <a:cs typeface="Calibri" pitchFamily="34" charset="-120"/>
              </a:rPr>
              <a:t>Benefits and limitations together is what comprehensive means. Give both, for the same technology, for the same participant.</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2</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9</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ARGUE BOTH SIDES</a:t>
            </a:r>
            <a:endParaRPr lang="en-US" sz="2500" dirty="0"/>
          </a:p>
        </p:txBody>
      </p:sp>
      <p:sp>
        <p:nvSpPr>
          <p:cNvPr id="5" name="Shape 3"/>
          <p:cNvSpPr/>
          <p:nvPr/>
        </p:nvSpPr>
        <p:spPr>
          <a:xfrm>
            <a:off x="587913" y="957864"/>
            <a:ext cx="9513509" cy="1058692"/>
          </a:xfrm>
          <a:prstGeom prst="roundRect">
            <a:avLst>
              <a:gd name="adj" fmla="val 5182"/>
            </a:avLst>
          </a:prstGeom>
          <a:solidFill>
            <a:srgbClr val="F1EFE5"/>
          </a:solidFill>
          <a:ln/>
        </p:spPr>
      </p:sp>
      <p:sp>
        <p:nvSpPr>
          <p:cNvPr id="6" name="Text 4"/>
          <p:cNvSpPr txBox="1"/>
          <p:nvPr/>
        </p:nvSpPr>
        <p:spPr>
          <a:xfrm>
            <a:off x="801700" y="1129272"/>
            <a:ext cx="9085936" cy="806623"/>
          </a:xfrm>
          <a:prstGeom prst="rect">
            <a:avLst/>
          </a:prstGeom>
          <a:noFill/>
          <a:ln/>
        </p:spPr>
        <p:txBody>
          <a:bodyPr wrap="square" lIns="0" tIns="0" rIns="0" bIns="0" rtlCol="0" anchor="t"/>
          <a:lstStyle/>
          <a:p>
            <a:pPr indent="0" marL="0">
              <a:buNone/>
            </a:pPr>
            <a:r>
              <a:rPr lang="en-US" sz="1100" b="1" dirty="0">
                <a:solidFill>
                  <a:srgbClr val="1F1E1B"/>
                </a:solidFill>
                <a:latin typeface="Calibri" pitchFamily="34" charset="0"/>
                <a:ea typeface="Calibri" pitchFamily="34" charset="-122"/>
                <a:cs typeface="Calibri" pitchFamily="34" charset="-120"/>
              </a:rPr>
              <a:t>The shape that scores. </a:t>
            </a:r>
            <a:pPr indent="0" marL="0">
              <a:buNone/>
            </a:pPr>
            <a:r>
              <a:rPr lang="en-US" sz="1100" dirty="0">
                <a:solidFill>
                  <a:srgbClr val="1F1E1B"/>
                </a:solidFill>
                <a:latin typeface="Calibri" pitchFamily="34" charset="0"/>
                <a:ea typeface="Calibri" pitchFamily="34" charset="-122"/>
                <a:cs typeface="Calibri" pitchFamily="34" charset="-120"/>
              </a:rPr>
              <a:t>"A GPS tracker would show her how far she covers in a session, so she can see her aerobic endurance improving. But the cost and the training needed to read the data may put it out of reach for a beginner training alone, so a simple heart rate monitor would suit her better."  Benefit, limitation, and a judgement, all for the same participant.</a:t>
            </a:r>
            <a:endParaRPr lang="en-US" sz="11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87913" y="2218212"/>
          <a:ext cx="9513509" cy="914400"/>
        </p:xfrm>
        <a:graphic>
          <a:graphicData uri="http://schemas.openxmlformats.org/drawingml/2006/table">
            <a:tbl>
              <a:tblPr/>
              <a:tblGrid>
                <a:gridCol w="1817187"/>
                <a:gridCol w="2672334"/>
                <a:gridCol w="2672334"/>
                <a:gridCol w="2351654"/>
              </a:tblGrid>
              <a:tr h="403311">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Technology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The benefit for this participant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The limitation for this participant</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Would you recommend it? Why?</a:t>
                      </a: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1088941">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88941">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88941">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88941">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C1 LO B Student Booklet</dc:title>
  <dc:subject>PptxGenJS Presentation</dc:subject>
  <dc:creator>DHS PE Department</dc:creator>
  <cp:lastModifiedBy>DHS PE Department</cp:lastModifiedBy>
  <cp:revision>1</cp:revision>
  <dcterms:created xsi:type="dcterms:W3CDTF">2026-08-31T12:30:32Z</dcterms:created>
  <dcterms:modified xsi:type="dcterms:W3CDTF">2026-08-31T12:30:32Z</dcterms:modified>
</cp:coreProperties>
</file>