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slideMasters/slideMaster19.xml" ContentType="application/vnd.openxmlformats-officedocument.presentationml.slideMaster+xml"/>
  <Override PartName="/ppt/slides/slide19.xml" ContentType="application/vnd.openxmlformats-officedocument.presentationml.slide+xml"/>
  <Override PartName="/ppt/slideMasters/slideMaster20.xml" ContentType="application/vnd.openxmlformats-officedocument.presentationml.slideMaster+xml"/>
  <Override PartName="/ppt/slides/slide20.xml" ContentType="application/vnd.openxmlformats-officedocument.presentationml.slide+xml"/>
  <Override PartName="/ppt/slideMasters/slideMaster21.xml" ContentType="application/vnd.openxmlformats-officedocument.presentationml.slideMaster+xml"/>
  <Override PartName="/ppt/slides/slide21.xml" ContentType="application/vnd.openxmlformats-officedocument.presentationml.slide+xml"/>
  <Override PartName="/ppt/slideMasters/slideMaster22.xml" ContentType="application/vnd.openxmlformats-officedocument.presentationml.slideMaster+xml"/>
  <Override PartName="/ppt/slides/slide22.xml" ContentType="application/vnd.openxmlformats-officedocument.presentationml.slide+xml"/>
  <Override PartName="/ppt/slideMasters/slideMaster23.xml" ContentType="application/vnd.openxmlformats-officedocument.presentationml.slideMaster+xml"/>
  <Override PartName="/ppt/slides/slide23.xml" ContentType="application/vnd.openxmlformats-officedocument.presentationml.slide+xml"/>
  <Override PartName="/ppt/slideMasters/slideMaster24.xml" ContentType="application/vnd.openxmlformats-officedocument.presentationml.slideMaster+xml"/>
  <Override PartName="/ppt/slides/slide24.xml" ContentType="application/vnd.openxmlformats-officedocument.presentationml.slide+xml"/>
  <Override PartName="/ppt/slideMasters/slideMaster25.xml" ContentType="application/vnd.openxmlformats-officedocument.presentationml.slideMaster+xml"/>
  <Override PartName="/ppt/slides/slide25.xml" ContentType="application/vnd.openxmlformats-officedocument.presentationml.slide+xml"/>
  <Override PartName="/ppt/slideMasters/slideMaster26.xml" ContentType="application/vnd.openxmlformats-officedocument.presentationml.slideMaster+xml"/>
  <Override PartName="/ppt/slides/slide26.xml" ContentType="application/vnd.openxmlformats-officedocument.presentationml.slide+xml"/>
  <Override PartName="/ppt/slideMasters/slideMaster27.xml" ContentType="application/vnd.openxmlformats-officedocument.presentationml.slideMaster+xml"/>
  <Override PartName="/ppt/slides/slide27.xml" ContentType="application/vnd.openxmlformats-officedocument.presentationml.slide+xml"/>
  <Override PartName="/ppt/slideMasters/slideMaster28.xml" ContentType="application/vnd.openxmlformats-officedocument.presentationml.slideMaster+xml"/>
  <Override PartName="/ppt/slides/slide28.xml" ContentType="application/vnd.openxmlformats-officedocument.presentationml.slide+xml"/>
  <Override PartName="/ppt/slideMasters/slideMaster29.xml" ContentType="application/vnd.openxmlformats-officedocument.presentationml.slideMaster+xml"/>
  <Override PartName="/ppt/slides/slide29.xml" ContentType="application/vnd.openxmlformats-officedocument.presentationml.slide+xml"/>
  <Override PartName="/ppt/slideMasters/slideMaster30.xml" ContentType="application/vnd.openxmlformats-officedocument.presentationml.slideMaster+xml"/>
  <Override PartName="/ppt/slides/slide30.xml" ContentType="application/vnd.openxmlformats-officedocument.presentationml.slide+xml"/>
  <Override PartName="/ppt/slideMasters/slideMaster31.xml" ContentType="application/vnd.openxmlformats-officedocument.presentationml.slideMaster+xml"/>
  <Override PartName="/ppt/slides/slide31.xml" ContentType="application/vnd.openxmlformats-officedocument.presentationml.slide+xml"/>
  <Override PartName="/ppt/slideMasters/slideMaster32.xml" ContentType="application/vnd.openxmlformats-officedocument.presentationml.slideMaster+xml"/>
  <Override PartName="/ppt/slides/slide32.xml" ContentType="application/vnd.openxmlformats-officedocument.presentationml.slide+xml"/>
  <Override PartName="/ppt/slideMasters/slideMaster33.xml" ContentType="application/vnd.openxmlformats-officedocument.presentationml.slideMaster+xml"/>
  <Override PartName="/ppt/slides/slide33.xml" ContentType="application/vnd.openxmlformats-officedocument.presentationml.slide+xml"/>
  <Override PartName="/ppt/slideMasters/slideMaster34.xml" ContentType="application/vnd.openxmlformats-officedocument.presentationml.slideMaster+xml"/>
  <Override PartName="/ppt/slides/slide34.xml" ContentType="application/vnd.openxmlformats-officedocument.presentationml.slide+xml"/>
  <Override PartName="/ppt/slideMasters/slideMaster35.xml" ContentType="application/vnd.openxmlformats-officedocument.presentationml.slideMaster+xml"/>
  <Override PartName="/ppt/slides/slide35.xml" ContentType="application/vnd.openxmlformats-officedocument.presentationml.slide+xml"/>
  <Override PartName="/ppt/slideMasters/slideMaster36.xml" ContentType="application/vnd.openxmlformats-officedocument.presentationml.slideMaster+xml"/>
  <Override PartName="/ppt/slides/slide36.xml" ContentType="application/vnd.openxmlformats-officedocument.presentationml.slide+xml"/>
  <Override PartName="/ppt/slideMasters/slideMaster37.xml" ContentType="application/vnd.openxmlformats-officedocument.presentationml.slideMaster+xml"/>
  <Override PartName="/ppt/slides/slide37.xml" ContentType="application/vnd.openxmlformats-officedocument.presentationml.slide+xml"/>
  <Override PartName="/ppt/slideMasters/slideMaster38.xml" ContentType="application/vnd.openxmlformats-officedocument.presentationml.slideMaster+xml"/>
  <Override PartName="/ppt/slides/slide38.xml" ContentType="application/vnd.openxmlformats-officedocument.presentationml.slide+xml"/>
  <Override PartName="/ppt/slideMasters/slideMaster39.xml" ContentType="application/vnd.openxmlformats-officedocument.presentationml.slideMaster+xml"/>
  <Override PartName="/ppt/slides/slide39.xml" ContentType="application/vnd.openxmlformats-officedocument.presentationml.slide+xml"/>
  <Override PartName="/ppt/slideMasters/slideMaster40.xml" ContentType="application/vnd.openxmlformats-officedocument.presentationml.slideMaster+xml"/>
  <Override PartName="/ppt/slides/slide40.xml" ContentType="application/vnd.openxmlformats-officedocument.presentationml.slide+xml"/>
  <Override PartName="/ppt/slideMasters/slideMaster41.xml" ContentType="application/vnd.openxmlformats-officedocument.presentationml.slideMaster+xml"/>
  <Override PartName="/ppt/slides/slide41.xml" ContentType="application/vnd.openxmlformats-officedocument.presentationml.slide+xml"/>
  <Override PartName="/ppt/slideMasters/slideMaster42.xml" ContentType="application/vnd.openxmlformats-officedocument.presentationml.slideMaster+xml"/>
  <Override PartName="/ppt/slides/slide4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Lst>
  <p:notesMasterIdLst>
    <p:notesMasterId r:id="rId44"/>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slide" Target="slides/slide41.xml"/><Relationship Id="rId43" Type="http://schemas.openxmlformats.org/officeDocument/2006/relationships/slide" Target="slides/slide42.xml"/><Relationship Id="rId44" Type="http://schemas.openxmlformats.org/officeDocument/2006/relationships/notesMaster" Target="notesMasters/notesMaster1.xml"/><Relationship Id="rId45" Type="http://schemas.openxmlformats.org/officeDocument/2006/relationships/presProps" Target="presProps.xml"/><Relationship Id="rId46" Type="http://schemas.openxmlformats.org/officeDocument/2006/relationships/viewProps" Target="viewProps.xml"/><Relationship Id="rId47" Type="http://schemas.openxmlformats.org/officeDocument/2006/relationships/theme" Target="theme/theme1.xml"/><Relationship Id="rId48"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1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2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xml"/>
		</Relationships>
</file>

<file path=ppt/notesSlides/_rels/notesSlide2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1.xml"/>
		</Relationships>
</file>

<file path=ppt/notesSlides/_rels/notesSlide2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2.xml"/>
		</Relationships>
</file>

<file path=ppt/notesSlides/_rels/notesSlide2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3.xml"/>
		</Relationships>
</file>

<file path=ppt/notesSlides/_rels/notesSlide2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4.xml"/>
		</Relationships>
</file>

<file path=ppt/notesSlides/_rels/notesSlide2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5.xml"/>
		</Relationships>
</file>

<file path=ppt/notesSlides/_rels/notesSlide2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6.xml"/>
		</Relationships>
</file>

<file path=ppt/notesSlides/_rels/notesSlide2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7.xml"/>
		</Relationships>
</file>

<file path=ppt/notesSlides/_rels/notesSlide2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8.xml"/>
		</Relationships>
</file>

<file path=ppt/notesSlides/_rels/notesSlide2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9.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3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0.xml"/>
		</Relationships>
</file>

<file path=ppt/notesSlides/_rels/notesSlide3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1.xml"/>
		</Relationships>
</file>

<file path=ppt/notesSlides/_rels/notesSlide3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2.xml"/>
		</Relationships>
</file>

<file path=ppt/notesSlides/_rels/notesSlide3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3.xml"/>
		</Relationships>
</file>

<file path=ppt/notesSlides/_rels/notesSlide3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4.xml"/>
		</Relationships>
</file>

<file path=ppt/notesSlides/_rels/notesSlide3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5.xml"/>
		</Relationships>
</file>

<file path=ppt/notesSlides/_rels/notesSlide3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6.xml"/>
		</Relationships>
</file>

<file path=ppt/notesSlides/_rels/notesSlide3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7.xml"/>
		</Relationships>
</file>

<file path=ppt/notesSlides/_rels/notesSlide3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8.xml"/>
		</Relationships>
</file>

<file path=ppt/notesSlides/_rels/notesSlide3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9.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4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0.xml"/>
		</Relationships>
</file>

<file path=ppt/notesSlides/_rels/notesSlide4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1.xml"/>
		</Relationships>
</file>

<file path=ppt/notesSlides/_rels/notesSlide4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2.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LO B is taught from w/c 25 January, weeks 22 to 24, with Task 2 sat on Mon 22 Feb in week 26. Spec Issue 4 pp.13-14. Task 3 and Task 1 are already banked by this point, so this is the last taught outcome before the internal deadline in April.</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Doors-open routine. Circulate to check SEND students have started; read questions aloud after 1 minute.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Spec B1 verbatim. Recap all eight now: clothing, footwear, sport-specific, protection and safety, assistive, facilities, officiating, performance analysis.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 physical audit makes the eight categories concrete and fills booklet pages 3 and 4 with real examples rather than invented ones. Check the first aid store is accessible and supervised.</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B2 begins. The discriminator here is precise: naming a technology is not the same as naming a technological development.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Doors-open routine. Circulate to check SEND students have started; read questions aloud after 1 minute.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Spec B2 verbatim. The moderator's comment on the medium-mark exemplar was that technological developments in items other than wearable tech were only sometimes referenced. This slide is aimed at exactly that gap.</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Doors-open routine. Circulate to check SEND students have started; read questions aloud after 1 minute.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Spec B2 verbatim. Assistive technology links back to LO A: it is also a method of overcoming a barrier to participation, so the two outcomes reinforce each other.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mapping is the single most useful idea in LO B. Students who learn the eight categories once, then hang the technology onto them, halve the workload.</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Doors-open routine. Circulate to check SEND students have started; read questions aloud after 1 minute.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Spec B2 verbatim. This mapping slide is the one to print for the wall: eight categories, eight developments.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Deliberately set up the limitations lesson: students who have felt the setup time and the access problem write about them far more convincingly.</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B3, and the marks people leave behind. The moderator noted that answers giving benefits without limitations were weakened.</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Doors-open routine. Circulate to check SEND students have started; read questions aloud after 1 minute.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Spec B3 verbatim. Tie each limitation to last week's practical: how long did the setup take, who had no device, what did the app get wrong?</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worked example models benefit, limitation and judgement in one paragraph, all tied to the participant. That is a Band 4 shape.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Doors-open routine. Circulate to check SEND students have started; read questions aloud after 1 minute.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Task 2 is 12 of Component 1's 60 marks and the last one sat. The two-strand cap works exactly like the provision cap in Task 1a: cover both or lose the top bands.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From the June 2025 moderator commentary. The low-mark exemplar covered a broad range of items but had partially developed justifications with little relevance to the selected participant, and little coverage of technological developments beyond wearables.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Read once straight, then once stopping at every mention of Leah, her position and the conditions. The boots paragraph carries both the item and its technological development, which is the move students miss.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Final teaching lesson of LO B. Weeks 26 to 28: plan, then sit Task 2 on Mon 22 Feb, then type up.</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Doors-open routine. Circulate to check SEND students have started; read questions aloud after 1 minute.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Reusing Marcus across LO A and LO B is deliberate: students stop inventing detail and start reading the participant. Band overnight and return with a band plus one named gap before planning week.</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indoor-outdoor contrast makes footwear and surface technology concrete. Weeks 26 to 28 are planning, the sit on Mon 22 Feb, and type-up.</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Print A3 for the wall and A5 for books.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LO B opens, w/c 25 January. Tasks 1 and 3 are banked, so this is the final taught outcome before the April deadline.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Doors-open routine. Circulate to check SEND students have started; read questions aloud after 1 minute.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Spec B1 verbatim. Set the justification habit from lesson one: item, participant, activity, reason. It is the same shape as the what/how/why frame from LO A.</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Doors-open routine. Circulate to check SEND students have started; read questions aloud after 1 minute.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Spec B1 verbatim. The defibrillator is worth pausing on: students rarely think of first aid equipment as sports equipment, and it is examinable.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5.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8.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0.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1.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1F1E1B"/>
        </a:solidFill>
      </p:bgPr>
    </p:bg>
    <p:spTree>
      <p:nvGrpSpPr>
        <p:cNvPr id="1" name=""/>
        <p:cNvGrpSpPr/>
        <p:nvPr/>
      </p:nvGrpSpPr>
      <p:grpSpPr>
        <a:xfrm>
          <a:off x="0" y="0"/>
          <a:ext cx="0" cy="0"/>
          <a:chOff x="0" y="0"/>
          <a:chExt cx="0" cy="0"/>
        </a:xfrm>
      </p:grpSpPr>
      <p:sp>
        <p:nvSpPr>
          <p:cNvPr id="2" name="Text 0"/>
          <p:cNvSpPr txBox="1"/>
          <p:nvPr/>
        </p:nvSpPr>
        <p:spPr>
          <a:xfrm>
            <a:off x="640080" y="685800"/>
            <a:ext cx="6400800" cy="365760"/>
          </a:xfrm>
          <a:prstGeom prst="rect">
            <a:avLst/>
          </a:prstGeom>
          <a:noFill/>
          <a:ln/>
        </p:spPr>
        <p:txBody>
          <a:bodyPr wrap="square" lIns="0" tIns="0" rIns="0" bIns="0" rtlCol="0" anchor="ctr"/>
          <a:lstStyle/>
          <a:p>
            <a:pPr indent="0" marL="0">
              <a:buNone/>
            </a:pPr>
            <a:r>
              <a:rPr lang="en-US" sz="1500" b="1" spc="500" kern="0" dirty="0">
                <a:solidFill>
                  <a:srgbClr val="FFFFFF"/>
                </a:solidFill>
                <a:latin typeface="Calibri" pitchFamily="34" charset="0"/>
                <a:ea typeface="Calibri" pitchFamily="34" charset="-122"/>
                <a:cs typeface="Calibri" pitchFamily="34" charset="-120"/>
              </a:rPr>
              <a:t>DHS BTEC SPORT · COMPONENT 1</a:t>
            </a:r>
            <a:endParaRPr lang="en-US" sz="1500" dirty="0"/>
          </a:p>
        </p:txBody>
      </p:sp>
      <p:sp>
        <p:nvSpPr>
          <p:cNvPr id="3" name="Text 1"/>
          <p:cNvSpPr txBox="1"/>
          <p:nvPr/>
        </p:nvSpPr>
        <p:spPr>
          <a:xfrm>
            <a:off x="640080" y="2103120"/>
            <a:ext cx="11155680" cy="1463040"/>
          </a:xfrm>
          <a:prstGeom prst="rect">
            <a:avLst/>
          </a:prstGeom>
          <a:noFill/>
          <a:ln/>
        </p:spPr>
        <p:txBody>
          <a:bodyPr wrap="square" lIns="0" tIns="0" rIns="0" bIns="0" rtlCol="0" anchor="ctr"/>
          <a:lstStyle/>
          <a:p>
            <a:pPr indent="0" marL="0">
              <a:buNone/>
            </a:pPr>
            <a:r>
              <a:rPr lang="en-US" sz="5600" b="1" dirty="0">
                <a:solidFill>
                  <a:srgbClr val="FFFFFF"/>
                </a:solidFill>
                <a:latin typeface="Arial" pitchFamily="34" charset="0"/>
                <a:ea typeface="Arial" pitchFamily="34" charset="-122"/>
                <a:cs typeface="Arial" pitchFamily="34" charset="-120"/>
              </a:rPr>
              <a:t>Task 2.</a:t>
            </a:r>
            <a:endParaRPr lang="en-US" sz="5600" dirty="0"/>
          </a:p>
        </p:txBody>
      </p:sp>
      <p:sp>
        <p:nvSpPr>
          <p:cNvPr id="4" name="Text 2"/>
          <p:cNvSpPr txBox="1"/>
          <p:nvPr/>
        </p:nvSpPr>
        <p:spPr>
          <a:xfrm>
            <a:off x="640080" y="3566160"/>
            <a:ext cx="10424160" cy="914400"/>
          </a:xfrm>
          <a:prstGeom prst="rect">
            <a:avLst/>
          </a:prstGeom>
          <a:noFill/>
          <a:ln/>
        </p:spPr>
        <p:txBody>
          <a:bodyPr wrap="square" lIns="0" tIns="0" rIns="0" bIns="0" rtlCol="0" anchor="ctr"/>
          <a:lstStyle/>
          <a:p>
            <a:pPr indent="0" marL="0">
              <a:buNone/>
            </a:pPr>
            <a:r>
              <a:rPr lang="en-US" sz="1800" dirty="0">
                <a:solidFill>
                  <a:srgbClr val="D8D5C9"/>
                </a:solidFill>
                <a:latin typeface="Calibri" pitchFamily="34" charset="0"/>
                <a:ea typeface="Calibri" pitchFamily="34" charset="-122"/>
                <a:cs typeface="Calibri" pitchFamily="34" charset="-120"/>
              </a:rPr>
              <a:t>Equipment and technology required for participants to use</a:t>
            </a:r>
            <a:endParaRPr lang="en-US" sz="1800" dirty="0"/>
          </a:p>
        </p:txBody>
      </p:sp>
      <p:sp>
        <p:nvSpPr>
          <p:cNvPr id="5" name="Text 3"/>
          <p:cNvSpPr txBox="1"/>
          <p:nvPr/>
        </p:nvSpPr>
        <p:spPr>
          <a:xfrm>
            <a:off x="640080" y="4937760"/>
            <a:ext cx="10058400" cy="457200"/>
          </a:xfrm>
          <a:prstGeom prst="rect">
            <a:avLst/>
          </a:prstGeom>
          <a:noFill/>
          <a:ln/>
        </p:spPr>
        <p:txBody>
          <a:bodyPr wrap="square" lIns="0" tIns="0" rIns="0" bIns="0" rtlCol="0" anchor="ctr"/>
          <a:lstStyle/>
          <a:p>
            <a:pPr indent="0" marL="0">
              <a:buNone/>
            </a:pPr>
            <a:r>
              <a:rPr lang="en-US" sz="1600" dirty="0">
                <a:solidFill>
                  <a:srgbClr val="9B978A"/>
                </a:solidFill>
                <a:latin typeface="Calibri" pitchFamily="34" charset="0"/>
                <a:ea typeface="Calibri" pitchFamily="34" charset="-122"/>
                <a:cs typeface="Calibri" pitchFamily="34" charset="-120"/>
              </a:rPr>
              <a:t>Year 10 · Weeks 22 to 24 · Task 2: Monday 22 February</a:t>
            </a:r>
            <a:endParaRPr lang="en-US" sz="16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FFFFF"/>
        </a:solidFill>
      </p:bgPr>
    </p:bg>
    <p:spTree>
      <p:nvGrpSpPr>
        <p:cNvPr id="1" name=""/>
        <p:cNvGrpSpPr/>
        <p:nvPr/>
      </p:nvGrpSpPr>
      <p:grpSpPr>
        <a:xfrm>
          <a:off x="0" y="0"/>
          <a:ext cx="0" cy="0"/>
          <a:chOff x="0" y="0"/>
          <a:chExt cx="0" cy="0"/>
        </a:xfrm>
      </p:grpSpPr>
      <p:sp>
        <p:nvSpPr>
          <p:cNvPr id="2" name="Text 0"/>
          <p:cNvSpPr txBox="1"/>
          <p:nvPr/>
        </p:nvSpPr>
        <p:spPr>
          <a:xfrm>
            <a:off x="640080" y="6473952"/>
            <a:ext cx="6400800" cy="274320"/>
          </a:xfrm>
          <a:prstGeom prst="rect">
            <a:avLst/>
          </a:prstGeom>
          <a:noFill/>
          <a:ln/>
        </p:spPr>
        <p:txBody>
          <a:bodyPr wrap="square" lIns="0" tIns="0" rIns="0" bIns="0" rtlCol="0" anchor="ctr"/>
          <a:lstStyle/>
          <a:p>
            <a:pPr indent="0" marL="0">
              <a:buNone/>
            </a:pPr>
            <a:r>
              <a:rPr lang="en-US" sz="1150" dirty="0">
                <a:solidFill>
                  <a:srgbClr val="6E6B5E"/>
                </a:solidFill>
                <a:latin typeface="Calibri" pitchFamily="34" charset="0"/>
                <a:ea typeface="Calibri" pitchFamily="34" charset="-122"/>
                <a:cs typeface="Calibri" pitchFamily="34" charset="-120"/>
              </a:rPr>
              <a:t>DHS BTEC Sport · Component 1 · Task 2</a:t>
            </a:r>
            <a:endParaRPr lang="en-US" sz="1150" dirty="0"/>
          </a:p>
        </p:txBody>
      </p:sp>
      <p:sp>
        <p:nvSpPr>
          <p:cNvPr id="3" name="Text 1"/>
          <p:cNvSpPr txBox="1"/>
          <p:nvPr/>
        </p:nvSpPr>
        <p:spPr>
          <a:xfrm>
            <a:off x="7894015" y="6473952"/>
            <a:ext cx="3657600" cy="274320"/>
          </a:xfrm>
          <a:prstGeom prst="rect">
            <a:avLst/>
          </a:prstGeom>
          <a:noFill/>
          <a:ln/>
        </p:spPr>
        <p:txBody>
          <a:bodyPr wrap="square" lIns="0" tIns="0" rIns="0" bIns="0" rtlCol="0" anchor="ctr"/>
          <a:lstStyle/>
          <a:p>
            <a:pPr algn="r" indent="0" marL="0">
              <a:buNone/>
            </a:pPr>
            <a:r>
              <a:rPr lang="en-US" sz="1150" dirty="0">
                <a:solidFill>
                  <a:srgbClr val="6E6B5E"/>
                </a:solidFill>
                <a:latin typeface="Calibri" pitchFamily="34" charset="0"/>
                <a:ea typeface="Calibri" pitchFamily="34" charset="-122"/>
                <a:cs typeface="Calibri" pitchFamily="34" charset="-120"/>
              </a:rPr>
              <a:t>Week 22 · Lesson 3</a:t>
            </a:r>
            <a:endParaRPr lang="en-US" sz="1150" dirty="0"/>
          </a:p>
        </p:txBody>
      </p:sp>
      <p:sp>
        <p:nvSpPr>
          <p:cNvPr id="4" name="Text 2"/>
          <p:cNvSpPr txBox="1"/>
          <p:nvPr/>
        </p:nvSpPr>
        <p:spPr>
          <a:xfrm>
            <a:off x="640080" y="1005840"/>
            <a:ext cx="3657600" cy="365760"/>
          </a:xfrm>
          <a:prstGeom prst="rect">
            <a:avLst/>
          </a:prstGeom>
          <a:noFill/>
          <a:ln/>
        </p:spPr>
        <p:txBody>
          <a:bodyPr wrap="square" lIns="0" tIns="0" rIns="0" bIns="0" rtlCol="0" anchor="ctr"/>
          <a:lstStyle/>
          <a:p>
            <a:pPr indent="0" marL="0">
              <a:buNone/>
            </a:pPr>
            <a:r>
              <a:rPr lang="en-US" sz="1500" b="1" spc="400" kern="0" dirty="0">
                <a:solidFill>
                  <a:srgbClr val="1F5C8B"/>
                </a:solidFill>
                <a:latin typeface="Calibri" pitchFamily="34" charset="0"/>
                <a:ea typeface="Calibri" pitchFamily="34" charset="-122"/>
                <a:cs typeface="Calibri" pitchFamily="34" charset="-120"/>
              </a:rPr>
              <a:t>LESSON 3</a:t>
            </a:r>
            <a:endParaRPr lang="en-US" sz="1500" dirty="0"/>
          </a:p>
        </p:txBody>
      </p:sp>
      <p:sp>
        <p:nvSpPr>
          <p:cNvPr id="5" name="Text 3"/>
          <p:cNvSpPr txBox="1"/>
          <p:nvPr/>
        </p:nvSpPr>
        <p:spPr>
          <a:xfrm>
            <a:off x="640080" y="1417320"/>
            <a:ext cx="10911535" cy="1371600"/>
          </a:xfrm>
          <a:prstGeom prst="rect">
            <a:avLst/>
          </a:prstGeom>
          <a:noFill/>
          <a:ln/>
        </p:spPr>
        <p:txBody>
          <a:bodyPr wrap="square" lIns="0" tIns="0" rIns="0" bIns="0" rtlCol="0" anchor="ctr"/>
          <a:lstStyle/>
          <a:p>
            <a:pPr indent="0" marL="0">
              <a:buNone/>
            </a:pPr>
            <a:r>
              <a:rPr lang="en-US" sz="4400" b="1" dirty="0">
                <a:solidFill>
                  <a:srgbClr val="1F1E1B"/>
                </a:solidFill>
                <a:latin typeface="Arial" pitchFamily="34" charset="0"/>
                <a:ea typeface="Arial" pitchFamily="34" charset="-122"/>
                <a:cs typeface="Arial" pitchFamily="34" charset="-120"/>
              </a:rPr>
              <a:t>Assistive equipment, facilities, officiating and analysis</a:t>
            </a:r>
            <a:endParaRPr lang="en-US" sz="4400" dirty="0"/>
          </a:p>
        </p:txBody>
      </p:sp>
      <p:sp>
        <p:nvSpPr>
          <p:cNvPr id="6" name="Text 4"/>
          <p:cNvSpPr txBox="1"/>
          <p:nvPr/>
        </p:nvSpPr>
        <p:spPr>
          <a:xfrm>
            <a:off x="640080" y="3200400"/>
            <a:ext cx="5486400" cy="320040"/>
          </a:xfrm>
          <a:prstGeom prst="rect">
            <a:avLst/>
          </a:prstGeom>
          <a:noFill/>
          <a:ln/>
        </p:spPr>
        <p:txBody>
          <a:bodyPr wrap="square" lIns="0" tIns="0" rIns="0" bIns="0" rtlCol="0" anchor="ctr"/>
          <a:lstStyle/>
          <a:p>
            <a:pPr indent="0" marL="0">
              <a:buNone/>
            </a:pPr>
            <a:r>
              <a:rPr lang="en-US" sz="1400" b="1" dirty="0">
                <a:solidFill>
                  <a:srgbClr val="6E6B5E"/>
                </a:solidFill>
                <a:latin typeface="Calibri" pitchFamily="34" charset="0"/>
                <a:ea typeface="Calibri" pitchFamily="34" charset="-122"/>
                <a:cs typeface="Calibri" pitchFamily="34" charset="-120"/>
              </a:rPr>
              <a:t>By the end of this lesson…</a:t>
            </a:r>
            <a:endParaRPr lang="en-US" sz="1400" dirty="0"/>
          </a:p>
        </p:txBody>
      </p:sp>
      <p:sp>
        <p:nvSpPr>
          <p:cNvPr id="7" name="Text 5"/>
          <p:cNvSpPr txBox="1"/>
          <p:nvPr/>
        </p:nvSpPr>
        <p:spPr>
          <a:xfrm>
            <a:off x="640080" y="3611880"/>
            <a:ext cx="8778240" cy="2194560"/>
          </a:xfrm>
          <a:prstGeom prst="rect">
            <a:avLst/>
          </a:prstGeom>
          <a:noFill/>
          <a:ln/>
        </p:spPr>
        <p:txBody>
          <a:bodyPr wrap="square" lIns="0" tIns="0" rIns="0" bIns="0" rtlCol="0" anchor="t"/>
          <a:lstStyle/>
          <a:p>
            <a:pPr marL="177800" indent="-177800">
              <a:spcAft>
                <a:spcPts val="800"/>
              </a:spcAft>
              <a:buSzPct val="100000"/>
              <a:buChar char="•"/>
            </a:pPr>
            <a:r>
              <a:rPr lang="en-US" sz="1800" dirty="0">
                <a:solidFill>
                  <a:srgbClr val="565349"/>
                </a:solidFill>
                <a:latin typeface="Calibri" pitchFamily="34" charset="0"/>
                <a:ea typeface="Calibri" pitchFamily="34" charset="-122"/>
                <a:cs typeface="Calibri" pitchFamily="34" charset="-120"/>
              </a:rPr>
              <a:t>Name the remaining four equipment categories</a:t>
            </a:r>
            <a:endParaRPr lang="en-US" sz="1800" dirty="0"/>
          </a:p>
          <a:p>
            <a:pPr marL="177800" indent="-177800">
              <a:spcAft>
                <a:spcPts val="800"/>
              </a:spcAft>
              <a:buSzPct val="100000"/>
              <a:buChar char="•"/>
            </a:pPr>
            <a:r>
              <a:rPr lang="en-US" sz="1800" dirty="0">
                <a:solidFill>
                  <a:srgbClr val="565349"/>
                </a:solidFill>
                <a:latin typeface="Calibri" pitchFamily="34" charset="0"/>
                <a:ea typeface="Calibri" pitchFamily="34" charset="-122"/>
                <a:cs typeface="Calibri" pitchFamily="34" charset="-120"/>
              </a:rPr>
              <a:t>Explain how assistive equipment enables participation</a:t>
            </a:r>
            <a:endParaRPr lang="en-US" sz="1800" dirty="0"/>
          </a:p>
          <a:p>
            <a:pPr marL="177800" indent="-177800">
              <a:spcAft>
                <a:spcPts val="800"/>
              </a:spcAft>
              <a:buSzPct val="100000"/>
              <a:buChar char="•"/>
            </a:pPr>
            <a:r>
              <a:rPr lang="en-US" sz="1800" dirty="0">
                <a:solidFill>
                  <a:srgbClr val="565349"/>
                </a:solidFill>
                <a:latin typeface="Calibri" pitchFamily="34" charset="0"/>
                <a:ea typeface="Calibri" pitchFamily="34" charset="-122"/>
                <a:cs typeface="Calibri" pitchFamily="34" charset="-120"/>
              </a:rPr>
              <a:t>Complete the full list of eight categories from memory</a:t>
            </a:r>
            <a:endParaRPr lang="en-US" sz="18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FFFFF"/>
        </a:solidFill>
      </p:bgPr>
    </p:bg>
    <p:spTree>
      <p:nvGrpSpPr>
        <p:cNvPr id="1" name=""/>
        <p:cNvGrpSpPr/>
        <p:nvPr/>
      </p:nvGrpSpPr>
      <p:grpSpPr>
        <a:xfrm>
          <a:off x="0" y="0"/>
          <a:ext cx="0" cy="0"/>
          <a:chOff x="0" y="0"/>
          <a:chExt cx="0" cy="0"/>
        </a:xfrm>
      </p:grpSpPr>
      <p:sp>
        <p:nvSpPr>
          <p:cNvPr id="2" name="Text 0"/>
          <p:cNvSpPr txBox="1"/>
          <p:nvPr/>
        </p:nvSpPr>
        <p:spPr>
          <a:xfrm>
            <a:off x="640080" y="6473952"/>
            <a:ext cx="6400800" cy="274320"/>
          </a:xfrm>
          <a:prstGeom prst="rect">
            <a:avLst/>
          </a:prstGeom>
          <a:noFill/>
          <a:ln/>
        </p:spPr>
        <p:txBody>
          <a:bodyPr wrap="square" lIns="0" tIns="0" rIns="0" bIns="0" rtlCol="0" anchor="ctr"/>
          <a:lstStyle/>
          <a:p>
            <a:pPr indent="0" marL="0">
              <a:buNone/>
            </a:pPr>
            <a:r>
              <a:rPr lang="en-US" sz="1150" dirty="0">
                <a:solidFill>
                  <a:srgbClr val="6E6B5E"/>
                </a:solidFill>
                <a:latin typeface="Calibri" pitchFamily="34" charset="0"/>
                <a:ea typeface="Calibri" pitchFamily="34" charset="-122"/>
                <a:cs typeface="Calibri" pitchFamily="34" charset="-120"/>
              </a:rPr>
              <a:t>DHS BTEC Sport · Component 1 · Task 2</a:t>
            </a:r>
            <a:endParaRPr lang="en-US" sz="1150" dirty="0"/>
          </a:p>
        </p:txBody>
      </p:sp>
      <p:sp>
        <p:nvSpPr>
          <p:cNvPr id="3" name="Text 1"/>
          <p:cNvSpPr txBox="1"/>
          <p:nvPr/>
        </p:nvSpPr>
        <p:spPr>
          <a:xfrm>
            <a:off x="7894015" y="6473952"/>
            <a:ext cx="3657600" cy="274320"/>
          </a:xfrm>
          <a:prstGeom prst="rect">
            <a:avLst/>
          </a:prstGeom>
          <a:noFill/>
          <a:ln/>
        </p:spPr>
        <p:txBody>
          <a:bodyPr wrap="square" lIns="0" tIns="0" rIns="0" bIns="0" rtlCol="0" anchor="ctr"/>
          <a:lstStyle/>
          <a:p>
            <a:pPr algn="r" indent="0" marL="0">
              <a:buNone/>
            </a:pPr>
            <a:r>
              <a:rPr lang="en-US" sz="1150" dirty="0">
                <a:solidFill>
                  <a:srgbClr val="6E6B5E"/>
                </a:solidFill>
                <a:latin typeface="Calibri" pitchFamily="34" charset="0"/>
                <a:ea typeface="Calibri" pitchFamily="34" charset="-122"/>
                <a:cs typeface="Calibri" pitchFamily="34" charset="-120"/>
              </a:rPr>
              <a:t>Lesson 3</a:t>
            </a:r>
            <a:endParaRPr lang="en-US" sz="1150" dirty="0"/>
          </a:p>
        </p:txBody>
      </p:sp>
      <p:sp>
        <p:nvSpPr>
          <p:cNvPr id="4" name="Text 2"/>
          <p:cNvSpPr txBox="1"/>
          <p:nvPr/>
        </p:nvSpPr>
        <p:spPr>
          <a:xfrm>
            <a:off x="640080" y="457200"/>
            <a:ext cx="3200400" cy="292608"/>
          </a:xfrm>
          <a:prstGeom prst="rect">
            <a:avLst/>
          </a:prstGeom>
          <a:noFill/>
          <a:ln/>
        </p:spPr>
        <p:txBody>
          <a:bodyPr wrap="square" lIns="0" tIns="0" rIns="0" bIns="0" rtlCol="0" anchor="ctr"/>
          <a:lstStyle/>
          <a:p>
            <a:pPr indent="0" marL="0">
              <a:buNone/>
            </a:pPr>
            <a:r>
              <a:rPr lang="en-US" sz="1300" b="1" spc="400" kern="0" dirty="0">
                <a:solidFill>
                  <a:srgbClr val="1F5C8B"/>
                </a:solidFill>
                <a:latin typeface="Calibri" pitchFamily="34" charset="0"/>
                <a:ea typeface="Calibri" pitchFamily="34" charset="-122"/>
                <a:cs typeface="Calibri" pitchFamily="34" charset="-120"/>
              </a:rPr>
              <a:t>RETRIEVAL</a:t>
            </a:r>
            <a:endParaRPr lang="en-US" sz="1300" dirty="0"/>
          </a:p>
        </p:txBody>
      </p:sp>
      <p:sp>
        <p:nvSpPr>
          <p:cNvPr id="5" name="Text 3"/>
          <p:cNvSpPr txBox="1"/>
          <p:nvPr/>
        </p:nvSpPr>
        <p:spPr>
          <a:xfrm>
            <a:off x="640080" y="749808"/>
            <a:ext cx="10911535" cy="914400"/>
          </a:xfrm>
          <a:prstGeom prst="rect">
            <a:avLst/>
          </a:prstGeom>
          <a:noFill/>
          <a:ln/>
        </p:spPr>
        <p:txBody>
          <a:bodyPr wrap="square" lIns="0" tIns="0" rIns="0" bIns="0" rtlCol="0" anchor="ctr"/>
          <a:lstStyle/>
          <a:p>
            <a:pPr indent="0" marL="0">
              <a:buNone/>
            </a:pPr>
            <a:r>
              <a:rPr lang="en-US" sz="3400" b="1" dirty="0">
                <a:solidFill>
                  <a:srgbClr val="1F1E1B"/>
                </a:solidFill>
                <a:latin typeface="Arial" pitchFamily="34" charset="0"/>
                <a:ea typeface="Arial" pitchFamily="34" charset="-122"/>
                <a:cs typeface="Arial" pitchFamily="34" charset="-120"/>
              </a:rPr>
              <a:t>Do now.</a:t>
            </a:r>
            <a:endParaRPr lang="en-US" sz="3400" dirty="0"/>
          </a:p>
        </p:txBody>
      </p:sp>
      <p:sp>
        <p:nvSpPr>
          <p:cNvPr id="6" name="Text 4"/>
          <p:cNvSpPr txBox="1"/>
          <p:nvPr/>
        </p:nvSpPr>
        <p:spPr>
          <a:xfrm>
            <a:off x="640080" y="1417320"/>
            <a:ext cx="8229600" cy="320040"/>
          </a:xfrm>
          <a:prstGeom prst="rect">
            <a:avLst/>
          </a:prstGeom>
          <a:noFill/>
          <a:ln/>
        </p:spPr>
        <p:txBody>
          <a:bodyPr wrap="square" lIns="0" tIns="0" rIns="0" bIns="0" rtlCol="0" anchor="ctr"/>
          <a:lstStyle/>
          <a:p>
            <a:pPr indent="0" marL="0">
              <a:buNone/>
            </a:pPr>
            <a:r>
              <a:rPr lang="en-US" sz="1500" i="1" dirty="0">
                <a:solidFill>
                  <a:srgbClr val="6E6B5E"/>
                </a:solidFill>
                <a:latin typeface="Calibri" pitchFamily="34" charset="0"/>
                <a:ea typeface="Calibri" pitchFamily="34" charset="-122"/>
                <a:cs typeface="Calibri" pitchFamily="34" charset="-120"/>
              </a:rPr>
              <a:t>In your book, full sentences, on your own. 5 minutes.</a:t>
            </a:r>
            <a:endParaRPr lang="en-US" sz="1500" dirty="0"/>
          </a:p>
        </p:txBody>
      </p:sp>
      <p:sp>
        <p:nvSpPr>
          <p:cNvPr id="7" name="Text 5"/>
          <p:cNvSpPr txBox="1"/>
          <p:nvPr/>
        </p:nvSpPr>
        <p:spPr>
          <a:xfrm>
            <a:off x="640080" y="1965960"/>
            <a:ext cx="6675120" cy="3931920"/>
          </a:xfrm>
          <a:prstGeom prst="rect">
            <a:avLst/>
          </a:prstGeom>
          <a:noFill/>
          <a:ln/>
        </p:spPr>
        <p:txBody>
          <a:bodyPr wrap="square" lIns="0" tIns="0" rIns="0" bIns="0" rtlCol="0" anchor="t"/>
          <a:lstStyle/>
          <a:p>
            <a:pPr indent="0" marL="0">
              <a:spcAft>
                <a:spcPts val="1400"/>
              </a:spcAft>
              <a:buNone/>
            </a:pPr>
            <a:r>
              <a:rPr lang="en-US" sz="1900" dirty="0">
                <a:solidFill>
                  <a:srgbClr val="1F1E1B"/>
                </a:solidFill>
                <a:latin typeface="Calibri" pitchFamily="34" charset="0"/>
                <a:ea typeface="Calibri" pitchFamily="34" charset="-122"/>
                <a:cs typeface="Calibri" pitchFamily="34" charset="-120"/>
              </a:rPr>
              <a:t>1.  Name the four kinds of sport-specific equipment</a:t>
            </a:r>
            <a:endParaRPr lang="en-US" sz="1900" dirty="0"/>
          </a:p>
          <a:p>
            <a:pPr indent="0" marL="0">
              <a:spcAft>
                <a:spcPts val="1400"/>
              </a:spcAft>
              <a:buNone/>
            </a:pPr>
            <a:r>
              <a:rPr lang="en-US" sz="1900" dirty="0">
                <a:solidFill>
                  <a:srgbClr val="1F1E1B"/>
                </a:solidFill>
                <a:latin typeface="Calibri" pitchFamily="34" charset="0"/>
                <a:ea typeface="Calibri" pitchFamily="34" charset="-122"/>
                <a:cs typeface="Calibri" pitchFamily="34" charset="-120"/>
              </a:rPr>
              <a:t>2.  Name three types of protection equipment</a:t>
            </a:r>
            <a:endParaRPr lang="en-US" sz="1900" dirty="0"/>
          </a:p>
          <a:p>
            <a:pPr indent="0" marL="0">
              <a:spcAft>
                <a:spcPts val="1400"/>
              </a:spcAft>
              <a:buNone/>
            </a:pPr>
            <a:r>
              <a:rPr lang="en-US" sz="1900" dirty="0">
                <a:solidFill>
                  <a:srgbClr val="1F1E1B"/>
                </a:solidFill>
                <a:latin typeface="Calibri" pitchFamily="34" charset="0"/>
                <a:ea typeface="Calibri" pitchFamily="34" charset="-122"/>
                <a:cs typeface="Calibri" pitchFamily="34" charset="-120"/>
              </a:rPr>
              <a:t>3.  Name three pieces of first aid equipment</a:t>
            </a:r>
            <a:endParaRPr lang="en-US" sz="1900" dirty="0"/>
          </a:p>
        </p:txBody>
      </p:sp>
      <p:sp>
        <p:nvSpPr>
          <p:cNvPr id="8" name="Shape 6"/>
          <p:cNvSpPr/>
          <p:nvPr/>
        </p:nvSpPr>
        <p:spPr>
          <a:xfrm>
            <a:off x="7772400" y="1965960"/>
            <a:ext cx="3749040" cy="3931920"/>
          </a:xfrm>
          <a:prstGeom prst="roundRect">
            <a:avLst>
              <a:gd name="adj" fmla="val 1951"/>
            </a:avLst>
          </a:prstGeom>
          <a:solidFill>
            <a:srgbClr val="F1EFE5"/>
          </a:solidFill>
          <a:ln/>
        </p:spPr>
      </p:sp>
      <p:sp>
        <p:nvSpPr>
          <p:cNvPr id="9" name="Text 7"/>
          <p:cNvSpPr txBox="1"/>
          <p:nvPr/>
        </p:nvSpPr>
        <p:spPr>
          <a:xfrm>
            <a:off x="8001000" y="2148840"/>
            <a:ext cx="3291840" cy="320040"/>
          </a:xfrm>
          <a:prstGeom prst="rect">
            <a:avLst/>
          </a:prstGeom>
          <a:noFill/>
          <a:ln/>
        </p:spPr>
        <p:txBody>
          <a:bodyPr wrap="square" lIns="0" tIns="0" rIns="0" bIns="0" rtlCol="0" anchor="ctr"/>
          <a:lstStyle/>
          <a:p>
            <a:pPr indent="0" marL="0">
              <a:buNone/>
            </a:pPr>
            <a:r>
              <a:rPr lang="en-US" sz="1300" b="1" dirty="0">
                <a:solidFill>
                  <a:srgbClr val="6E6B5E"/>
                </a:solidFill>
                <a:latin typeface="Calibri" pitchFamily="34" charset="0"/>
                <a:ea typeface="Calibri" pitchFamily="34" charset="-122"/>
                <a:cs typeface="Calibri" pitchFamily="34" charset="-120"/>
              </a:rPr>
              <a:t>Answers: reveal after 5 min</a:t>
            </a:r>
            <a:endParaRPr lang="en-US" sz="1300" dirty="0"/>
          </a:p>
        </p:txBody>
      </p:sp>
      <p:sp>
        <p:nvSpPr>
          <p:cNvPr id="10" name="Text 8"/>
          <p:cNvSpPr txBox="1"/>
          <p:nvPr/>
        </p:nvSpPr>
        <p:spPr>
          <a:xfrm>
            <a:off x="8001000" y="2560320"/>
            <a:ext cx="3291840" cy="3200400"/>
          </a:xfrm>
          <a:prstGeom prst="rect">
            <a:avLst/>
          </a:prstGeom>
          <a:noFill/>
          <a:ln/>
        </p:spPr>
        <p:txBody>
          <a:bodyPr wrap="square" lIns="0" tIns="0" rIns="0" bIns="0" rtlCol="0" anchor="t"/>
          <a:lstStyle/>
          <a:p>
            <a:pPr indent="0" marL="0">
              <a:spcAft>
                <a:spcPts val="800"/>
              </a:spcAft>
              <a:buNone/>
            </a:pPr>
            <a:r>
              <a:rPr lang="en-US" sz="1400" dirty="0">
                <a:solidFill>
                  <a:srgbClr val="565349"/>
                </a:solidFill>
                <a:latin typeface="Calibri" pitchFamily="34" charset="0"/>
                <a:ea typeface="Calibri" pitchFamily="34" charset="-122"/>
                <a:cs typeface="Calibri" pitchFamily="34" charset="-120"/>
              </a:rPr>
              <a:t>1.  Participation · travel-related · scoring · fitness training equipment</a:t>
            </a:r>
            <a:endParaRPr lang="en-US" sz="1400" dirty="0"/>
          </a:p>
          <a:p>
            <a:pPr indent="0" marL="0">
              <a:spcAft>
                <a:spcPts val="800"/>
              </a:spcAft>
              <a:buNone/>
            </a:pPr>
            <a:r>
              <a:rPr lang="en-US" sz="1400" dirty="0">
                <a:solidFill>
                  <a:srgbClr val="565349"/>
                </a:solidFill>
                <a:latin typeface="Calibri" pitchFamily="34" charset="0"/>
                <a:ea typeface="Calibri" pitchFamily="34" charset="-122"/>
                <a:cs typeface="Calibri" pitchFamily="34" charset="-120"/>
              </a:rPr>
              <a:t>2.  Any three: mouth, head, eye, body protection, floatation devices</a:t>
            </a:r>
            <a:endParaRPr lang="en-US" sz="1400" dirty="0"/>
          </a:p>
          <a:p>
            <a:pPr indent="0" marL="0">
              <a:spcAft>
                <a:spcPts val="800"/>
              </a:spcAft>
              <a:buNone/>
            </a:pPr>
            <a:r>
              <a:rPr lang="en-US" sz="1400" dirty="0">
                <a:solidFill>
                  <a:srgbClr val="565349"/>
                </a:solidFill>
                <a:latin typeface="Calibri" pitchFamily="34" charset="0"/>
                <a:ea typeface="Calibri" pitchFamily="34" charset="-122"/>
                <a:cs typeface="Calibri" pitchFamily="34" charset="-120"/>
              </a:rPr>
              <a:t>3.  Ice packs · bandages · defibrillator</a:t>
            </a:r>
            <a:endParaRPr lang="en-US" sz="14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FFFFF"/>
        </a:solidFill>
      </p:bgPr>
    </p:bg>
    <p:spTree>
      <p:nvGrpSpPr>
        <p:cNvPr id="1" name=""/>
        <p:cNvGrpSpPr/>
        <p:nvPr/>
      </p:nvGrpSpPr>
      <p:grpSpPr>
        <a:xfrm>
          <a:off x="0" y="0"/>
          <a:ext cx="0" cy="0"/>
          <a:chOff x="0" y="0"/>
          <a:chExt cx="0" cy="0"/>
        </a:xfrm>
      </p:grpSpPr>
      <p:sp>
        <p:nvSpPr>
          <p:cNvPr id="2" name="Text 0"/>
          <p:cNvSpPr txBox="1"/>
          <p:nvPr/>
        </p:nvSpPr>
        <p:spPr>
          <a:xfrm>
            <a:off x="640080" y="6473952"/>
            <a:ext cx="6400800" cy="274320"/>
          </a:xfrm>
          <a:prstGeom prst="rect">
            <a:avLst/>
          </a:prstGeom>
          <a:noFill/>
          <a:ln/>
        </p:spPr>
        <p:txBody>
          <a:bodyPr wrap="square" lIns="0" tIns="0" rIns="0" bIns="0" rtlCol="0" anchor="ctr"/>
          <a:lstStyle/>
          <a:p>
            <a:pPr indent="0" marL="0">
              <a:buNone/>
            </a:pPr>
            <a:r>
              <a:rPr lang="en-US" sz="1150" dirty="0">
                <a:solidFill>
                  <a:srgbClr val="6E6B5E"/>
                </a:solidFill>
                <a:latin typeface="Calibri" pitchFamily="34" charset="0"/>
                <a:ea typeface="Calibri" pitchFamily="34" charset="-122"/>
                <a:cs typeface="Calibri" pitchFamily="34" charset="-120"/>
              </a:rPr>
              <a:t>DHS BTEC Sport · Component 1 · Task 2</a:t>
            </a:r>
            <a:endParaRPr lang="en-US" sz="1150" dirty="0"/>
          </a:p>
        </p:txBody>
      </p:sp>
      <p:sp>
        <p:nvSpPr>
          <p:cNvPr id="3" name="Text 1"/>
          <p:cNvSpPr txBox="1"/>
          <p:nvPr/>
        </p:nvSpPr>
        <p:spPr>
          <a:xfrm>
            <a:off x="7894015" y="6473952"/>
            <a:ext cx="3657600" cy="274320"/>
          </a:xfrm>
          <a:prstGeom prst="rect">
            <a:avLst/>
          </a:prstGeom>
          <a:noFill/>
          <a:ln/>
        </p:spPr>
        <p:txBody>
          <a:bodyPr wrap="square" lIns="0" tIns="0" rIns="0" bIns="0" rtlCol="0" anchor="ctr"/>
          <a:lstStyle/>
          <a:p>
            <a:pPr algn="r" indent="0" marL="0">
              <a:buNone/>
            </a:pPr>
            <a:r>
              <a:rPr lang="en-US" sz="1150" dirty="0">
                <a:solidFill>
                  <a:srgbClr val="6E6B5E"/>
                </a:solidFill>
                <a:latin typeface="Calibri" pitchFamily="34" charset="0"/>
                <a:ea typeface="Calibri" pitchFamily="34" charset="-122"/>
                <a:cs typeface="Calibri" pitchFamily="34" charset="-120"/>
              </a:rPr>
              <a:t>Lesson 3</a:t>
            </a:r>
            <a:endParaRPr lang="en-US" sz="1150" dirty="0"/>
          </a:p>
        </p:txBody>
      </p:sp>
      <p:sp>
        <p:nvSpPr>
          <p:cNvPr id="4" name="Text 2"/>
          <p:cNvSpPr txBox="1"/>
          <p:nvPr/>
        </p:nvSpPr>
        <p:spPr>
          <a:xfrm>
            <a:off x="640080" y="457200"/>
            <a:ext cx="3200400" cy="292608"/>
          </a:xfrm>
          <a:prstGeom prst="rect">
            <a:avLst/>
          </a:prstGeom>
          <a:noFill/>
          <a:ln/>
        </p:spPr>
        <p:txBody>
          <a:bodyPr wrap="square" lIns="0" tIns="0" rIns="0" bIns="0" rtlCol="0" anchor="ctr"/>
          <a:lstStyle/>
          <a:p>
            <a:pPr indent="0" marL="0">
              <a:buNone/>
            </a:pPr>
            <a:r>
              <a:rPr lang="en-US" sz="1300" b="1" spc="400" kern="0" dirty="0">
                <a:solidFill>
                  <a:srgbClr val="1F5C8B"/>
                </a:solidFill>
                <a:latin typeface="Calibri" pitchFamily="34" charset="0"/>
                <a:ea typeface="Calibri" pitchFamily="34" charset="-122"/>
                <a:cs typeface="Calibri" pitchFamily="34" charset="-120"/>
              </a:rPr>
              <a:t>LEARN</a:t>
            </a:r>
            <a:endParaRPr lang="en-US" sz="1300" dirty="0"/>
          </a:p>
        </p:txBody>
      </p:sp>
      <p:sp>
        <p:nvSpPr>
          <p:cNvPr id="5" name="Text 3"/>
          <p:cNvSpPr txBox="1"/>
          <p:nvPr/>
        </p:nvSpPr>
        <p:spPr>
          <a:xfrm>
            <a:off x="640080" y="749808"/>
            <a:ext cx="10911535" cy="914400"/>
          </a:xfrm>
          <a:prstGeom prst="rect">
            <a:avLst/>
          </a:prstGeom>
          <a:noFill/>
          <a:ln/>
        </p:spPr>
        <p:txBody>
          <a:bodyPr wrap="square" lIns="0" tIns="0" rIns="0" bIns="0" rtlCol="0" anchor="ctr"/>
          <a:lstStyle/>
          <a:p>
            <a:pPr indent="0" marL="0">
              <a:buNone/>
            </a:pPr>
            <a:r>
              <a:rPr lang="en-US" sz="3400" b="1" dirty="0">
                <a:solidFill>
                  <a:srgbClr val="1F1E1B"/>
                </a:solidFill>
                <a:latin typeface="Arial" pitchFamily="34" charset="0"/>
                <a:ea typeface="Arial" pitchFamily="34" charset="-122"/>
                <a:cs typeface="Arial" pitchFamily="34" charset="-120"/>
              </a:rPr>
              <a:t>The last four categories.</a:t>
            </a:r>
            <a:endParaRPr lang="en-US" sz="3400" dirty="0"/>
          </a:p>
        </p:txBody>
      </p:sp>
      <p:sp>
        <p:nvSpPr>
          <p:cNvPr id="6" name="Shape 4"/>
          <p:cNvSpPr/>
          <p:nvPr/>
        </p:nvSpPr>
        <p:spPr>
          <a:xfrm>
            <a:off x="640080" y="1737360"/>
            <a:ext cx="10881360" cy="941832"/>
          </a:xfrm>
          <a:prstGeom prst="roundRect">
            <a:avLst>
              <a:gd name="adj" fmla="val 4854"/>
            </a:avLst>
          </a:prstGeom>
          <a:solidFill>
            <a:srgbClr val="E3EDF3"/>
          </a:solidFill>
          <a:ln/>
        </p:spPr>
      </p:sp>
      <p:sp>
        <p:nvSpPr>
          <p:cNvPr id="7" name="Text 5"/>
          <p:cNvSpPr txBox="1"/>
          <p:nvPr/>
        </p:nvSpPr>
        <p:spPr>
          <a:xfrm>
            <a:off x="841248" y="1828800"/>
            <a:ext cx="4023360" cy="795528"/>
          </a:xfrm>
          <a:prstGeom prst="rect">
            <a:avLst/>
          </a:prstGeom>
          <a:noFill/>
          <a:ln/>
        </p:spPr>
        <p:txBody>
          <a:bodyPr wrap="square" lIns="0" tIns="0" rIns="0" bIns="0" rtlCol="0" anchor="t"/>
          <a:lstStyle/>
          <a:p>
            <a:pPr indent="0" marL="0">
              <a:buNone/>
            </a:pPr>
            <a:r>
              <a:rPr lang="en-US" sz="1550" b="1" dirty="0">
                <a:solidFill>
                  <a:srgbClr val="1F5C8B"/>
                </a:solidFill>
                <a:latin typeface="Calibri" pitchFamily="34" charset="0"/>
                <a:ea typeface="Calibri" pitchFamily="34" charset="-122"/>
                <a:cs typeface="Calibri" pitchFamily="34" charset="-120"/>
              </a:rPr>
              <a:t>Equipment for people with disabilities, or assistive technology</a:t>
            </a:r>
            <a:endParaRPr lang="en-US" sz="1550" dirty="0"/>
          </a:p>
        </p:txBody>
      </p:sp>
      <p:sp>
        <p:nvSpPr>
          <p:cNvPr id="8" name="Text 6"/>
          <p:cNvSpPr txBox="1"/>
          <p:nvPr/>
        </p:nvSpPr>
        <p:spPr>
          <a:xfrm>
            <a:off x="4983480" y="1828800"/>
            <a:ext cx="6309360" cy="832104"/>
          </a:xfrm>
          <a:prstGeom prst="rect">
            <a:avLst/>
          </a:prstGeom>
          <a:noFill/>
          <a:ln/>
        </p:spPr>
        <p:txBody>
          <a:bodyPr wrap="square" lIns="0" tIns="0" rIns="0" bIns="0" rtlCol="0" anchor="t"/>
          <a:lstStyle/>
          <a:p>
            <a:pPr indent="0" marL="0">
              <a:buNone/>
            </a:pPr>
            <a:r>
              <a:rPr lang="en-US" sz="1350" dirty="0">
                <a:solidFill>
                  <a:srgbClr val="1F1E1B"/>
                </a:solidFill>
                <a:latin typeface="Calibri" pitchFamily="34" charset="0"/>
                <a:ea typeface="Calibri" pitchFamily="34" charset="-122"/>
                <a:cs typeface="Calibri" pitchFamily="34" charset="-120"/>
              </a:rPr>
              <a:t>a wheelchair, for example an adapted wheelchair for wheelchair tennis</a:t>
            </a:r>
            <a:endParaRPr lang="en-US" sz="1350" dirty="0"/>
          </a:p>
        </p:txBody>
      </p:sp>
      <p:sp>
        <p:nvSpPr>
          <p:cNvPr id="9" name="Shape 7"/>
          <p:cNvSpPr/>
          <p:nvPr/>
        </p:nvSpPr>
        <p:spPr>
          <a:xfrm>
            <a:off x="640080" y="2788920"/>
            <a:ext cx="10881360" cy="941832"/>
          </a:xfrm>
          <a:prstGeom prst="roundRect">
            <a:avLst>
              <a:gd name="adj" fmla="val 4854"/>
            </a:avLst>
          </a:prstGeom>
          <a:solidFill>
            <a:srgbClr val="FFFFFF"/>
          </a:solidFill>
          <a:ln/>
        </p:spPr>
      </p:sp>
      <p:sp>
        <p:nvSpPr>
          <p:cNvPr id="10" name="Text 8"/>
          <p:cNvSpPr txBox="1"/>
          <p:nvPr/>
        </p:nvSpPr>
        <p:spPr>
          <a:xfrm>
            <a:off x="841248" y="2880360"/>
            <a:ext cx="4023360" cy="795528"/>
          </a:xfrm>
          <a:prstGeom prst="rect">
            <a:avLst/>
          </a:prstGeom>
          <a:noFill/>
          <a:ln/>
        </p:spPr>
        <p:txBody>
          <a:bodyPr wrap="square" lIns="0" tIns="0" rIns="0" bIns="0" rtlCol="0" anchor="t"/>
          <a:lstStyle/>
          <a:p>
            <a:pPr indent="0" marL="0">
              <a:buNone/>
            </a:pPr>
            <a:r>
              <a:rPr lang="en-US" sz="1550" b="1" dirty="0">
                <a:solidFill>
                  <a:srgbClr val="1F5C8B"/>
                </a:solidFill>
                <a:latin typeface="Calibri" pitchFamily="34" charset="0"/>
                <a:ea typeface="Calibri" pitchFamily="34" charset="-122"/>
                <a:cs typeface="Calibri" pitchFamily="34" charset="-120"/>
              </a:rPr>
              <a:t>Facilities</a:t>
            </a:r>
            <a:endParaRPr lang="en-US" sz="1550" dirty="0"/>
          </a:p>
        </p:txBody>
      </p:sp>
      <p:sp>
        <p:nvSpPr>
          <p:cNvPr id="11" name="Text 9"/>
          <p:cNvSpPr txBox="1"/>
          <p:nvPr/>
        </p:nvSpPr>
        <p:spPr>
          <a:xfrm>
            <a:off x="4983480" y="2880360"/>
            <a:ext cx="6309360" cy="832104"/>
          </a:xfrm>
          <a:prstGeom prst="rect">
            <a:avLst/>
          </a:prstGeom>
          <a:noFill/>
          <a:ln/>
        </p:spPr>
        <p:txBody>
          <a:bodyPr wrap="square" lIns="0" tIns="0" rIns="0" bIns="0" rtlCol="0" anchor="t"/>
          <a:lstStyle/>
          <a:p>
            <a:pPr indent="0" marL="0">
              <a:buNone/>
            </a:pPr>
            <a:r>
              <a:rPr lang="en-US" sz="1350" dirty="0">
                <a:solidFill>
                  <a:srgbClr val="1F1E1B"/>
                </a:solidFill>
                <a:latin typeface="Calibri" pitchFamily="34" charset="0"/>
                <a:ea typeface="Calibri" pitchFamily="34" charset="-122"/>
                <a:cs typeface="Calibri" pitchFamily="34" charset="-120"/>
              </a:rPr>
              <a:t>indoor facilities, e.g. sports halls and gyms · outdoor facilities, e.g. outdoor pitches, a climbing wall, artificial snow domes</a:t>
            </a:r>
            <a:endParaRPr lang="en-US" sz="1350" dirty="0"/>
          </a:p>
        </p:txBody>
      </p:sp>
      <p:sp>
        <p:nvSpPr>
          <p:cNvPr id="12" name="Shape 10"/>
          <p:cNvSpPr/>
          <p:nvPr/>
        </p:nvSpPr>
        <p:spPr>
          <a:xfrm>
            <a:off x="640080" y="3840480"/>
            <a:ext cx="10881360" cy="941832"/>
          </a:xfrm>
          <a:prstGeom prst="roundRect">
            <a:avLst>
              <a:gd name="adj" fmla="val 4854"/>
            </a:avLst>
          </a:prstGeom>
          <a:solidFill>
            <a:srgbClr val="E3EDF3"/>
          </a:solidFill>
          <a:ln/>
        </p:spPr>
      </p:sp>
      <p:sp>
        <p:nvSpPr>
          <p:cNvPr id="13" name="Text 11"/>
          <p:cNvSpPr txBox="1"/>
          <p:nvPr/>
        </p:nvSpPr>
        <p:spPr>
          <a:xfrm>
            <a:off x="841248" y="3931920"/>
            <a:ext cx="4023360" cy="795528"/>
          </a:xfrm>
          <a:prstGeom prst="rect">
            <a:avLst/>
          </a:prstGeom>
          <a:noFill/>
          <a:ln/>
        </p:spPr>
        <p:txBody>
          <a:bodyPr wrap="square" lIns="0" tIns="0" rIns="0" bIns="0" rtlCol="0" anchor="t"/>
          <a:lstStyle/>
          <a:p>
            <a:pPr indent="0" marL="0">
              <a:buNone/>
            </a:pPr>
            <a:r>
              <a:rPr lang="en-US" sz="1550" b="1" dirty="0">
                <a:solidFill>
                  <a:srgbClr val="1F5C8B"/>
                </a:solidFill>
                <a:latin typeface="Calibri" pitchFamily="34" charset="0"/>
                <a:ea typeface="Calibri" pitchFamily="34" charset="-122"/>
                <a:cs typeface="Calibri" pitchFamily="34" charset="-120"/>
              </a:rPr>
              <a:t>Officiating equipment</a:t>
            </a:r>
            <a:endParaRPr lang="en-US" sz="1550" dirty="0"/>
          </a:p>
        </p:txBody>
      </p:sp>
      <p:sp>
        <p:nvSpPr>
          <p:cNvPr id="14" name="Text 12"/>
          <p:cNvSpPr txBox="1"/>
          <p:nvPr/>
        </p:nvSpPr>
        <p:spPr>
          <a:xfrm>
            <a:off x="4983480" y="3931920"/>
            <a:ext cx="6309360" cy="832104"/>
          </a:xfrm>
          <a:prstGeom prst="rect">
            <a:avLst/>
          </a:prstGeom>
          <a:noFill/>
          <a:ln/>
        </p:spPr>
        <p:txBody>
          <a:bodyPr wrap="square" lIns="0" tIns="0" rIns="0" bIns="0" rtlCol="0" anchor="t"/>
          <a:lstStyle/>
          <a:p>
            <a:pPr indent="0" marL="0">
              <a:buNone/>
            </a:pPr>
            <a:r>
              <a:rPr lang="en-US" sz="1350" dirty="0">
                <a:solidFill>
                  <a:srgbClr val="1F1E1B"/>
                </a:solidFill>
                <a:latin typeface="Calibri" pitchFamily="34" charset="0"/>
                <a:ea typeface="Calibri" pitchFamily="34" charset="-122"/>
                <a:cs typeface="Calibri" pitchFamily="34" charset="-120"/>
              </a:rPr>
              <a:t>whistle · microphone · earpiece</a:t>
            </a:r>
            <a:endParaRPr lang="en-US" sz="1350" dirty="0"/>
          </a:p>
        </p:txBody>
      </p:sp>
      <p:sp>
        <p:nvSpPr>
          <p:cNvPr id="15" name="Shape 13"/>
          <p:cNvSpPr/>
          <p:nvPr/>
        </p:nvSpPr>
        <p:spPr>
          <a:xfrm>
            <a:off x="640080" y="4892040"/>
            <a:ext cx="10881360" cy="941832"/>
          </a:xfrm>
          <a:prstGeom prst="roundRect">
            <a:avLst>
              <a:gd name="adj" fmla="val 4854"/>
            </a:avLst>
          </a:prstGeom>
          <a:solidFill>
            <a:srgbClr val="FFFFFF"/>
          </a:solidFill>
          <a:ln/>
        </p:spPr>
      </p:sp>
      <p:sp>
        <p:nvSpPr>
          <p:cNvPr id="16" name="Text 14"/>
          <p:cNvSpPr txBox="1"/>
          <p:nvPr/>
        </p:nvSpPr>
        <p:spPr>
          <a:xfrm>
            <a:off x="841248" y="4983480"/>
            <a:ext cx="4023360" cy="795528"/>
          </a:xfrm>
          <a:prstGeom prst="rect">
            <a:avLst/>
          </a:prstGeom>
          <a:noFill/>
          <a:ln/>
        </p:spPr>
        <p:txBody>
          <a:bodyPr wrap="square" lIns="0" tIns="0" rIns="0" bIns="0" rtlCol="0" anchor="t"/>
          <a:lstStyle/>
          <a:p>
            <a:pPr indent="0" marL="0">
              <a:buNone/>
            </a:pPr>
            <a:r>
              <a:rPr lang="en-US" sz="1550" b="1" dirty="0">
                <a:solidFill>
                  <a:srgbClr val="1F5C8B"/>
                </a:solidFill>
                <a:latin typeface="Calibri" pitchFamily="34" charset="0"/>
                <a:ea typeface="Calibri" pitchFamily="34" charset="-122"/>
                <a:cs typeface="Calibri" pitchFamily="34" charset="-120"/>
              </a:rPr>
              <a:t>Performance analysis</a:t>
            </a:r>
            <a:endParaRPr lang="en-US" sz="1550" dirty="0"/>
          </a:p>
        </p:txBody>
      </p:sp>
      <p:sp>
        <p:nvSpPr>
          <p:cNvPr id="17" name="Text 15"/>
          <p:cNvSpPr txBox="1"/>
          <p:nvPr/>
        </p:nvSpPr>
        <p:spPr>
          <a:xfrm>
            <a:off x="4983480" y="4983480"/>
            <a:ext cx="6309360" cy="832104"/>
          </a:xfrm>
          <a:prstGeom prst="rect">
            <a:avLst/>
          </a:prstGeom>
          <a:noFill/>
          <a:ln/>
        </p:spPr>
        <p:txBody>
          <a:bodyPr wrap="square" lIns="0" tIns="0" rIns="0" bIns="0" rtlCol="0" anchor="t"/>
          <a:lstStyle/>
          <a:p>
            <a:pPr indent="0" marL="0">
              <a:buNone/>
            </a:pPr>
            <a:r>
              <a:rPr lang="en-US" sz="1350" dirty="0">
                <a:solidFill>
                  <a:srgbClr val="1F1E1B"/>
                </a:solidFill>
                <a:latin typeface="Calibri" pitchFamily="34" charset="0"/>
                <a:ea typeface="Calibri" pitchFamily="34" charset="-122"/>
                <a:cs typeface="Calibri" pitchFamily="34" charset="-120"/>
              </a:rPr>
              <a:t>smart watches · heart rate monitors · applications</a:t>
            </a:r>
            <a:endParaRPr lang="en-US" sz="1350" dirty="0"/>
          </a:p>
        </p:txBody>
      </p:sp>
      <p:sp>
        <p:nvSpPr>
          <p:cNvPr id="18" name="Text 16"/>
          <p:cNvSpPr txBox="1"/>
          <p:nvPr/>
        </p:nvSpPr>
        <p:spPr>
          <a:xfrm>
            <a:off x="640080" y="6035040"/>
            <a:ext cx="10881360" cy="411480"/>
          </a:xfrm>
          <a:prstGeom prst="rect">
            <a:avLst/>
          </a:prstGeom>
          <a:noFill/>
          <a:ln/>
        </p:spPr>
        <p:txBody>
          <a:bodyPr wrap="square" lIns="0" tIns="0" rIns="0" bIns="0" rtlCol="0" anchor="ctr"/>
          <a:lstStyle/>
          <a:p>
            <a:pPr indent="0" marL="0">
              <a:buNone/>
            </a:pPr>
            <a:r>
              <a:rPr lang="en-US" sz="1550" b="1" dirty="0">
                <a:solidFill>
                  <a:srgbClr val="1F1E1B"/>
                </a:solidFill>
                <a:latin typeface="Calibri" pitchFamily="34" charset="0"/>
                <a:ea typeface="Calibri" pitchFamily="34" charset="-122"/>
                <a:cs typeface="Calibri" pitchFamily="34" charset="-120"/>
              </a:rPr>
              <a:t>That is all eight categories. Everything in B2 is a technological development of one of these eight.</a:t>
            </a:r>
            <a:endParaRPr lang="en-US" sz="155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FFFFF"/>
        </a:solidFill>
      </p:bgPr>
    </p:bg>
    <p:spTree>
      <p:nvGrpSpPr>
        <p:cNvPr id="1" name=""/>
        <p:cNvGrpSpPr/>
        <p:nvPr/>
      </p:nvGrpSpPr>
      <p:grpSpPr>
        <a:xfrm>
          <a:off x="0" y="0"/>
          <a:ext cx="0" cy="0"/>
          <a:chOff x="0" y="0"/>
          <a:chExt cx="0" cy="0"/>
        </a:xfrm>
      </p:grpSpPr>
      <p:sp>
        <p:nvSpPr>
          <p:cNvPr id="2" name="Text 0"/>
          <p:cNvSpPr txBox="1"/>
          <p:nvPr/>
        </p:nvSpPr>
        <p:spPr>
          <a:xfrm>
            <a:off x="640080" y="6473952"/>
            <a:ext cx="6400800" cy="274320"/>
          </a:xfrm>
          <a:prstGeom prst="rect">
            <a:avLst/>
          </a:prstGeom>
          <a:noFill/>
          <a:ln/>
        </p:spPr>
        <p:txBody>
          <a:bodyPr wrap="square" lIns="0" tIns="0" rIns="0" bIns="0" rtlCol="0" anchor="ctr"/>
          <a:lstStyle/>
          <a:p>
            <a:pPr indent="0" marL="0">
              <a:buNone/>
            </a:pPr>
            <a:r>
              <a:rPr lang="en-US" sz="1150" dirty="0">
                <a:solidFill>
                  <a:srgbClr val="6E6B5E"/>
                </a:solidFill>
                <a:latin typeface="Calibri" pitchFamily="34" charset="0"/>
                <a:ea typeface="Calibri" pitchFamily="34" charset="-122"/>
                <a:cs typeface="Calibri" pitchFamily="34" charset="-120"/>
              </a:rPr>
              <a:t>DHS BTEC Sport · Component 1 · Task 2</a:t>
            </a:r>
            <a:endParaRPr lang="en-US" sz="1150" dirty="0"/>
          </a:p>
        </p:txBody>
      </p:sp>
      <p:sp>
        <p:nvSpPr>
          <p:cNvPr id="3" name="Text 1"/>
          <p:cNvSpPr txBox="1"/>
          <p:nvPr/>
        </p:nvSpPr>
        <p:spPr>
          <a:xfrm>
            <a:off x="7894015" y="6473952"/>
            <a:ext cx="3657600" cy="274320"/>
          </a:xfrm>
          <a:prstGeom prst="rect">
            <a:avLst/>
          </a:prstGeom>
          <a:noFill/>
          <a:ln/>
        </p:spPr>
        <p:txBody>
          <a:bodyPr wrap="square" lIns="0" tIns="0" rIns="0" bIns="0" rtlCol="0" anchor="ctr"/>
          <a:lstStyle/>
          <a:p>
            <a:pPr algn="r" indent="0" marL="0">
              <a:buNone/>
            </a:pPr>
            <a:r>
              <a:rPr lang="en-US" sz="1150" dirty="0">
                <a:solidFill>
                  <a:srgbClr val="6E6B5E"/>
                </a:solidFill>
                <a:latin typeface="Calibri" pitchFamily="34" charset="0"/>
                <a:ea typeface="Calibri" pitchFamily="34" charset="-122"/>
                <a:cs typeface="Calibri" pitchFamily="34" charset="-120"/>
              </a:rPr>
              <a:t>Week 22 · Practical</a:t>
            </a:r>
            <a:endParaRPr lang="en-US" sz="1150" dirty="0"/>
          </a:p>
        </p:txBody>
      </p:sp>
      <p:sp>
        <p:nvSpPr>
          <p:cNvPr id="4" name="Text 2"/>
          <p:cNvSpPr txBox="1"/>
          <p:nvPr/>
        </p:nvSpPr>
        <p:spPr>
          <a:xfrm>
            <a:off x="640080" y="457200"/>
            <a:ext cx="3200400" cy="292608"/>
          </a:xfrm>
          <a:prstGeom prst="rect">
            <a:avLst/>
          </a:prstGeom>
          <a:noFill/>
          <a:ln/>
        </p:spPr>
        <p:txBody>
          <a:bodyPr wrap="square" lIns="0" tIns="0" rIns="0" bIns="0" rtlCol="0" anchor="ctr"/>
          <a:lstStyle/>
          <a:p>
            <a:pPr indent="0" marL="0">
              <a:buNone/>
            </a:pPr>
            <a:r>
              <a:rPr lang="en-US" sz="1300" b="1" spc="400" kern="0" dirty="0">
                <a:solidFill>
                  <a:srgbClr val="1F5C8B"/>
                </a:solidFill>
                <a:latin typeface="Calibri" pitchFamily="34" charset="0"/>
                <a:ea typeface="Calibri" pitchFamily="34" charset="-122"/>
                <a:cs typeface="Calibri" pitchFamily="34" charset="-120"/>
              </a:rPr>
              <a:t>PRACTICAL</a:t>
            </a:r>
            <a:endParaRPr lang="en-US" sz="1300" dirty="0"/>
          </a:p>
        </p:txBody>
      </p:sp>
      <p:sp>
        <p:nvSpPr>
          <p:cNvPr id="5" name="Text 3"/>
          <p:cNvSpPr txBox="1"/>
          <p:nvPr/>
        </p:nvSpPr>
        <p:spPr>
          <a:xfrm>
            <a:off x="640080" y="749808"/>
            <a:ext cx="10911535" cy="914400"/>
          </a:xfrm>
          <a:prstGeom prst="rect">
            <a:avLst/>
          </a:prstGeom>
          <a:noFill/>
          <a:ln/>
        </p:spPr>
        <p:txBody>
          <a:bodyPr wrap="square" lIns="0" tIns="0" rIns="0" bIns="0" rtlCol="0" anchor="ctr"/>
          <a:lstStyle/>
          <a:p>
            <a:pPr indent="0" marL="0">
              <a:buNone/>
            </a:pPr>
            <a:r>
              <a:rPr lang="en-US" sz="3400" b="1" dirty="0">
                <a:solidFill>
                  <a:srgbClr val="1F1E1B"/>
                </a:solidFill>
                <a:latin typeface="Arial" pitchFamily="34" charset="0"/>
                <a:ea typeface="Arial" pitchFamily="34" charset="-122"/>
                <a:cs typeface="Arial" pitchFamily="34" charset="-120"/>
              </a:rPr>
              <a:t>Practical: the equipment audit.</a:t>
            </a:r>
            <a:endParaRPr lang="en-US" sz="3400" dirty="0"/>
          </a:p>
        </p:txBody>
      </p:sp>
      <p:sp>
        <p:nvSpPr>
          <p:cNvPr id="6" name="Text 4"/>
          <p:cNvSpPr txBox="1"/>
          <p:nvPr/>
        </p:nvSpPr>
        <p:spPr>
          <a:xfrm>
            <a:off x="640080" y="1828800"/>
            <a:ext cx="10881360" cy="4206240"/>
          </a:xfrm>
          <a:prstGeom prst="rect">
            <a:avLst/>
          </a:prstGeom>
          <a:noFill/>
          <a:ln/>
        </p:spPr>
        <p:txBody>
          <a:bodyPr wrap="square" lIns="0" tIns="0" rIns="0" bIns="0" rtlCol="0" anchor="t"/>
          <a:lstStyle/>
          <a:p>
            <a:pPr marL="177800" indent="-177800">
              <a:spcAft>
                <a:spcPts val="1000"/>
              </a:spcAft>
              <a:buSzPct val="100000"/>
              <a:buChar char="•"/>
            </a:pPr>
            <a:r>
              <a:rPr lang="en-US" sz="1700" dirty="0">
                <a:solidFill>
                  <a:srgbClr val="565349"/>
                </a:solidFill>
                <a:latin typeface="Calibri" pitchFamily="34" charset="0"/>
                <a:ea typeface="Calibri" pitchFamily="34" charset="-122"/>
                <a:cs typeface="Calibri" pitchFamily="34" charset="-120"/>
              </a:rPr>
              <a:t>Walk the department: sports hall, gym, outdoor pitches, the first aid store and the equipment cupboard</a:t>
            </a:r>
            <a:endParaRPr lang="en-US" sz="1700" dirty="0"/>
          </a:p>
          <a:p>
            <a:pPr marL="177800" indent="-177800">
              <a:spcAft>
                <a:spcPts val="1000"/>
              </a:spcAft>
              <a:buSzPct val="100000"/>
              <a:buChar char="•"/>
            </a:pPr>
            <a:r>
              <a:rPr lang="en-US" sz="1700" dirty="0">
                <a:solidFill>
                  <a:srgbClr val="565349"/>
                </a:solidFill>
                <a:latin typeface="Calibri" pitchFamily="34" charset="0"/>
                <a:ea typeface="Calibri" pitchFamily="34" charset="-122"/>
                <a:cs typeface="Calibri" pitchFamily="34" charset="-120"/>
              </a:rPr>
              <a:t>Log every item you find under the eight categories in your booklet</a:t>
            </a:r>
            <a:endParaRPr lang="en-US" sz="1700" dirty="0"/>
          </a:p>
          <a:p>
            <a:pPr marL="177800" indent="-177800">
              <a:spcAft>
                <a:spcPts val="1000"/>
              </a:spcAft>
              <a:buSzPct val="100000"/>
              <a:buChar char="•"/>
            </a:pPr>
            <a:r>
              <a:rPr lang="en-US" sz="1700" dirty="0">
                <a:solidFill>
                  <a:srgbClr val="565349"/>
                </a:solidFill>
                <a:latin typeface="Calibri" pitchFamily="34" charset="0"/>
                <a:ea typeface="Calibri" pitchFamily="34" charset="-122"/>
                <a:cs typeface="Calibri" pitchFamily="34" charset="-120"/>
              </a:rPr>
              <a:t>For three items, write the justification sentence: item, participant, activity, reason</a:t>
            </a:r>
            <a:endParaRPr lang="en-US" sz="1700" dirty="0"/>
          </a:p>
          <a:p>
            <a:pPr marL="177800" indent="-177800">
              <a:spcAft>
                <a:spcPts val="1000"/>
              </a:spcAft>
              <a:buSzPct val="100000"/>
              <a:buChar char="•"/>
            </a:pPr>
            <a:r>
              <a:rPr lang="en-US" sz="1700" dirty="0">
                <a:solidFill>
                  <a:srgbClr val="565349"/>
                </a:solidFill>
                <a:latin typeface="Calibri" pitchFamily="34" charset="0"/>
                <a:ea typeface="Calibri" pitchFamily="34" charset="-122"/>
                <a:cs typeface="Calibri" pitchFamily="34" charset="-120"/>
              </a:rPr>
              <a:t>Anything you cannot categorise, bring back to the class and we will place it together</a:t>
            </a:r>
            <a:endParaRPr lang="en-US" sz="17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FFFFF"/>
        </a:solidFill>
      </p:bgPr>
    </p:bg>
    <p:spTree>
      <p:nvGrpSpPr>
        <p:cNvPr id="1" name=""/>
        <p:cNvGrpSpPr/>
        <p:nvPr/>
      </p:nvGrpSpPr>
      <p:grpSpPr>
        <a:xfrm>
          <a:off x="0" y="0"/>
          <a:ext cx="0" cy="0"/>
          <a:chOff x="0" y="0"/>
          <a:chExt cx="0" cy="0"/>
        </a:xfrm>
      </p:grpSpPr>
      <p:sp>
        <p:nvSpPr>
          <p:cNvPr id="2" name="Text 0"/>
          <p:cNvSpPr txBox="1"/>
          <p:nvPr/>
        </p:nvSpPr>
        <p:spPr>
          <a:xfrm>
            <a:off x="640080" y="6473952"/>
            <a:ext cx="6400800" cy="274320"/>
          </a:xfrm>
          <a:prstGeom prst="rect">
            <a:avLst/>
          </a:prstGeom>
          <a:noFill/>
          <a:ln/>
        </p:spPr>
        <p:txBody>
          <a:bodyPr wrap="square" lIns="0" tIns="0" rIns="0" bIns="0" rtlCol="0" anchor="ctr"/>
          <a:lstStyle/>
          <a:p>
            <a:pPr indent="0" marL="0">
              <a:buNone/>
            </a:pPr>
            <a:r>
              <a:rPr lang="en-US" sz="1150" dirty="0">
                <a:solidFill>
                  <a:srgbClr val="6E6B5E"/>
                </a:solidFill>
                <a:latin typeface="Calibri" pitchFamily="34" charset="0"/>
                <a:ea typeface="Calibri" pitchFamily="34" charset="-122"/>
                <a:cs typeface="Calibri" pitchFamily="34" charset="-120"/>
              </a:rPr>
              <a:t>DHS BTEC Sport · Component 1 · Task 2</a:t>
            </a:r>
            <a:endParaRPr lang="en-US" sz="1150" dirty="0"/>
          </a:p>
        </p:txBody>
      </p:sp>
      <p:sp>
        <p:nvSpPr>
          <p:cNvPr id="3" name="Text 1"/>
          <p:cNvSpPr txBox="1"/>
          <p:nvPr/>
        </p:nvSpPr>
        <p:spPr>
          <a:xfrm>
            <a:off x="7894015" y="6473952"/>
            <a:ext cx="3657600" cy="274320"/>
          </a:xfrm>
          <a:prstGeom prst="rect">
            <a:avLst/>
          </a:prstGeom>
          <a:noFill/>
          <a:ln/>
        </p:spPr>
        <p:txBody>
          <a:bodyPr wrap="square" lIns="0" tIns="0" rIns="0" bIns="0" rtlCol="0" anchor="ctr"/>
          <a:lstStyle/>
          <a:p>
            <a:pPr algn="r" indent="0" marL="0">
              <a:buNone/>
            </a:pPr>
            <a:r>
              <a:rPr lang="en-US" sz="1150" dirty="0">
                <a:solidFill>
                  <a:srgbClr val="6E6B5E"/>
                </a:solidFill>
                <a:latin typeface="Calibri" pitchFamily="34" charset="0"/>
                <a:ea typeface="Calibri" pitchFamily="34" charset="-122"/>
                <a:cs typeface="Calibri" pitchFamily="34" charset="-120"/>
              </a:rPr>
              <a:t>Week 23 · Lesson 4</a:t>
            </a:r>
            <a:endParaRPr lang="en-US" sz="1150" dirty="0"/>
          </a:p>
        </p:txBody>
      </p:sp>
      <p:sp>
        <p:nvSpPr>
          <p:cNvPr id="4" name="Text 2"/>
          <p:cNvSpPr txBox="1"/>
          <p:nvPr/>
        </p:nvSpPr>
        <p:spPr>
          <a:xfrm>
            <a:off x="640080" y="1005840"/>
            <a:ext cx="3657600" cy="365760"/>
          </a:xfrm>
          <a:prstGeom prst="rect">
            <a:avLst/>
          </a:prstGeom>
          <a:noFill/>
          <a:ln/>
        </p:spPr>
        <p:txBody>
          <a:bodyPr wrap="square" lIns="0" tIns="0" rIns="0" bIns="0" rtlCol="0" anchor="ctr"/>
          <a:lstStyle/>
          <a:p>
            <a:pPr indent="0" marL="0">
              <a:buNone/>
            </a:pPr>
            <a:r>
              <a:rPr lang="en-US" sz="1500" b="1" spc="400" kern="0" dirty="0">
                <a:solidFill>
                  <a:srgbClr val="1F5C8B"/>
                </a:solidFill>
                <a:latin typeface="Calibri" pitchFamily="34" charset="0"/>
                <a:ea typeface="Calibri" pitchFamily="34" charset="-122"/>
                <a:cs typeface="Calibri" pitchFamily="34" charset="-120"/>
              </a:rPr>
              <a:t>LESSON 4</a:t>
            </a:r>
            <a:endParaRPr lang="en-US" sz="1500" dirty="0"/>
          </a:p>
        </p:txBody>
      </p:sp>
      <p:sp>
        <p:nvSpPr>
          <p:cNvPr id="5" name="Text 3"/>
          <p:cNvSpPr txBox="1"/>
          <p:nvPr/>
        </p:nvSpPr>
        <p:spPr>
          <a:xfrm>
            <a:off x="640080" y="1417320"/>
            <a:ext cx="10911535" cy="1371600"/>
          </a:xfrm>
          <a:prstGeom prst="rect">
            <a:avLst/>
          </a:prstGeom>
          <a:noFill/>
          <a:ln/>
        </p:spPr>
        <p:txBody>
          <a:bodyPr wrap="square" lIns="0" tIns="0" rIns="0" bIns="0" rtlCol="0" anchor="ctr"/>
          <a:lstStyle/>
          <a:p>
            <a:pPr indent="0" marL="0">
              <a:buNone/>
            </a:pPr>
            <a:r>
              <a:rPr lang="en-US" sz="4400" b="1" dirty="0">
                <a:solidFill>
                  <a:srgbClr val="1F1E1B"/>
                </a:solidFill>
                <a:latin typeface="Arial" pitchFamily="34" charset="0"/>
                <a:ea typeface="Arial" pitchFamily="34" charset="-122"/>
                <a:cs typeface="Arial" pitchFamily="34" charset="-120"/>
              </a:rPr>
              <a:t>Technology in clothing, footwear and equipment</a:t>
            </a:r>
            <a:endParaRPr lang="en-US" sz="4400" dirty="0"/>
          </a:p>
        </p:txBody>
      </p:sp>
      <p:sp>
        <p:nvSpPr>
          <p:cNvPr id="6" name="Text 4"/>
          <p:cNvSpPr txBox="1"/>
          <p:nvPr/>
        </p:nvSpPr>
        <p:spPr>
          <a:xfrm>
            <a:off x="640080" y="3200400"/>
            <a:ext cx="5486400" cy="320040"/>
          </a:xfrm>
          <a:prstGeom prst="rect">
            <a:avLst/>
          </a:prstGeom>
          <a:noFill/>
          <a:ln/>
        </p:spPr>
        <p:txBody>
          <a:bodyPr wrap="square" lIns="0" tIns="0" rIns="0" bIns="0" rtlCol="0" anchor="ctr"/>
          <a:lstStyle/>
          <a:p>
            <a:pPr indent="0" marL="0">
              <a:buNone/>
            </a:pPr>
            <a:r>
              <a:rPr lang="en-US" sz="1400" b="1" dirty="0">
                <a:solidFill>
                  <a:srgbClr val="6E6B5E"/>
                </a:solidFill>
                <a:latin typeface="Calibri" pitchFamily="34" charset="0"/>
                <a:ea typeface="Calibri" pitchFamily="34" charset="-122"/>
                <a:cs typeface="Calibri" pitchFamily="34" charset="-120"/>
              </a:rPr>
              <a:t>By the end of this lesson…</a:t>
            </a:r>
            <a:endParaRPr lang="en-US" sz="1400" dirty="0"/>
          </a:p>
        </p:txBody>
      </p:sp>
      <p:sp>
        <p:nvSpPr>
          <p:cNvPr id="7" name="Text 5"/>
          <p:cNvSpPr txBox="1"/>
          <p:nvPr/>
        </p:nvSpPr>
        <p:spPr>
          <a:xfrm>
            <a:off x="640080" y="3611880"/>
            <a:ext cx="8778240" cy="2194560"/>
          </a:xfrm>
          <a:prstGeom prst="rect">
            <a:avLst/>
          </a:prstGeom>
          <a:noFill/>
          <a:ln/>
        </p:spPr>
        <p:txBody>
          <a:bodyPr wrap="square" lIns="0" tIns="0" rIns="0" bIns="0" rtlCol="0" anchor="t"/>
          <a:lstStyle/>
          <a:p>
            <a:pPr marL="177800" indent="-177800">
              <a:spcAft>
                <a:spcPts val="800"/>
              </a:spcAft>
              <a:buSzPct val="100000"/>
              <a:buChar char="•"/>
            </a:pPr>
            <a:r>
              <a:rPr lang="en-US" sz="1800" dirty="0">
                <a:solidFill>
                  <a:srgbClr val="565349"/>
                </a:solidFill>
                <a:latin typeface="Calibri" pitchFamily="34" charset="0"/>
                <a:ea typeface="Calibri" pitchFamily="34" charset="-122"/>
                <a:cs typeface="Calibri" pitchFamily="34" charset="-120"/>
              </a:rPr>
              <a:t>Name the technological developments in clothing, footwear and sport-specific equipment</a:t>
            </a:r>
            <a:endParaRPr lang="en-US" sz="1800" dirty="0"/>
          </a:p>
          <a:p>
            <a:pPr marL="177800" indent="-177800">
              <a:spcAft>
                <a:spcPts val="800"/>
              </a:spcAft>
              <a:buSzPct val="100000"/>
              <a:buChar char="•"/>
            </a:pPr>
            <a:r>
              <a:rPr lang="en-US" sz="1800" dirty="0">
                <a:solidFill>
                  <a:srgbClr val="565349"/>
                </a:solidFill>
                <a:latin typeface="Calibri" pitchFamily="34" charset="0"/>
                <a:ea typeface="Calibri" pitchFamily="34" charset="-122"/>
                <a:cs typeface="Calibri" pitchFamily="34" charset="-120"/>
              </a:rPr>
              <a:t>Explain how each development improves performance or experience</a:t>
            </a:r>
            <a:endParaRPr lang="en-US" sz="1800" dirty="0"/>
          </a:p>
          <a:p>
            <a:pPr marL="177800" indent="-177800">
              <a:spcAft>
                <a:spcPts val="800"/>
              </a:spcAft>
              <a:buSzPct val="100000"/>
              <a:buChar char="•"/>
            </a:pPr>
            <a:r>
              <a:rPr lang="en-US" sz="1800" dirty="0">
                <a:solidFill>
                  <a:srgbClr val="565349"/>
                </a:solidFill>
                <a:latin typeface="Calibri" pitchFamily="34" charset="0"/>
                <a:ea typeface="Calibri" pitchFamily="34" charset="-122"/>
                <a:cs typeface="Calibri" pitchFamily="34" charset="-120"/>
              </a:rPr>
              <a:t>Use the word development, not just the word technology</a:t>
            </a:r>
            <a:endParaRPr lang="en-US" sz="18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FFFFFF"/>
        </a:solidFill>
      </p:bgPr>
    </p:bg>
    <p:spTree>
      <p:nvGrpSpPr>
        <p:cNvPr id="1" name=""/>
        <p:cNvGrpSpPr/>
        <p:nvPr/>
      </p:nvGrpSpPr>
      <p:grpSpPr>
        <a:xfrm>
          <a:off x="0" y="0"/>
          <a:ext cx="0" cy="0"/>
          <a:chOff x="0" y="0"/>
          <a:chExt cx="0" cy="0"/>
        </a:xfrm>
      </p:grpSpPr>
      <p:sp>
        <p:nvSpPr>
          <p:cNvPr id="2" name="Text 0"/>
          <p:cNvSpPr txBox="1"/>
          <p:nvPr/>
        </p:nvSpPr>
        <p:spPr>
          <a:xfrm>
            <a:off x="640080" y="6473952"/>
            <a:ext cx="6400800" cy="274320"/>
          </a:xfrm>
          <a:prstGeom prst="rect">
            <a:avLst/>
          </a:prstGeom>
          <a:noFill/>
          <a:ln/>
        </p:spPr>
        <p:txBody>
          <a:bodyPr wrap="square" lIns="0" tIns="0" rIns="0" bIns="0" rtlCol="0" anchor="ctr"/>
          <a:lstStyle/>
          <a:p>
            <a:pPr indent="0" marL="0">
              <a:buNone/>
            </a:pPr>
            <a:r>
              <a:rPr lang="en-US" sz="1150" dirty="0">
                <a:solidFill>
                  <a:srgbClr val="6E6B5E"/>
                </a:solidFill>
                <a:latin typeface="Calibri" pitchFamily="34" charset="0"/>
                <a:ea typeface="Calibri" pitchFamily="34" charset="-122"/>
                <a:cs typeface="Calibri" pitchFamily="34" charset="-120"/>
              </a:rPr>
              <a:t>DHS BTEC Sport · Component 1 · Task 2</a:t>
            </a:r>
            <a:endParaRPr lang="en-US" sz="1150" dirty="0"/>
          </a:p>
        </p:txBody>
      </p:sp>
      <p:sp>
        <p:nvSpPr>
          <p:cNvPr id="3" name="Text 1"/>
          <p:cNvSpPr txBox="1"/>
          <p:nvPr/>
        </p:nvSpPr>
        <p:spPr>
          <a:xfrm>
            <a:off x="7894015" y="6473952"/>
            <a:ext cx="3657600" cy="274320"/>
          </a:xfrm>
          <a:prstGeom prst="rect">
            <a:avLst/>
          </a:prstGeom>
          <a:noFill/>
          <a:ln/>
        </p:spPr>
        <p:txBody>
          <a:bodyPr wrap="square" lIns="0" tIns="0" rIns="0" bIns="0" rtlCol="0" anchor="ctr"/>
          <a:lstStyle/>
          <a:p>
            <a:pPr algn="r" indent="0" marL="0">
              <a:buNone/>
            </a:pPr>
            <a:r>
              <a:rPr lang="en-US" sz="1150" dirty="0">
                <a:solidFill>
                  <a:srgbClr val="6E6B5E"/>
                </a:solidFill>
                <a:latin typeface="Calibri" pitchFamily="34" charset="0"/>
                <a:ea typeface="Calibri" pitchFamily="34" charset="-122"/>
                <a:cs typeface="Calibri" pitchFamily="34" charset="-120"/>
              </a:rPr>
              <a:t>Lesson 4</a:t>
            </a:r>
            <a:endParaRPr lang="en-US" sz="1150" dirty="0"/>
          </a:p>
        </p:txBody>
      </p:sp>
      <p:sp>
        <p:nvSpPr>
          <p:cNvPr id="4" name="Text 2"/>
          <p:cNvSpPr txBox="1"/>
          <p:nvPr/>
        </p:nvSpPr>
        <p:spPr>
          <a:xfrm>
            <a:off x="640080" y="457200"/>
            <a:ext cx="3200400" cy="292608"/>
          </a:xfrm>
          <a:prstGeom prst="rect">
            <a:avLst/>
          </a:prstGeom>
          <a:noFill/>
          <a:ln/>
        </p:spPr>
        <p:txBody>
          <a:bodyPr wrap="square" lIns="0" tIns="0" rIns="0" bIns="0" rtlCol="0" anchor="ctr"/>
          <a:lstStyle/>
          <a:p>
            <a:pPr indent="0" marL="0">
              <a:buNone/>
            </a:pPr>
            <a:r>
              <a:rPr lang="en-US" sz="1300" b="1" spc="400" kern="0" dirty="0">
                <a:solidFill>
                  <a:srgbClr val="1F5C8B"/>
                </a:solidFill>
                <a:latin typeface="Calibri" pitchFamily="34" charset="0"/>
                <a:ea typeface="Calibri" pitchFamily="34" charset="-122"/>
                <a:cs typeface="Calibri" pitchFamily="34" charset="-120"/>
              </a:rPr>
              <a:t>RETRIEVAL</a:t>
            </a:r>
            <a:endParaRPr lang="en-US" sz="1300" dirty="0"/>
          </a:p>
        </p:txBody>
      </p:sp>
      <p:sp>
        <p:nvSpPr>
          <p:cNvPr id="5" name="Text 3"/>
          <p:cNvSpPr txBox="1"/>
          <p:nvPr/>
        </p:nvSpPr>
        <p:spPr>
          <a:xfrm>
            <a:off x="640080" y="749808"/>
            <a:ext cx="10911535" cy="914400"/>
          </a:xfrm>
          <a:prstGeom prst="rect">
            <a:avLst/>
          </a:prstGeom>
          <a:noFill/>
          <a:ln/>
        </p:spPr>
        <p:txBody>
          <a:bodyPr wrap="square" lIns="0" tIns="0" rIns="0" bIns="0" rtlCol="0" anchor="ctr"/>
          <a:lstStyle/>
          <a:p>
            <a:pPr indent="0" marL="0">
              <a:buNone/>
            </a:pPr>
            <a:r>
              <a:rPr lang="en-US" sz="3400" b="1" dirty="0">
                <a:solidFill>
                  <a:srgbClr val="1F1E1B"/>
                </a:solidFill>
                <a:latin typeface="Arial" pitchFamily="34" charset="0"/>
                <a:ea typeface="Arial" pitchFamily="34" charset="-122"/>
                <a:cs typeface="Arial" pitchFamily="34" charset="-120"/>
              </a:rPr>
              <a:t>Do now.</a:t>
            </a:r>
            <a:endParaRPr lang="en-US" sz="3400" dirty="0"/>
          </a:p>
        </p:txBody>
      </p:sp>
      <p:sp>
        <p:nvSpPr>
          <p:cNvPr id="6" name="Text 4"/>
          <p:cNvSpPr txBox="1"/>
          <p:nvPr/>
        </p:nvSpPr>
        <p:spPr>
          <a:xfrm>
            <a:off x="640080" y="1417320"/>
            <a:ext cx="8229600" cy="320040"/>
          </a:xfrm>
          <a:prstGeom prst="rect">
            <a:avLst/>
          </a:prstGeom>
          <a:noFill/>
          <a:ln/>
        </p:spPr>
        <p:txBody>
          <a:bodyPr wrap="square" lIns="0" tIns="0" rIns="0" bIns="0" rtlCol="0" anchor="ctr"/>
          <a:lstStyle/>
          <a:p>
            <a:pPr indent="0" marL="0">
              <a:buNone/>
            </a:pPr>
            <a:r>
              <a:rPr lang="en-US" sz="1500" i="1" dirty="0">
                <a:solidFill>
                  <a:srgbClr val="6E6B5E"/>
                </a:solidFill>
                <a:latin typeface="Calibri" pitchFamily="34" charset="0"/>
                <a:ea typeface="Calibri" pitchFamily="34" charset="-122"/>
                <a:cs typeface="Calibri" pitchFamily="34" charset="-120"/>
              </a:rPr>
              <a:t>In your book, full sentences, on your own. 5 minutes.</a:t>
            </a:r>
            <a:endParaRPr lang="en-US" sz="1500" dirty="0"/>
          </a:p>
        </p:txBody>
      </p:sp>
      <p:sp>
        <p:nvSpPr>
          <p:cNvPr id="7" name="Text 5"/>
          <p:cNvSpPr txBox="1"/>
          <p:nvPr/>
        </p:nvSpPr>
        <p:spPr>
          <a:xfrm>
            <a:off x="640080" y="1965960"/>
            <a:ext cx="6675120" cy="3931920"/>
          </a:xfrm>
          <a:prstGeom prst="rect">
            <a:avLst/>
          </a:prstGeom>
          <a:noFill/>
          <a:ln/>
        </p:spPr>
        <p:txBody>
          <a:bodyPr wrap="square" lIns="0" tIns="0" rIns="0" bIns="0" rtlCol="0" anchor="t"/>
          <a:lstStyle/>
          <a:p>
            <a:pPr indent="0" marL="0">
              <a:spcAft>
                <a:spcPts val="1400"/>
              </a:spcAft>
              <a:buNone/>
            </a:pPr>
            <a:r>
              <a:rPr lang="en-US" sz="1900" dirty="0">
                <a:solidFill>
                  <a:srgbClr val="1F1E1B"/>
                </a:solidFill>
                <a:latin typeface="Calibri" pitchFamily="34" charset="0"/>
                <a:ea typeface="Calibri" pitchFamily="34" charset="-122"/>
                <a:cs typeface="Calibri" pitchFamily="34" charset="-120"/>
              </a:rPr>
              <a:t>1.  Name all eight equipment categories</a:t>
            </a:r>
            <a:endParaRPr lang="en-US" sz="1900" dirty="0"/>
          </a:p>
          <a:p>
            <a:pPr indent="0" marL="0">
              <a:spcAft>
                <a:spcPts val="1400"/>
              </a:spcAft>
              <a:buNone/>
            </a:pPr>
            <a:r>
              <a:rPr lang="en-US" sz="1900" dirty="0">
                <a:solidFill>
                  <a:srgbClr val="1F1E1B"/>
                </a:solidFill>
                <a:latin typeface="Calibri" pitchFamily="34" charset="0"/>
                <a:ea typeface="Calibri" pitchFamily="34" charset="-122"/>
                <a:cs typeface="Calibri" pitchFamily="34" charset="-120"/>
              </a:rPr>
              <a:t>2.  Give the spec's example of assistive equipment</a:t>
            </a:r>
            <a:endParaRPr lang="en-US" sz="1900" dirty="0"/>
          </a:p>
          <a:p>
            <a:pPr indent="0" marL="0">
              <a:spcAft>
                <a:spcPts val="1400"/>
              </a:spcAft>
              <a:buNone/>
            </a:pPr>
            <a:r>
              <a:rPr lang="en-US" sz="1900" dirty="0">
                <a:solidFill>
                  <a:srgbClr val="1F1E1B"/>
                </a:solidFill>
                <a:latin typeface="Calibri" pitchFamily="34" charset="0"/>
                <a:ea typeface="Calibri" pitchFamily="34" charset="-122"/>
                <a:cs typeface="Calibri" pitchFamily="34" charset="-120"/>
              </a:rPr>
              <a:t>3.  Name the three pieces of officiating equipment</a:t>
            </a:r>
            <a:endParaRPr lang="en-US" sz="1900" dirty="0"/>
          </a:p>
        </p:txBody>
      </p:sp>
      <p:sp>
        <p:nvSpPr>
          <p:cNvPr id="8" name="Shape 6"/>
          <p:cNvSpPr/>
          <p:nvPr/>
        </p:nvSpPr>
        <p:spPr>
          <a:xfrm>
            <a:off x="7772400" y="1965960"/>
            <a:ext cx="3749040" cy="3931920"/>
          </a:xfrm>
          <a:prstGeom prst="roundRect">
            <a:avLst>
              <a:gd name="adj" fmla="val 1951"/>
            </a:avLst>
          </a:prstGeom>
          <a:solidFill>
            <a:srgbClr val="F1EFE5"/>
          </a:solidFill>
          <a:ln/>
        </p:spPr>
      </p:sp>
      <p:sp>
        <p:nvSpPr>
          <p:cNvPr id="9" name="Text 7"/>
          <p:cNvSpPr txBox="1"/>
          <p:nvPr/>
        </p:nvSpPr>
        <p:spPr>
          <a:xfrm>
            <a:off x="8001000" y="2148840"/>
            <a:ext cx="3291840" cy="320040"/>
          </a:xfrm>
          <a:prstGeom prst="rect">
            <a:avLst/>
          </a:prstGeom>
          <a:noFill/>
          <a:ln/>
        </p:spPr>
        <p:txBody>
          <a:bodyPr wrap="square" lIns="0" tIns="0" rIns="0" bIns="0" rtlCol="0" anchor="ctr"/>
          <a:lstStyle/>
          <a:p>
            <a:pPr indent="0" marL="0">
              <a:buNone/>
            </a:pPr>
            <a:r>
              <a:rPr lang="en-US" sz="1300" b="1" dirty="0">
                <a:solidFill>
                  <a:srgbClr val="6E6B5E"/>
                </a:solidFill>
                <a:latin typeface="Calibri" pitchFamily="34" charset="0"/>
                <a:ea typeface="Calibri" pitchFamily="34" charset="-122"/>
                <a:cs typeface="Calibri" pitchFamily="34" charset="-120"/>
              </a:rPr>
              <a:t>Answers: reveal after 5 min</a:t>
            </a:r>
            <a:endParaRPr lang="en-US" sz="1300" dirty="0"/>
          </a:p>
        </p:txBody>
      </p:sp>
      <p:sp>
        <p:nvSpPr>
          <p:cNvPr id="10" name="Text 8"/>
          <p:cNvSpPr txBox="1"/>
          <p:nvPr/>
        </p:nvSpPr>
        <p:spPr>
          <a:xfrm>
            <a:off x="8001000" y="2560320"/>
            <a:ext cx="3291840" cy="3200400"/>
          </a:xfrm>
          <a:prstGeom prst="rect">
            <a:avLst/>
          </a:prstGeom>
          <a:noFill/>
          <a:ln/>
        </p:spPr>
        <p:txBody>
          <a:bodyPr wrap="square" lIns="0" tIns="0" rIns="0" bIns="0" rtlCol="0" anchor="t"/>
          <a:lstStyle/>
          <a:p>
            <a:pPr indent="0" marL="0">
              <a:spcAft>
                <a:spcPts val="800"/>
              </a:spcAft>
              <a:buNone/>
            </a:pPr>
            <a:r>
              <a:rPr lang="en-US" sz="1400" dirty="0">
                <a:solidFill>
                  <a:srgbClr val="565349"/>
                </a:solidFill>
                <a:latin typeface="Calibri" pitchFamily="34" charset="0"/>
                <a:ea typeface="Calibri" pitchFamily="34" charset="-122"/>
                <a:cs typeface="Calibri" pitchFamily="34" charset="-120"/>
              </a:rPr>
              <a:t>1.  Clothing · footwear · sport-specific · protection and safety · assistive · facilities · officiating · performance analysis</a:t>
            </a:r>
            <a:endParaRPr lang="en-US" sz="1400" dirty="0"/>
          </a:p>
          <a:p>
            <a:pPr indent="0" marL="0">
              <a:spcAft>
                <a:spcPts val="800"/>
              </a:spcAft>
              <a:buNone/>
            </a:pPr>
            <a:r>
              <a:rPr lang="en-US" sz="1400" dirty="0">
                <a:solidFill>
                  <a:srgbClr val="565349"/>
                </a:solidFill>
                <a:latin typeface="Calibri" pitchFamily="34" charset="0"/>
                <a:ea typeface="Calibri" pitchFamily="34" charset="-122"/>
                <a:cs typeface="Calibri" pitchFamily="34" charset="-120"/>
              </a:rPr>
              <a:t>2.  An adapted wheelchair for wheelchair tennis</a:t>
            </a:r>
            <a:endParaRPr lang="en-US" sz="1400" dirty="0"/>
          </a:p>
          <a:p>
            <a:pPr indent="0" marL="0">
              <a:spcAft>
                <a:spcPts val="800"/>
              </a:spcAft>
              <a:buNone/>
            </a:pPr>
            <a:r>
              <a:rPr lang="en-US" sz="1400" dirty="0">
                <a:solidFill>
                  <a:srgbClr val="565349"/>
                </a:solidFill>
                <a:latin typeface="Calibri" pitchFamily="34" charset="0"/>
                <a:ea typeface="Calibri" pitchFamily="34" charset="-122"/>
                <a:cs typeface="Calibri" pitchFamily="34" charset="-120"/>
              </a:rPr>
              <a:t>3.  Whistle · microphone · earpiece</a:t>
            </a:r>
            <a:endParaRPr lang="en-US" sz="14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FFFFFF"/>
        </a:solidFill>
      </p:bgPr>
    </p:bg>
    <p:spTree>
      <p:nvGrpSpPr>
        <p:cNvPr id="1" name=""/>
        <p:cNvGrpSpPr/>
        <p:nvPr/>
      </p:nvGrpSpPr>
      <p:grpSpPr>
        <a:xfrm>
          <a:off x="0" y="0"/>
          <a:ext cx="0" cy="0"/>
          <a:chOff x="0" y="0"/>
          <a:chExt cx="0" cy="0"/>
        </a:xfrm>
      </p:grpSpPr>
      <p:sp>
        <p:nvSpPr>
          <p:cNvPr id="2" name="Text 0"/>
          <p:cNvSpPr txBox="1"/>
          <p:nvPr/>
        </p:nvSpPr>
        <p:spPr>
          <a:xfrm>
            <a:off x="640080" y="6473952"/>
            <a:ext cx="6400800" cy="274320"/>
          </a:xfrm>
          <a:prstGeom prst="rect">
            <a:avLst/>
          </a:prstGeom>
          <a:noFill/>
          <a:ln/>
        </p:spPr>
        <p:txBody>
          <a:bodyPr wrap="square" lIns="0" tIns="0" rIns="0" bIns="0" rtlCol="0" anchor="ctr"/>
          <a:lstStyle/>
          <a:p>
            <a:pPr indent="0" marL="0">
              <a:buNone/>
            </a:pPr>
            <a:r>
              <a:rPr lang="en-US" sz="1150" dirty="0">
                <a:solidFill>
                  <a:srgbClr val="6E6B5E"/>
                </a:solidFill>
                <a:latin typeface="Calibri" pitchFamily="34" charset="0"/>
                <a:ea typeface="Calibri" pitchFamily="34" charset="-122"/>
                <a:cs typeface="Calibri" pitchFamily="34" charset="-120"/>
              </a:rPr>
              <a:t>DHS BTEC Sport · Component 1 · Task 2</a:t>
            </a:r>
            <a:endParaRPr lang="en-US" sz="1150" dirty="0"/>
          </a:p>
        </p:txBody>
      </p:sp>
      <p:sp>
        <p:nvSpPr>
          <p:cNvPr id="3" name="Text 1"/>
          <p:cNvSpPr txBox="1"/>
          <p:nvPr/>
        </p:nvSpPr>
        <p:spPr>
          <a:xfrm>
            <a:off x="7894015" y="6473952"/>
            <a:ext cx="3657600" cy="274320"/>
          </a:xfrm>
          <a:prstGeom prst="rect">
            <a:avLst/>
          </a:prstGeom>
          <a:noFill/>
          <a:ln/>
        </p:spPr>
        <p:txBody>
          <a:bodyPr wrap="square" lIns="0" tIns="0" rIns="0" bIns="0" rtlCol="0" anchor="ctr"/>
          <a:lstStyle/>
          <a:p>
            <a:pPr algn="r" indent="0" marL="0">
              <a:buNone/>
            </a:pPr>
            <a:r>
              <a:rPr lang="en-US" sz="1150" dirty="0">
                <a:solidFill>
                  <a:srgbClr val="6E6B5E"/>
                </a:solidFill>
                <a:latin typeface="Calibri" pitchFamily="34" charset="0"/>
                <a:ea typeface="Calibri" pitchFamily="34" charset="-122"/>
                <a:cs typeface="Calibri" pitchFamily="34" charset="-120"/>
              </a:rPr>
              <a:t>Lesson 4</a:t>
            </a:r>
            <a:endParaRPr lang="en-US" sz="1150" dirty="0"/>
          </a:p>
        </p:txBody>
      </p:sp>
      <p:sp>
        <p:nvSpPr>
          <p:cNvPr id="4" name="Text 2"/>
          <p:cNvSpPr txBox="1"/>
          <p:nvPr/>
        </p:nvSpPr>
        <p:spPr>
          <a:xfrm>
            <a:off x="640080" y="457200"/>
            <a:ext cx="3200400" cy="292608"/>
          </a:xfrm>
          <a:prstGeom prst="rect">
            <a:avLst/>
          </a:prstGeom>
          <a:noFill/>
          <a:ln/>
        </p:spPr>
        <p:txBody>
          <a:bodyPr wrap="square" lIns="0" tIns="0" rIns="0" bIns="0" rtlCol="0" anchor="ctr"/>
          <a:lstStyle/>
          <a:p>
            <a:pPr indent="0" marL="0">
              <a:buNone/>
            </a:pPr>
            <a:r>
              <a:rPr lang="en-US" sz="1300" b="1" spc="400" kern="0" dirty="0">
                <a:solidFill>
                  <a:srgbClr val="B36A00"/>
                </a:solidFill>
                <a:latin typeface="Calibri" pitchFamily="34" charset="0"/>
                <a:ea typeface="Calibri" pitchFamily="34" charset="-122"/>
                <a:cs typeface="Calibri" pitchFamily="34" charset="-120"/>
              </a:rPr>
              <a:t>LEARN</a:t>
            </a:r>
            <a:endParaRPr lang="en-US" sz="1300" dirty="0"/>
          </a:p>
        </p:txBody>
      </p:sp>
      <p:sp>
        <p:nvSpPr>
          <p:cNvPr id="5" name="Text 3"/>
          <p:cNvSpPr txBox="1"/>
          <p:nvPr/>
        </p:nvSpPr>
        <p:spPr>
          <a:xfrm>
            <a:off x="640080" y="749808"/>
            <a:ext cx="10911535" cy="914400"/>
          </a:xfrm>
          <a:prstGeom prst="rect">
            <a:avLst/>
          </a:prstGeom>
          <a:noFill/>
          <a:ln/>
        </p:spPr>
        <p:txBody>
          <a:bodyPr wrap="square" lIns="0" tIns="0" rIns="0" bIns="0" rtlCol="0" anchor="ctr"/>
          <a:lstStyle/>
          <a:p>
            <a:pPr indent="0" marL="0">
              <a:buNone/>
            </a:pPr>
            <a:r>
              <a:rPr lang="en-US" sz="3400" b="1" dirty="0">
                <a:solidFill>
                  <a:srgbClr val="1F1E1B"/>
                </a:solidFill>
                <a:latin typeface="Arial" pitchFamily="34" charset="0"/>
                <a:ea typeface="Arial" pitchFamily="34" charset="-122"/>
                <a:cs typeface="Arial" pitchFamily="34" charset="-120"/>
              </a:rPr>
              <a:t>What technology has done to the first three.</a:t>
            </a:r>
            <a:endParaRPr lang="en-US" sz="3400" dirty="0"/>
          </a:p>
        </p:txBody>
      </p:sp>
      <p:sp>
        <p:nvSpPr>
          <p:cNvPr id="6" name="Shape 4"/>
          <p:cNvSpPr/>
          <p:nvPr/>
        </p:nvSpPr>
        <p:spPr>
          <a:xfrm>
            <a:off x="640080" y="1783080"/>
            <a:ext cx="10881360" cy="1216152"/>
          </a:xfrm>
          <a:prstGeom prst="roundRect">
            <a:avLst>
              <a:gd name="adj" fmla="val 3759"/>
            </a:avLst>
          </a:prstGeom>
          <a:solidFill>
            <a:srgbClr val="F6ECDD"/>
          </a:solidFill>
          <a:ln/>
        </p:spPr>
      </p:sp>
      <p:sp>
        <p:nvSpPr>
          <p:cNvPr id="7" name="Text 5"/>
          <p:cNvSpPr txBox="1"/>
          <p:nvPr/>
        </p:nvSpPr>
        <p:spPr>
          <a:xfrm>
            <a:off x="841248" y="1874520"/>
            <a:ext cx="2926080" cy="1069848"/>
          </a:xfrm>
          <a:prstGeom prst="rect">
            <a:avLst/>
          </a:prstGeom>
          <a:noFill/>
          <a:ln/>
        </p:spPr>
        <p:txBody>
          <a:bodyPr wrap="square" lIns="0" tIns="0" rIns="0" bIns="0" rtlCol="0" anchor="t"/>
          <a:lstStyle/>
          <a:p>
            <a:pPr indent="0" marL="0">
              <a:buNone/>
            </a:pPr>
            <a:r>
              <a:rPr lang="en-US" sz="1550" b="1" dirty="0">
                <a:solidFill>
                  <a:srgbClr val="B36A00"/>
                </a:solidFill>
                <a:latin typeface="Calibri" pitchFamily="34" charset="0"/>
                <a:ea typeface="Calibri" pitchFamily="34" charset="-122"/>
                <a:cs typeface="Calibri" pitchFamily="34" charset="-120"/>
              </a:rPr>
              <a:t>Clothing</a:t>
            </a:r>
            <a:endParaRPr lang="en-US" sz="1550" dirty="0"/>
          </a:p>
        </p:txBody>
      </p:sp>
      <p:sp>
        <p:nvSpPr>
          <p:cNvPr id="8" name="Text 6"/>
          <p:cNvSpPr txBox="1"/>
          <p:nvPr/>
        </p:nvSpPr>
        <p:spPr>
          <a:xfrm>
            <a:off x="3886200" y="1874520"/>
            <a:ext cx="7406640" cy="1106424"/>
          </a:xfrm>
          <a:prstGeom prst="rect">
            <a:avLst/>
          </a:prstGeom>
          <a:noFill/>
          <a:ln/>
        </p:spPr>
        <p:txBody>
          <a:bodyPr wrap="square" lIns="0" tIns="0" rIns="0" bIns="0" rtlCol="0" anchor="t"/>
          <a:lstStyle/>
          <a:p>
            <a:pPr indent="0" marL="0">
              <a:buNone/>
            </a:pPr>
            <a:r>
              <a:rPr lang="en-US" sz="1350" dirty="0">
                <a:solidFill>
                  <a:srgbClr val="1F1E1B"/>
                </a:solidFill>
                <a:latin typeface="Calibri" pitchFamily="34" charset="0"/>
                <a:ea typeface="Calibri" pitchFamily="34" charset="-122"/>
                <a:cs typeface="Calibri" pitchFamily="34" charset="-120"/>
              </a:rPr>
              <a:t>improved thermoregulation, keeping the performer at the right temperature · clothing designed to improve aerodynamics</a:t>
            </a:r>
            <a:endParaRPr lang="en-US" sz="1350" dirty="0"/>
          </a:p>
        </p:txBody>
      </p:sp>
      <p:sp>
        <p:nvSpPr>
          <p:cNvPr id="9" name="Shape 7"/>
          <p:cNvSpPr/>
          <p:nvPr/>
        </p:nvSpPr>
        <p:spPr>
          <a:xfrm>
            <a:off x="640080" y="3108960"/>
            <a:ext cx="10881360" cy="1216152"/>
          </a:xfrm>
          <a:prstGeom prst="roundRect">
            <a:avLst>
              <a:gd name="adj" fmla="val 3759"/>
            </a:avLst>
          </a:prstGeom>
          <a:solidFill>
            <a:srgbClr val="FFFFFF"/>
          </a:solidFill>
          <a:ln/>
        </p:spPr>
      </p:sp>
      <p:sp>
        <p:nvSpPr>
          <p:cNvPr id="10" name="Text 8"/>
          <p:cNvSpPr txBox="1"/>
          <p:nvPr/>
        </p:nvSpPr>
        <p:spPr>
          <a:xfrm>
            <a:off x="841248" y="3200400"/>
            <a:ext cx="2926080" cy="1069848"/>
          </a:xfrm>
          <a:prstGeom prst="rect">
            <a:avLst/>
          </a:prstGeom>
          <a:noFill/>
          <a:ln/>
        </p:spPr>
        <p:txBody>
          <a:bodyPr wrap="square" lIns="0" tIns="0" rIns="0" bIns="0" rtlCol="0" anchor="t"/>
          <a:lstStyle/>
          <a:p>
            <a:pPr indent="0" marL="0">
              <a:buNone/>
            </a:pPr>
            <a:r>
              <a:rPr lang="en-US" sz="1550" b="1" dirty="0">
                <a:solidFill>
                  <a:srgbClr val="B36A00"/>
                </a:solidFill>
                <a:latin typeface="Calibri" pitchFamily="34" charset="0"/>
                <a:ea typeface="Calibri" pitchFamily="34" charset="-122"/>
                <a:cs typeface="Calibri" pitchFamily="34" charset="-120"/>
              </a:rPr>
              <a:t>Footwear</a:t>
            </a:r>
            <a:endParaRPr lang="en-US" sz="1550" dirty="0"/>
          </a:p>
        </p:txBody>
      </p:sp>
      <p:sp>
        <p:nvSpPr>
          <p:cNvPr id="11" name="Text 9"/>
          <p:cNvSpPr txBox="1"/>
          <p:nvPr/>
        </p:nvSpPr>
        <p:spPr>
          <a:xfrm>
            <a:off x="3886200" y="3200400"/>
            <a:ext cx="7406640" cy="1106424"/>
          </a:xfrm>
          <a:prstGeom prst="rect">
            <a:avLst/>
          </a:prstGeom>
          <a:noFill/>
          <a:ln/>
        </p:spPr>
        <p:txBody>
          <a:bodyPr wrap="square" lIns="0" tIns="0" rIns="0" bIns="0" rtlCol="0" anchor="t"/>
          <a:lstStyle/>
          <a:p>
            <a:pPr indent="0" marL="0">
              <a:buNone/>
            </a:pPr>
            <a:r>
              <a:rPr lang="en-US" sz="1350" dirty="0">
                <a:solidFill>
                  <a:srgbClr val="1F1E1B"/>
                </a:solidFill>
                <a:latin typeface="Calibri" pitchFamily="34" charset="0"/>
                <a:ea typeface="Calibri" pitchFamily="34" charset="-122"/>
                <a:cs typeface="Calibri" pitchFamily="34" charset="-120"/>
              </a:rPr>
              <a:t>sport-specific new designs or materials · improved grip · rebound</a:t>
            </a:r>
            <a:endParaRPr lang="en-US" sz="1350" dirty="0"/>
          </a:p>
        </p:txBody>
      </p:sp>
      <p:sp>
        <p:nvSpPr>
          <p:cNvPr id="12" name="Shape 10"/>
          <p:cNvSpPr/>
          <p:nvPr/>
        </p:nvSpPr>
        <p:spPr>
          <a:xfrm>
            <a:off x="640080" y="4434840"/>
            <a:ext cx="10881360" cy="1216152"/>
          </a:xfrm>
          <a:prstGeom prst="roundRect">
            <a:avLst>
              <a:gd name="adj" fmla="val 3759"/>
            </a:avLst>
          </a:prstGeom>
          <a:solidFill>
            <a:srgbClr val="F6ECDD"/>
          </a:solidFill>
          <a:ln/>
        </p:spPr>
      </p:sp>
      <p:sp>
        <p:nvSpPr>
          <p:cNvPr id="13" name="Text 11"/>
          <p:cNvSpPr txBox="1"/>
          <p:nvPr/>
        </p:nvSpPr>
        <p:spPr>
          <a:xfrm>
            <a:off x="841248" y="4526280"/>
            <a:ext cx="2926080" cy="1069848"/>
          </a:xfrm>
          <a:prstGeom prst="rect">
            <a:avLst/>
          </a:prstGeom>
          <a:noFill/>
          <a:ln/>
        </p:spPr>
        <p:txBody>
          <a:bodyPr wrap="square" lIns="0" tIns="0" rIns="0" bIns="0" rtlCol="0" anchor="t"/>
          <a:lstStyle/>
          <a:p>
            <a:pPr indent="0" marL="0">
              <a:buNone/>
            </a:pPr>
            <a:r>
              <a:rPr lang="en-US" sz="1550" b="1" dirty="0">
                <a:solidFill>
                  <a:srgbClr val="B36A00"/>
                </a:solidFill>
                <a:latin typeface="Calibri" pitchFamily="34" charset="0"/>
                <a:ea typeface="Calibri" pitchFamily="34" charset="-122"/>
                <a:cs typeface="Calibri" pitchFamily="34" charset="-120"/>
              </a:rPr>
              <a:t>Sport-specific equipment</a:t>
            </a:r>
            <a:endParaRPr lang="en-US" sz="1550" dirty="0"/>
          </a:p>
        </p:txBody>
      </p:sp>
      <p:sp>
        <p:nvSpPr>
          <p:cNvPr id="14" name="Text 12"/>
          <p:cNvSpPr txBox="1"/>
          <p:nvPr/>
        </p:nvSpPr>
        <p:spPr>
          <a:xfrm>
            <a:off x="3886200" y="4526280"/>
            <a:ext cx="7406640" cy="1106424"/>
          </a:xfrm>
          <a:prstGeom prst="rect">
            <a:avLst/>
          </a:prstGeom>
          <a:noFill/>
          <a:ln/>
        </p:spPr>
        <p:txBody>
          <a:bodyPr wrap="square" lIns="0" tIns="0" rIns="0" bIns="0" rtlCol="0" anchor="t"/>
          <a:lstStyle/>
          <a:p>
            <a:pPr indent="0" marL="0">
              <a:buNone/>
            </a:pPr>
            <a:r>
              <a:rPr lang="en-US" sz="1350" dirty="0">
                <a:solidFill>
                  <a:srgbClr val="1F1E1B"/>
                </a:solidFill>
                <a:latin typeface="Calibri" pitchFamily="34" charset="0"/>
                <a:ea typeface="Calibri" pitchFamily="34" charset="-122"/>
                <a:cs typeface="Calibri" pitchFamily="34" charset="-120"/>
              </a:rPr>
              <a:t>new materials for lightness and strength, including composite materials, for example a tennis racquet · new design of equipment to improve performance, for example golf driver design</a:t>
            </a:r>
            <a:endParaRPr lang="en-US" sz="1350" dirty="0"/>
          </a:p>
        </p:txBody>
      </p:sp>
      <p:sp>
        <p:nvSpPr>
          <p:cNvPr id="15" name="Shape 13"/>
          <p:cNvSpPr/>
          <p:nvPr/>
        </p:nvSpPr>
        <p:spPr>
          <a:xfrm>
            <a:off x="640080" y="5852160"/>
            <a:ext cx="10881360" cy="640080"/>
          </a:xfrm>
          <a:prstGeom prst="roundRect">
            <a:avLst>
              <a:gd name="adj" fmla="val 11429"/>
            </a:avLst>
          </a:prstGeom>
          <a:solidFill>
            <a:srgbClr val="FAE6E8"/>
          </a:solidFill>
          <a:ln/>
        </p:spPr>
      </p:sp>
      <p:sp>
        <p:nvSpPr>
          <p:cNvPr id="16" name="Text 14"/>
          <p:cNvSpPr txBox="1"/>
          <p:nvPr/>
        </p:nvSpPr>
        <p:spPr>
          <a:xfrm>
            <a:off x="868680" y="5989320"/>
            <a:ext cx="10424160" cy="457200"/>
          </a:xfrm>
          <a:prstGeom prst="rect">
            <a:avLst/>
          </a:prstGeom>
          <a:noFill/>
          <a:ln/>
        </p:spPr>
        <p:txBody>
          <a:bodyPr wrap="square" lIns="0" tIns="0" rIns="0" bIns="0" rtlCol="0" anchor="ctr"/>
          <a:lstStyle/>
          <a:p>
            <a:pPr indent="0" marL="0">
              <a:buNone/>
            </a:pPr>
            <a:r>
              <a:rPr lang="en-US" sz="1400" b="1" dirty="0">
                <a:solidFill>
                  <a:srgbClr val="D0202E"/>
                </a:solidFill>
                <a:latin typeface="Calibri" pitchFamily="34" charset="0"/>
                <a:ea typeface="Calibri" pitchFamily="34" charset="-122"/>
                <a:cs typeface="Calibri" pitchFamily="34" charset="-120"/>
              </a:rPr>
              <a:t>Saying "they use a tennis racquet" is equipment. Saying "composite materials make the racquet lighter and stronger, so she can swing faster" is a technological development. Only the second one earns the technology marks.</a:t>
            </a:r>
            <a:endParaRPr lang="en-US" sz="14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FFFFFF"/>
        </a:solidFill>
      </p:bgPr>
    </p:bg>
    <p:spTree>
      <p:nvGrpSpPr>
        <p:cNvPr id="1" name=""/>
        <p:cNvGrpSpPr/>
        <p:nvPr/>
      </p:nvGrpSpPr>
      <p:grpSpPr>
        <a:xfrm>
          <a:off x="0" y="0"/>
          <a:ext cx="0" cy="0"/>
          <a:chOff x="0" y="0"/>
          <a:chExt cx="0" cy="0"/>
        </a:xfrm>
      </p:grpSpPr>
      <p:sp>
        <p:nvSpPr>
          <p:cNvPr id="2" name="Text 0"/>
          <p:cNvSpPr txBox="1"/>
          <p:nvPr/>
        </p:nvSpPr>
        <p:spPr>
          <a:xfrm>
            <a:off x="640080" y="6473952"/>
            <a:ext cx="6400800" cy="274320"/>
          </a:xfrm>
          <a:prstGeom prst="rect">
            <a:avLst/>
          </a:prstGeom>
          <a:noFill/>
          <a:ln/>
        </p:spPr>
        <p:txBody>
          <a:bodyPr wrap="square" lIns="0" tIns="0" rIns="0" bIns="0" rtlCol="0" anchor="ctr"/>
          <a:lstStyle/>
          <a:p>
            <a:pPr indent="0" marL="0">
              <a:buNone/>
            </a:pPr>
            <a:r>
              <a:rPr lang="en-US" sz="1150" dirty="0">
                <a:solidFill>
                  <a:srgbClr val="6E6B5E"/>
                </a:solidFill>
                <a:latin typeface="Calibri" pitchFamily="34" charset="0"/>
                <a:ea typeface="Calibri" pitchFamily="34" charset="-122"/>
                <a:cs typeface="Calibri" pitchFamily="34" charset="-120"/>
              </a:rPr>
              <a:t>DHS BTEC Sport · Component 1 · Task 2</a:t>
            </a:r>
            <a:endParaRPr lang="en-US" sz="1150" dirty="0"/>
          </a:p>
        </p:txBody>
      </p:sp>
      <p:sp>
        <p:nvSpPr>
          <p:cNvPr id="3" name="Text 1"/>
          <p:cNvSpPr txBox="1"/>
          <p:nvPr/>
        </p:nvSpPr>
        <p:spPr>
          <a:xfrm>
            <a:off x="7894015" y="6473952"/>
            <a:ext cx="3657600" cy="274320"/>
          </a:xfrm>
          <a:prstGeom prst="rect">
            <a:avLst/>
          </a:prstGeom>
          <a:noFill/>
          <a:ln/>
        </p:spPr>
        <p:txBody>
          <a:bodyPr wrap="square" lIns="0" tIns="0" rIns="0" bIns="0" rtlCol="0" anchor="ctr"/>
          <a:lstStyle/>
          <a:p>
            <a:pPr algn="r" indent="0" marL="0">
              <a:buNone/>
            </a:pPr>
            <a:r>
              <a:rPr lang="en-US" sz="1150" dirty="0">
                <a:solidFill>
                  <a:srgbClr val="6E6B5E"/>
                </a:solidFill>
                <a:latin typeface="Calibri" pitchFamily="34" charset="0"/>
                <a:ea typeface="Calibri" pitchFamily="34" charset="-122"/>
                <a:cs typeface="Calibri" pitchFamily="34" charset="-120"/>
              </a:rPr>
              <a:t>Week 23 · Lesson 5</a:t>
            </a:r>
            <a:endParaRPr lang="en-US" sz="1150" dirty="0"/>
          </a:p>
        </p:txBody>
      </p:sp>
      <p:sp>
        <p:nvSpPr>
          <p:cNvPr id="4" name="Text 2"/>
          <p:cNvSpPr txBox="1"/>
          <p:nvPr/>
        </p:nvSpPr>
        <p:spPr>
          <a:xfrm>
            <a:off x="640080" y="1005840"/>
            <a:ext cx="3657600" cy="365760"/>
          </a:xfrm>
          <a:prstGeom prst="rect">
            <a:avLst/>
          </a:prstGeom>
          <a:noFill/>
          <a:ln/>
        </p:spPr>
        <p:txBody>
          <a:bodyPr wrap="square" lIns="0" tIns="0" rIns="0" bIns="0" rtlCol="0" anchor="ctr"/>
          <a:lstStyle/>
          <a:p>
            <a:pPr indent="0" marL="0">
              <a:buNone/>
            </a:pPr>
            <a:r>
              <a:rPr lang="en-US" sz="1500" b="1" spc="400" kern="0" dirty="0">
                <a:solidFill>
                  <a:srgbClr val="1F5C8B"/>
                </a:solidFill>
                <a:latin typeface="Calibri" pitchFamily="34" charset="0"/>
                <a:ea typeface="Calibri" pitchFamily="34" charset="-122"/>
                <a:cs typeface="Calibri" pitchFamily="34" charset="-120"/>
              </a:rPr>
              <a:t>LESSON 5</a:t>
            </a:r>
            <a:endParaRPr lang="en-US" sz="1500" dirty="0"/>
          </a:p>
        </p:txBody>
      </p:sp>
      <p:sp>
        <p:nvSpPr>
          <p:cNvPr id="5" name="Text 3"/>
          <p:cNvSpPr txBox="1"/>
          <p:nvPr/>
        </p:nvSpPr>
        <p:spPr>
          <a:xfrm>
            <a:off x="640080" y="1417320"/>
            <a:ext cx="10911535" cy="1371600"/>
          </a:xfrm>
          <a:prstGeom prst="rect">
            <a:avLst/>
          </a:prstGeom>
          <a:noFill/>
          <a:ln/>
        </p:spPr>
        <p:txBody>
          <a:bodyPr wrap="square" lIns="0" tIns="0" rIns="0" bIns="0" rtlCol="0" anchor="ctr"/>
          <a:lstStyle/>
          <a:p>
            <a:pPr indent="0" marL="0">
              <a:buNone/>
            </a:pPr>
            <a:r>
              <a:rPr lang="en-US" sz="4400" b="1" dirty="0">
                <a:solidFill>
                  <a:srgbClr val="1F1E1B"/>
                </a:solidFill>
                <a:latin typeface="Arial" pitchFamily="34" charset="0"/>
                <a:ea typeface="Arial" pitchFamily="34" charset="-122"/>
                <a:cs typeface="Arial" pitchFamily="34" charset="-120"/>
              </a:rPr>
              <a:t>Technology in protection, assistive equipment and facilities</a:t>
            </a:r>
            <a:endParaRPr lang="en-US" sz="4400" dirty="0"/>
          </a:p>
        </p:txBody>
      </p:sp>
      <p:sp>
        <p:nvSpPr>
          <p:cNvPr id="6" name="Text 4"/>
          <p:cNvSpPr txBox="1"/>
          <p:nvPr/>
        </p:nvSpPr>
        <p:spPr>
          <a:xfrm>
            <a:off x="640080" y="3200400"/>
            <a:ext cx="5486400" cy="320040"/>
          </a:xfrm>
          <a:prstGeom prst="rect">
            <a:avLst/>
          </a:prstGeom>
          <a:noFill/>
          <a:ln/>
        </p:spPr>
        <p:txBody>
          <a:bodyPr wrap="square" lIns="0" tIns="0" rIns="0" bIns="0" rtlCol="0" anchor="ctr"/>
          <a:lstStyle/>
          <a:p>
            <a:pPr indent="0" marL="0">
              <a:buNone/>
            </a:pPr>
            <a:r>
              <a:rPr lang="en-US" sz="1400" b="1" dirty="0">
                <a:solidFill>
                  <a:srgbClr val="6E6B5E"/>
                </a:solidFill>
                <a:latin typeface="Calibri" pitchFamily="34" charset="0"/>
                <a:ea typeface="Calibri" pitchFamily="34" charset="-122"/>
                <a:cs typeface="Calibri" pitchFamily="34" charset="-120"/>
              </a:rPr>
              <a:t>By the end of this lesson…</a:t>
            </a:r>
            <a:endParaRPr lang="en-US" sz="1400" dirty="0"/>
          </a:p>
        </p:txBody>
      </p:sp>
      <p:sp>
        <p:nvSpPr>
          <p:cNvPr id="7" name="Text 5"/>
          <p:cNvSpPr txBox="1"/>
          <p:nvPr/>
        </p:nvSpPr>
        <p:spPr>
          <a:xfrm>
            <a:off x="640080" y="3611880"/>
            <a:ext cx="8778240" cy="2194560"/>
          </a:xfrm>
          <a:prstGeom prst="rect">
            <a:avLst/>
          </a:prstGeom>
          <a:noFill/>
          <a:ln/>
        </p:spPr>
        <p:txBody>
          <a:bodyPr wrap="square" lIns="0" tIns="0" rIns="0" bIns="0" rtlCol="0" anchor="t"/>
          <a:lstStyle/>
          <a:p>
            <a:pPr marL="177800" indent="-177800">
              <a:spcAft>
                <a:spcPts val="800"/>
              </a:spcAft>
              <a:buSzPct val="100000"/>
              <a:buChar char="•"/>
            </a:pPr>
            <a:r>
              <a:rPr lang="en-US" sz="1800" dirty="0">
                <a:solidFill>
                  <a:srgbClr val="565349"/>
                </a:solidFill>
                <a:latin typeface="Calibri" pitchFamily="34" charset="0"/>
                <a:ea typeface="Calibri" pitchFamily="34" charset="-122"/>
                <a:cs typeface="Calibri" pitchFamily="34" charset="-120"/>
              </a:rPr>
              <a:t>Name the technological developments in protection, assistive equipment and facilities</a:t>
            </a:r>
            <a:endParaRPr lang="en-US" sz="1800" dirty="0"/>
          </a:p>
          <a:p>
            <a:pPr marL="177800" indent="-177800">
              <a:spcAft>
                <a:spcPts val="800"/>
              </a:spcAft>
              <a:buSzPct val="100000"/>
              <a:buChar char="•"/>
            </a:pPr>
            <a:r>
              <a:rPr lang="en-US" sz="1800" dirty="0">
                <a:solidFill>
                  <a:srgbClr val="565349"/>
                </a:solidFill>
                <a:latin typeface="Calibri" pitchFamily="34" charset="0"/>
                <a:ea typeface="Calibri" pitchFamily="34" charset="-122"/>
                <a:cs typeface="Calibri" pitchFamily="34" charset="-120"/>
              </a:rPr>
              <a:t>Explain how each one benefits the participant</a:t>
            </a:r>
            <a:endParaRPr lang="en-US" sz="1800" dirty="0"/>
          </a:p>
          <a:p>
            <a:pPr marL="177800" indent="-177800">
              <a:spcAft>
                <a:spcPts val="800"/>
              </a:spcAft>
              <a:buSzPct val="100000"/>
              <a:buChar char="•"/>
            </a:pPr>
            <a:r>
              <a:rPr lang="en-US" sz="1800" dirty="0">
                <a:solidFill>
                  <a:srgbClr val="565349"/>
                </a:solidFill>
                <a:latin typeface="Calibri" pitchFamily="34" charset="0"/>
                <a:ea typeface="Calibri" pitchFamily="34" charset="-122"/>
                <a:cs typeface="Calibri" pitchFamily="34" charset="-120"/>
              </a:rPr>
              <a:t>Explain how assistive technology widens participation</a:t>
            </a:r>
            <a:endParaRPr lang="en-US" sz="18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bg>
      <p:bgPr>
        <a:solidFill>
          <a:srgbClr val="FFFFFF"/>
        </a:solidFill>
      </p:bgPr>
    </p:bg>
    <p:spTree>
      <p:nvGrpSpPr>
        <p:cNvPr id="1" name=""/>
        <p:cNvGrpSpPr/>
        <p:nvPr/>
      </p:nvGrpSpPr>
      <p:grpSpPr>
        <a:xfrm>
          <a:off x="0" y="0"/>
          <a:ext cx="0" cy="0"/>
          <a:chOff x="0" y="0"/>
          <a:chExt cx="0" cy="0"/>
        </a:xfrm>
      </p:grpSpPr>
      <p:sp>
        <p:nvSpPr>
          <p:cNvPr id="2" name="Text 0"/>
          <p:cNvSpPr txBox="1"/>
          <p:nvPr/>
        </p:nvSpPr>
        <p:spPr>
          <a:xfrm>
            <a:off x="640080" y="6473952"/>
            <a:ext cx="6400800" cy="274320"/>
          </a:xfrm>
          <a:prstGeom prst="rect">
            <a:avLst/>
          </a:prstGeom>
          <a:noFill/>
          <a:ln/>
        </p:spPr>
        <p:txBody>
          <a:bodyPr wrap="square" lIns="0" tIns="0" rIns="0" bIns="0" rtlCol="0" anchor="ctr"/>
          <a:lstStyle/>
          <a:p>
            <a:pPr indent="0" marL="0">
              <a:buNone/>
            </a:pPr>
            <a:r>
              <a:rPr lang="en-US" sz="1150" dirty="0">
                <a:solidFill>
                  <a:srgbClr val="6E6B5E"/>
                </a:solidFill>
                <a:latin typeface="Calibri" pitchFamily="34" charset="0"/>
                <a:ea typeface="Calibri" pitchFamily="34" charset="-122"/>
                <a:cs typeface="Calibri" pitchFamily="34" charset="-120"/>
              </a:rPr>
              <a:t>DHS BTEC Sport · Component 1 · Task 2</a:t>
            </a:r>
            <a:endParaRPr lang="en-US" sz="1150" dirty="0"/>
          </a:p>
        </p:txBody>
      </p:sp>
      <p:sp>
        <p:nvSpPr>
          <p:cNvPr id="3" name="Text 1"/>
          <p:cNvSpPr txBox="1"/>
          <p:nvPr/>
        </p:nvSpPr>
        <p:spPr>
          <a:xfrm>
            <a:off x="7894015" y="6473952"/>
            <a:ext cx="3657600" cy="274320"/>
          </a:xfrm>
          <a:prstGeom prst="rect">
            <a:avLst/>
          </a:prstGeom>
          <a:noFill/>
          <a:ln/>
        </p:spPr>
        <p:txBody>
          <a:bodyPr wrap="square" lIns="0" tIns="0" rIns="0" bIns="0" rtlCol="0" anchor="ctr"/>
          <a:lstStyle/>
          <a:p>
            <a:pPr algn="r" indent="0" marL="0">
              <a:buNone/>
            </a:pPr>
            <a:r>
              <a:rPr lang="en-US" sz="1150" dirty="0">
                <a:solidFill>
                  <a:srgbClr val="6E6B5E"/>
                </a:solidFill>
                <a:latin typeface="Calibri" pitchFamily="34" charset="0"/>
                <a:ea typeface="Calibri" pitchFamily="34" charset="-122"/>
                <a:cs typeface="Calibri" pitchFamily="34" charset="-120"/>
              </a:rPr>
              <a:t>Lesson 5</a:t>
            </a:r>
            <a:endParaRPr lang="en-US" sz="1150" dirty="0"/>
          </a:p>
        </p:txBody>
      </p:sp>
      <p:sp>
        <p:nvSpPr>
          <p:cNvPr id="4" name="Text 2"/>
          <p:cNvSpPr txBox="1"/>
          <p:nvPr/>
        </p:nvSpPr>
        <p:spPr>
          <a:xfrm>
            <a:off x="640080" y="457200"/>
            <a:ext cx="3200400" cy="292608"/>
          </a:xfrm>
          <a:prstGeom prst="rect">
            <a:avLst/>
          </a:prstGeom>
          <a:noFill/>
          <a:ln/>
        </p:spPr>
        <p:txBody>
          <a:bodyPr wrap="square" lIns="0" tIns="0" rIns="0" bIns="0" rtlCol="0" anchor="ctr"/>
          <a:lstStyle/>
          <a:p>
            <a:pPr indent="0" marL="0">
              <a:buNone/>
            </a:pPr>
            <a:r>
              <a:rPr lang="en-US" sz="1300" b="1" spc="400" kern="0" dirty="0">
                <a:solidFill>
                  <a:srgbClr val="1F5C8B"/>
                </a:solidFill>
                <a:latin typeface="Calibri" pitchFamily="34" charset="0"/>
                <a:ea typeface="Calibri" pitchFamily="34" charset="-122"/>
                <a:cs typeface="Calibri" pitchFamily="34" charset="-120"/>
              </a:rPr>
              <a:t>RETRIEVAL</a:t>
            </a:r>
            <a:endParaRPr lang="en-US" sz="1300" dirty="0"/>
          </a:p>
        </p:txBody>
      </p:sp>
      <p:sp>
        <p:nvSpPr>
          <p:cNvPr id="5" name="Text 3"/>
          <p:cNvSpPr txBox="1"/>
          <p:nvPr/>
        </p:nvSpPr>
        <p:spPr>
          <a:xfrm>
            <a:off x="640080" y="749808"/>
            <a:ext cx="10911535" cy="914400"/>
          </a:xfrm>
          <a:prstGeom prst="rect">
            <a:avLst/>
          </a:prstGeom>
          <a:noFill/>
          <a:ln/>
        </p:spPr>
        <p:txBody>
          <a:bodyPr wrap="square" lIns="0" tIns="0" rIns="0" bIns="0" rtlCol="0" anchor="ctr"/>
          <a:lstStyle/>
          <a:p>
            <a:pPr indent="0" marL="0">
              <a:buNone/>
            </a:pPr>
            <a:r>
              <a:rPr lang="en-US" sz="3400" b="1" dirty="0">
                <a:solidFill>
                  <a:srgbClr val="1F1E1B"/>
                </a:solidFill>
                <a:latin typeface="Arial" pitchFamily="34" charset="0"/>
                <a:ea typeface="Arial" pitchFamily="34" charset="-122"/>
                <a:cs typeface="Arial" pitchFamily="34" charset="-120"/>
              </a:rPr>
              <a:t>Do now.</a:t>
            </a:r>
            <a:endParaRPr lang="en-US" sz="3400" dirty="0"/>
          </a:p>
        </p:txBody>
      </p:sp>
      <p:sp>
        <p:nvSpPr>
          <p:cNvPr id="6" name="Text 4"/>
          <p:cNvSpPr txBox="1"/>
          <p:nvPr/>
        </p:nvSpPr>
        <p:spPr>
          <a:xfrm>
            <a:off x="640080" y="1417320"/>
            <a:ext cx="8229600" cy="320040"/>
          </a:xfrm>
          <a:prstGeom prst="rect">
            <a:avLst/>
          </a:prstGeom>
          <a:noFill/>
          <a:ln/>
        </p:spPr>
        <p:txBody>
          <a:bodyPr wrap="square" lIns="0" tIns="0" rIns="0" bIns="0" rtlCol="0" anchor="ctr"/>
          <a:lstStyle/>
          <a:p>
            <a:pPr indent="0" marL="0">
              <a:buNone/>
            </a:pPr>
            <a:r>
              <a:rPr lang="en-US" sz="1500" i="1" dirty="0">
                <a:solidFill>
                  <a:srgbClr val="6E6B5E"/>
                </a:solidFill>
                <a:latin typeface="Calibri" pitchFamily="34" charset="0"/>
                <a:ea typeface="Calibri" pitchFamily="34" charset="-122"/>
                <a:cs typeface="Calibri" pitchFamily="34" charset="-120"/>
              </a:rPr>
              <a:t>In your book, full sentences, on your own. 5 minutes.</a:t>
            </a:r>
            <a:endParaRPr lang="en-US" sz="1500" dirty="0"/>
          </a:p>
        </p:txBody>
      </p:sp>
      <p:sp>
        <p:nvSpPr>
          <p:cNvPr id="7" name="Text 5"/>
          <p:cNvSpPr txBox="1"/>
          <p:nvPr/>
        </p:nvSpPr>
        <p:spPr>
          <a:xfrm>
            <a:off x="640080" y="1965960"/>
            <a:ext cx="6675120" cy="3931920"/>
          </a:xfrm>
          <a:prstGeom prst="rect">
            <a:avLst/>
          </a:prstGeom>
          <a:noFill/>
          <a:ln/>
        </p:spPr>
        <p:txBody>
          <a:bodyPr wrap="square" lIns="0" tIns="0" rIns="0" bIns="0" rtlCol="0" anchor="t"/>
          <a:lstStyle/>
          <a:p>
            <a:pPr indent="0" marL="0">
              <a:spcAft>
                <a:spcPts val="1400"/>
              </a:spcAft>
              <a:buNone/>
            </a:pPr>
            <a:r>
              <a:rPr lang="en-US" sz="1900" dirty="0">
                <a:solidFill>
                  <a:srgbClr val="1F1E1B"/>
                </a:solidFill>
                <a:latin typeface="Calibri" pitchFamily="34" charset="0"/>
                <a:ea typeface="Calibri" pitchFamily="34" charset="-122"/>
                <a:cs typeface="Calibri" pitchFamily="34" charset="-120"/>
              </a:rPr>
              <a:t>1.  Give two technological developments in sports clothing</a:t>
            </a:r>
            <a:endParaRPr lang="en-US" sz="1900" dirty="0"/>
          </a:p>
          <a:p>
            <a:pPr indent="0" marL="0">
              <a:spcAft>
                <a:spcPts val="1400"/>
              </a:spcAft>
              <a:buNone/>
            </a:pPr>
            <a:r>
              <a:rPr lang="en-US" sz="1900" dirty="0">
                <a:solidFill>
                  <a:srgbClr val="1F1E1B"/>
                </a:solidFill>
                <a:latin typeface="Calibri" pitchFamily="34" charset="0"/>
                <a:ea typeface="Calibri" pitchFamily="34" charset="-122"/>
                <a:cs typeface="Calibri" pitchFamily="34" charset="-120"/>
              </a:rPr>
              <a:t>2.  Give three technological developments in footwear</a:t>
            </a:r>
            <a:endParaRPr lang="en-US" sz="1900" dirty="0"/>
          </a:p>
          <a:p>
            <a:pPr indent="0" marL="0">
              <a:spcAft>
                <a:spcPts val="1400"/>
              </a:spcAft>
              <a:buNone/>
            </a:pPr>
            <a:r>
              <a:rPr lang="en-US" sz="1900" dirty="0">
                <a:solidFill>
                  <a:srgbClr val="1F1E1B"/>
                </a:solidFill>
                <a:latin typeface="Calibri" pitchFamily="34" charset="0"/>
                <a:ea typeface="Calibri" pitchFamily="34" charset="-122"/>
                <a:cs typeface="Calibri" pitchFamily="34" charset="-120"/>
              </a:rPr>
              <a:t>3.  What makes a modern tennis racquet different, and why does it help?</a:t>
            </a:r>
            <a:endParaRPr lang="en-US" sz="1900" dirty="0"/>
          </a:p>
        </p:txBody>
      </p:sp>
      <p:sp>
        <p:nvSpPr>
          <p:cNvPr id="8" name="Shape 6"/>
          <p:cNvSpPr/>
          <p:nvPr/>
        </p:nvSpPr>
        <p:spPr>
          <a:xfrm>
            <a:off x="7772400" y="1965960"/>
            <a:ext cx="3749040" cy="3931920"/>
          </a:xfrm>
          <a:prstGeom prst="roundRect">
            <a:avLst>
              <a:gd name="adj" fmla="val 1951"/>
            </a:avLst>
          </a:prstGeom>
          <a:solidFill>
            <a:srgbClr val="F1EFE5"/>
          </a:solidFill>
          <a:ln/>
        </p:spPr>
      </p:sp>
      <p:sp>
        <p:nvSpPr>
          <p:cNvPr id="9" name="Text 7"/>
          <p:cNvSpPr txBox="1"/>
          <p:nvPr/>
        </p:nvSpPr>
        <p:spPr>
          <a:xfrm>
            <a:off x="8001000" y="2148840"/>
            <a:ext cx="3291840" cy="320040"/>
          </a:xfrm>
          <a:prstGeom prst="rect">
            <a:avLst/>
          </a:prstGeom>
          <a:noFill/>
          <a:ln/>
        </p:spPr>
        <p:txBody>
          <a:bodyPr wrap="square" lIns="0" tIns="0" rIns="0" bIns="0" rtlCol="0" anchor="ctr"/>
          <a:lstStyle/>
          <a:p>
            <a:pPr indent="0" marL="0">
              <a:buNone/>
            </a:pPr>
            <a:r>
              <a:rPr lang="en-US" sz="1300" b="1" dirty="0">
                <a:solidFill>
                  <a:srgbClr val="6E6B5E"/>
                </a:solidFill>
                <a:latin typeface="Calibri" pitchFamily="34" charset="0"/>
                <a:ea typeface="Calibri" pitchFamily="34" charset="-122"/>
                <a:cs typeface="Calibri" pitchFamily="34" charset="-120"/>
              </a:rPr>
              <a:t>Answers: reveal after 5 min</a:t>
            </a:r>
            <a:endParaRPr lang="en-US" sz="1300" dirty="0"/>
          </a:p>
        </p:txBody>
      </p:sp>
      <p:sp>
        <p:nvSpPr>
          <p:cNvPr id="10" name="Text 8"/>
          <p:cNvSpPr txBox="1"/>
          <p:nvPr/>
        </p:nvSpPr>
        <p:spPr>
          <a:xfrm>
            <a:off x="8001000" y="2560320"/>
            <a:ext cx="3291840" cy="3200400"/>
          </a:xfrm>
          <a:prstGeom prst="rect">
            <a:avLst/>
          </a:prstGeom>
          <a:noFill/>
          <a:ln/>
        </p:spPr>
        <p:txBody>
          <a:bodyPr wrap="square" lIns="0" tIns="0" rIns="0" bIns="0" rtlCol="0" anchor="t"/>
          <a:lstStyle/>
          <a:p>
            <a:pPr indent="0" marL="0">
              <a:spcAft>
                <a:spcPts val="800"/>
              </a:spcAft>
              <a:buNone/>
            </a:pPr>
            <a:r>
              <a:rPr lang="en-US" sz="1400" dirty="0">
                <a:solidFill>
                  <a:srgbClr val="565349"/>
                </a:solidFill>
                <a:latin typeface="Calibri" pitchFamily="34" charset="0"/>
                <a:ea typeface="Calibri" pitchFamily="34" charset="-122"/>
                <a:cs typeface="Calibri" pitchFamily="34" charset="-120"/>
              </a:rPr>
              <a:t>1.  Improved thermoregulation · clothing designed to improve aerodynamics</a:t>
            </a:r>
            <a:endParaRPr lang="en-US" sz="1400" dirty="0"/>
          </a:p>
          <a:p>
            <a:pPr indent="0" marL="0">
              <a:spcAft>
                <a:spcPts val="800"/>
              </a:spcAft>
              <a:buNone/>
            </a:pPr>
            <a:r>
              <a:rPr lang="en-US" sz="1400" dirty="0">
                <a:solidFill>
                  <a:srgbClr val="565349"/>
                </a:solidFill>
                <a:latin typeface="Calibri" pitchFamily="34" charset="0"/>
                <a:ea typeface="Calibri" pitchFamily="34" charset="-122"/>
                <a:cs typeface="Calibri" pitchFamily="34" charset="-120"/>
              </a:rPr>
              <a:t>2.  Sport-specific new designs or materials · improved grip · rebound</a:t>
            </a:r>
            <a:endParaRPr lang="en-US" sz="1400" dirty="0"/>
          </a:p>
          <a:p>
            <a:pPr indent="0" marL="0">
              <a:spcAft>
                <a:spcPts val="800"/>
              </a:spcAft>
              <a:buNone/>
            </a:pPr>
            <a:r>
              <a:rPr lang="en-US" sz="1400" dirty="0">
                <a:solidFill>
                  <a:srgbClr val="565349"/>
                </a:solidFill>
                <a:latin typeface="Calibri" pitchFamily="34" charset="0"/>
                <a:ea typeface="Calibri" pitchFamily="34" charset="-122"/>
                <a:cs typeface="Calibri" pitchFamily="34" charset="-120"/>
              </a:rPr>
              <a:t>3.  Composite materials make it lighter and stronger, so the player can swing faster with more control</a:t>
            </a:r>
            <a:endParaRPr lang="en-US" sz="140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bg>
      <p:bgPr>
        <a:solidFill>
          <a:srgbClr val="FFFFFF"/>
        </a:solidFill>
      </p:bgPr>
    </p:bg>
    <p:spTree>
      <p:nvGrpSpPr>
        <p:cNvPr id="1" name=""/>
        <p:cNvGrpSpPr/>
        <p:nvPr/>
      </p:nvGrpSpPr>
      <p:grpSpPr>
        <a:xfrm>
          <a:off x="0" y="0"/>
          <a:ext cx="0" cy="0"/>
          <a:chOff x="0" y="0"/>
          <a:chExt cx="0" cy="0"/>
        </a:xfrm>
      </p:grpSpPr>
      <p:sp>
        <p:nvSpPr>
          <p:cNvPr id="2" name="Text 0"/>
          <p:cNvSpPr txBox="1"/>
          <p:nvPr/>
        </p:nvSpPr>
        <p:spPr>
          <a:xfrm>
            <a:off x="640080" y="6473952"/>
            <a:ext cx="6400800" cy="274320"/>
          </a:xfrm>
          <a:prstGeom prst="rect">
            <a:avLst/>
          </a:prstGeom>
          <a:noFill/>
          <a:ln/>
        </p:spPr>
        <p:txBody>
          <a:bodyPr wrap="square" lIns="0" tIns="0" rIns="0" bIns="0" rtlCol="0" anchor="ctr"/>
          <a:lstStyle/>
          <a:p>
            <a:pPr indent="0" marL="0">
              <a:buNone/>
            </a:pPr>
            <a:r>
              <a:rPr lang="en-US" sz="1150" dirty="0">
                <a:solidFill>
                  <a:srgbClr val="6E6B5E"/>
                </a:solidFill>
                <a:latin typeface="Calibri" pitchFamily="34" charset="0"/>
                <a:ea typeface="Calibri" pitchFamily="34" charset="-122"/>
                <a:cs typeface="Calibri" pitchFamily="34" charset="-120"/>
              </a:rPr>
              <a:t>DHS BTEC Sport · Component 1 · Task 2</a:t>
            </a:r>
            <a:endParaRPr lang="en-US" sz="1150" dirty="0"/>
          </a:p>
        </p:txBody>
      </p:sp>
      <p:sp>
        <p:nvSpPr>
          <p:cNvPr id="3" name="Text 1"/>
          <p:cNvSpPr txBox="1"/>
          <p:nvPr/>
        </p:nvSpPr>
        <p:spPr>
          <a:xfrm>
            <a:off x="7894015" y="6473952"/>
            <a:ext cx="3657600" cy="274320"/>
          </a:xfrm>
          <a:prstGeom prst="rect">
            <a:avLst/>
          </a:prstGeom>
          <a:noFill/>
          <a:ln/>
        </p:spPr>
        <p:txBody>
          <a:bodyPr wrap="square" lIns="0" tIns="0" rIns="0" bIns="0" rtlCol="0" anchor="ctr"/>
          <a:lstStyle/>
          <a:p>
            <a:pPr algn="r" indent="0" marL="0">
              <a:buNone/>
            </a:pPr>
            <a:r>
              <a:rPr lang="en-US" sz="1150" dirty="0">
                <a:solidFill>
                  <a:srgbClr val="6E6B5E"/>
                </a:solidFill>
                <a:latin typeface="Calibri" pitchFamily="34" charset="0"/>
                <a:ea typeface="Calibri" pitchFamily="34" charset="-122"/>
                <a:cs typeface="Calibri" pitchFamily="34" charset="-120"/>
              </a:rPr>
              <a:t>Lesson 5</a:t>
            </a:r>
            <a:endParaRPr lang="en-US" sz="1150" dirty="0"/>
          </a:p>
        </p:txBody>
      </p:sp>
      <p:sp>
        <p:nvSpPr>
          <p:cNvPr id="4" name="Text 2"/>
          <p:cNvSpPr txBox="1"/>
          <p:nvPr/>
        </p:nvSpPr>
        <p:spPr>
          <a:xfrm>
            <a:off x="640080" y="457200"/>
            <a:ext cx="3200400" cy="292608"/>
          </a:xfrm>
          <a:prstGeom prst="rect">
            <a:avLst/>
          </a:prstGeom>
          <a:noFill/>
          <a:ln/>
        </p:spPr>
        <p:txBody>
          <a:bodyPr wrap="square" lIns="0" tIns="0" rIns="0" bIns="0" rtlCol="0" anchor="ctr"/>
          <a:lstStyle/>
          <a:p>
            <a:pPr indent="0" marL="0">
              <a:buNone/>
            </a:pPr>
            <a:r>
              <a:rPr lang="en-US" sz="1300" b="1" spc="400" kern="0" dirty="0">
                <a:solidFill>
                  <a:srgbClr val="B36A00"/>
                </a:solidFill>
                <a:latin typeface="Calibri" pitchFamily="34" charset="0"/>
                <a:ea typeface="Calibri" pitchFamily="34" charset="-122"/>
                <a:cs typeface="Calibri" pitchFamily="34" charset="-120"/>
              </a:rPr>
              <a:t>LEARN</a:t>
            </a:r>
            <a:endParaRPr lang="en-US" sz="1300" dirty="0"/>
          </a:p>
        </p:txBody>
      </p:sp>
      <p:sp>
        <p:nvSpPr>
          <p:cNvPr id="5" name="Text 3"/>
          <p:cNvSpPr txBox="1"/>
          <p:nvPr/>
        </p:nvSpPr>
        <p:spPr>
          <a:xfrm>
            <a:off x="640080" y="749808"/>
            <a:ext cx="10911535" cy="914400"/>
          </a:xfrm>
          <a:prstGeom prst="rect">
            <a:avLst/>
          </a:prstGeom>
          <a:noFill/>
          <a:ln/>
        </p:spPr>
        <p:txBody>
          <a:bodyPr wrap="square" lIns="0" tIns="0" rIns="0" bIns="0" rtlCol="0" anchor="ctr"/>
          <a:lstStyle/>
          <a:p>
            <a:pPr indent="0" marL="0">
              <a:buNone/>
            </a:pPr>
            <a:r>
              <a:rPr lang="en-US" sz="3400" b="1" dirty="0">
                <a:solidFill>
                  <a:srgbClr val="1F1E1B"/>
                </a:solidFill>
                <a:latin typeface="Arial" pitchFamily="34" charset="0"/>
                <a:ea typeface="Arial" pitchFamily="34" charset="-122"/>
                <a:cs typeface="Arial" pitchFamily="34" charset="-120"/>
              </a:rPr>
              <a:t>Protection, assistive technology and facilities.</a:t>
            </a:r>
            <a:endParaRPr lang="en-US" sz="3400" dirty="0"/>
          </a:p>
        </p:txBody>
      </p:sp>
      <p:sp>
        <p:nvSpPr>
          <p:cNvPr id="6" name="Shape 4"/>
          <p:cNvSpPr/>
          <p:nvPr/>
        </p:nvSpPr>
        <p:spPr>
          <a:xfrm>
            <a:off x="640080" y="1783080"/>
            <a:ext cx="10881360" cy="1216152"/>
          </a:xfrm>
          <a:prstGeom prst="roundRect">
            <a:avLst>
              <a:gd name="adj" fmla="val 3759"/>
            </a:avLst>
          </a:prstGeom>
          <a:solidFill>
            <a:srgbClr val="F6ECDD"/>
          </a:solidFill>
          <a:ln/>
        </p:spPr>
      </p:sp>
      <p:sp>
        <p:nvSpPr>
          <p:cNvPr id="7" name="Text 5"/>
          <p:cNvSpPr txBox="1"/>
          <p:nvPr/>
        </p:nvSpPr>
        <p:spPr>
          <a:xfrm>
            <a:off x="841248" y="1874520"/>
            <a:ext cx="3474720" cy="1069848"/>
          </a:xfrm>
          <a:prstGeom prst="rect">
            <a:avLst/>
          </a:prstGeom>
          <a:noFill/>
          <a:ln/>
        </p:spPr>
        <p:txBody>
          <a:bodyPr wrap="square" lIns="0" tIns="0" rIns="0" bIns="0" rtlCol="0" anchor="t"/>
          <a:lstStyle/>
          <a:p>
            <a:pPr indent="0" marL="0">
              <a:buNone/>
            </a:pPr>
            <a:r>
              <a:rPr lang="en-US" sz="1550" b="1" dirty="0">
                <a:solidFill>
                  <a:srgbClr val="B36A00"/>
                </a:solidFill>
                <a:latin typeface="Calibri" pitchFamily="34" charset="0"/>
                <a:ea typeface="Calibri" pitchFamily="34" charset="-122"/>
                <a:cs typeface="Calibri" pitchFamily="34" charset="-120"/>
              </a:rPr>
              <a:t>Protection and safety equipment</a:t>
            </a:r>
            <a:endParaRPr lang="en-US" sz="1550" dirty="0"/>
          </a:p>
        </p:txBody>
      </p:sp>
      <p:sp>
        <p:nvSpPr>
          <p:cNvPr id="8" name="Text 6"/>
          <p:cNvSpPr txBox="1"/>
          <p:nvPr/>
        </p:nvSpPr>
        <p:spPr>
          <a:xfrm>
            <a:off x="4434840" y="1874520"/>
            <a:ext cx="6858000" cy="1106424"/>
          </a:xfrm>
          <a:prstGeom prst="rect">
            <a:avLst/>
          </a:prstGeom>
          <a:noFill/>
          <a:ln/>
        </p:spPr>
        <p:txBody>
          <a:bodyPr wrap="square" lIns="0" tIns="0" rIns="0" bIns="0" rtlCol="0" anchor="t"/>
          <a:lstStyle/>
          <a:p>
            <a:pPr indent="0" marL="0">
              <a:buNone/>
            </a:pPr>
            <a:r>
              <a:rPr lang="en-US" sz="1350" dirty="0">
                <a:solidFill>
                  <a:srgbClr val="1F1E1B"/>
                </a:solidFill>
                <a:latin typeface="Calibri" pitchFamily="34" charset="0"/>
                <a:ea typeface="Calibri" pitchFamily="34" charset="-122"/>
                <a:cs typeface="Calibri" pitchFamily="34" charset="-120"/>
              </a:rPr>
              <a:t>improved protection design · lighter weight · improved performance, for example the shape of cycle helmets to improve aerodynamics</a:t>
            </a:r>
            <a:endParaRPr lang="en-US" sz="1350" dirty="0"/>
          </a:p>
        </p:txBody>
      </p:sp>
      <p:sp>
        <p:nvSpPr>
          <p:cNvPr id="9" name="Shape 7"/>
          <p:cNvSpPr/>
          <p:nvPr/>
        </p:nvSpPr>
        <p:spPr>
          <a:xfrm>
            <a:off x="640080" y="3108960"/>
            <a:ext cx="10881360" cy="1216152"/>
          </a:xfrm>
          <a:prstGeom prst="roundRect">
            <a:avLst>
              <a:gd name="adj" fmla="val 3759"/>
            </a:avLst>
          </a:prstGeom>
          <a:solidFill>
            <a:srgbClr val="FFFFFF"/>
          </a:solidFill>
          <a:ln/>
        </p:spPr>
      </p:sp>
      <p:sp>
        <p:nvSpPr>
          <p:cNvPr id="10" name="Text 8"/>
          <p:cNvSpPr txBox="1"/>
          <p:nvPr/>
        </p:nvSpPr>
        <p:spPr>
          <a:xfrm>
            <a:off x="841248" y="3200400"/>
            <a:ext cx="3474720" cy="1069848"/>
          </a:xfrm>
          <a:prstGeom prst="rect">
            <a:avLst/>
          </a:prstGeom>
          <a:noFill/>
          <a:ln/>
        </p:spPr>
        <p:txBody>
          <a:bodyPr wrap="square" lIns="0" tIns="0" rIns="0" bIns="0" rtlCol="0" anchor="t"/>
          <a:lstStyle/>
          <a:p>
            <a:pPr indent="0" marL="0">
              <a:buNone/>
            </a:pPr>
            <a:r>
              <a:rPr lang="en-US" sz="1550" b="1" dirty="0">
                <a:solidFill>
                  <a:srgbClr val="B36A00"/>
                </a:solidFill>
                <a:latin typeface="Calibri" pitchFamily="34" charset="0"/>
                <a:ea typeface="Calibri" pitchFamily="34" charset="-122"/>
                <a:cs typeface="Calibri" pitchFamily="34" charset="-120"/>
              </a:rPr>
              <a:t>Equipment for people with disabilities, or assistive technology</a:t>
            </a:r>
            <a:endParaRPr lang="en-US" sz="1550" dirty="0"/>
          </a:p>
        </p:txBody>
      </p:sp>
      <p:sp>
        <p:nvSpPr>
          <p:cNvPr id="11" name="Text 9"/>
          <p:cNvSpPr txBox="1"/>
          <p:nvPr/>
        </p:nvSpPr>
        <p:spPr>
          <a:xfrm>
            <a:off x="4434840" y="3200400"/>
            <a:ext cx="6858000" cy="1106424"/>
          </a:xfrm>
          <a:prstGeom prst="rect">
            <a:avLst/>
          </a:prstGeom>
          <a:noFill/>
          <a:ln/>
        </p:spPr>
        <p:txBody>
          <a:bodyPr wrap="square" lIns="0" tIns="0" rIns="0" bIns="0" rtlCol="0" anchor="t"/>
          <a:lstStyle/>
          <a:p>
            <a:pPr indent="0" marL="0">
              <a:buNone/>
            </a:pPr>
            <a:r>
              <a:rPr lang="en-US" sz="1350" dirty="0">
                <a:solidFill>
                  <a:srgbClr val="1F1E1B"/>
                </a:solidFill>
                <a:latin typeface="Calibri" pitchFamily="34" charset="0"/>
                <a:ea typeface="Calibri" pitchFamily="34" charset="-122"/>
                <a:cs typeface="Calibri" pitchFamily="34" charset="-120"/>
              </a:rPr>
              <a:t>prosthetics · sport-specific wheelchairs · equipment to support people with visual and hearing impairments</a:t>
            </a:r>
            <a:endParaRPr lang="en-US" sz="1350" dirty="0"/>
          </a:p>
        </p:txBody>
      </p:sp>
      <p:sp>
        <p:nvSpPr>
          <p:cNvPr id="12" name="Shape 10"/>
          <p:cNvSpPr/>
          <p:nvPr/>
        </p:nvSpPr>
        <p:spPr>
          <a:xfrm>
            <a:off x="640080" y="4434840"/>
            <a:ext cx="10881360" cy="1216152"/>
          </a:xfrm>
          <a:prstGeom prst="roundRect">
            <a:avLst>
              <a:gd name="adj" fmla="val 3759"/>
            </a:avLst>
          </a:prstGeom>
          <a:solidFill>
            <a:srgbClr val="F6ECDD"/>
          </a:solidFill>
          <a:ln/>
        </p:spPr>
      </p:sp>
      <p:sp>
        <p:nvSpPr>
          <p:cNvPr id="13" name="Text 11"/>
          <p:cNvSpPr txBox="1"/>
          <p:nvPr/>
        </p:nvSpPr>
        <p:spPr>
          <a:xfrm>
            <a:off x="841248" y="4526280"/>
            <a:ext cx="3474720" cy="1069848"/>
          </a:xfrm>
          <a:prstGeom prst="rect">
            <a:avLst/>
          </a:prstGeom>
          <a:noFill/>
          <a:ln/>
        </p:spPr>
        <p:txBody>
          <a:bodyPr wrap="square" lIns="0" tIns="0" rIns="0" bIns="0" rtlCol="0" anchor="t"/>
          <a:lstStyle/>
          <a:p>
            <a:pPr indent="0" marL="0">
              <a:buNone/>
            </a:pPr>
            <a:r>
              <a:rPr lang="en-US" sz="1550" b="1" dirty="0">
                <a:solidFill>
                  <a:srgbClr val="B36A00"/>
                </a:solidFill>
                <a:latin typeface="Calibri" pitchFamily="34" charset="0"/>
                <a:ea typeface="Calibri" pitchFamily="34" charset="-122"/>
                <a:cs typeface="Calibri" pitchFamily="34" charset="-120"/>
              </a:rPr>
              <a:t>Facilities</a:t>
            </a:r>
            <a:endParaRPr lang="en-US" sz="1550" dirty="0"/>
          </a:p>
        </p:txBody>
      </p:sp>
      <p:sp>
        <p:nvSpPr>
          <p:cNvPr id="14" name="Text 12"/>
          <p:cNvSpPr txBox="1"/>
          <p:nvPr/>
        </p:nvSpPr>
        <p:spPr>
          <a:xfrm>
            <a:off x="4434840" y="4526280"/>
            <a:ext cx="6858000" cy="1106424"/>
          </a:xfrm>
          <a:prstGeom prst="rect">
            <a:avLst/>
          </a:prstGeom>
          <a:noFill/>
          <a:ln/>
        </p:spPr>
        <p:txBody>
          <a:bodyPr wrap="square" lIns="0" tIns="0" rIns="0" bIns="0" rtlCol="0" anchor="t"/>
          <a:lstStyle/>
          <a:p>
            <a:pPr indent="0" marL="0">
              <a:buNone/>
            </a:pPr>
            <a:r>
              <a:rPr lang="en-US" sz="1350" dirty="0">
                <a:solidFill>
                  <a:srgbClr val="1F1E1B"/>
                </a:solidFill>
                <a:latin typeface="Calibri" pitchFamily="34" charset="0"/>
                <a:ea typeface="Calibri" pitchFamily="34" charset="-122"/>
                <a:cs typeface="Calibri" pitchFamily="34" charset="-120"/>
              </a:rPr>
              <a:t>facilities that simulate environments to replicate competition in other locations · all weather surfaces · surfaces to reduce the risk of injury</a:t>
            </a:r>
            <a:endParaRPr lang="en-US" sz="1350" dirty="0"/>
          </a:p>
        </p:txBody>
      </p:sp>
      <p:sp>
        <p:nvSpPr>
          <p:cNvPr id="15" name="Text 13"/>
          <p:cNvSpPr txBox="1"/>
          <p:nvPr/>
        </p:nvSpPr>
        <p:spPr>
          <a:xfrm>
            <a:off x="640080" y="5943600"/>
            <a:ext cx="10881360" cy="411480"/>
          </a:xfrm>
          <a:prstGeom prst="rect">
            <a:avLst/>
          </a:prstGeom>
          <a:noFill/>
          <a:ln/>
        </p:spPr>
        <p:txBody>
          <a:bodyPr wrap="square" lIns="0" tIns="0" rIns="0" bIns="0" rtlCol="0" anchor="ctr"/>
          <a:lstStyle/>
          <a:p>
            <a:pPr indent="0" marL="0">
              <a:buNone/>
            </a:pPr>
            <a:r>
              <a:rPr lang="en-US" sz="1500" dirty="0">
                <a:solidFill>
                  <a:srgbClr val="565349"/>
                </a:solidFill>
                <a:latin typeface="Calibri" pitchFamily="34" charset="0"/>
                <a:ea typeface="Calibri" pitchFamily="34" charset="-122"/>
                <a:cs typeface="Calibri" pitchFamily="34" charset="-120"/>
              </a:rPr>
              <a:t>Notice the cycle helmet: it protects AND improves performance. The best examples do two things at once, and saying both earns more.</a:t>
            </a:r>
            <a:endParaRPr lang="en-US" sz="15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p:bgPr>
    </p:bg>
    <p:spTree>
      <p:nvGrpSpPr>
        <p:cNvPr id="1" name=""/>
        <p:cNvGrpSpPr/>
        <p:nvPr/>
      </p:nvGrpSpPr>
      <p:grpSpPr>
        <a:xfrm>
          <a:off x="0" y="0"/>
          <a:ext cx="0" cy="0"/>
          <a:chOff x="0" y="0"/>
          <a:chExt cx="0" cy="0"/>
        </a:xfrm>
      </p:grpSpPr>
      <p:sp>
        <p:nvSpPr>
          <p:cNvPr id="2" name="Text 0"/>
          <p:cNvSpPr txBox="1"/>
          <p:nvPr/>
        </p:nvSpPr>
        <p:spPr>
          <a:xfrm>
            <a:off x="640080" y="6473952"/>
            <a:ext cx="6400800" cy="274320"/>
          </a:xfrm>
          <a:prstGeom prst="rect">
            <a:avLst/>
          </a:prstGeom>
          <a:noFill/>
          <a:ln/>
        </p:spPr>
        <p:txBody>
          <a:bodyPr wrap="square" lIns="0" tIns="0" rIns="0" bIns="0" rtlCol="0" anchor="ctr"/>
          <a:lstStyle/>
          <a:p>
            <a:pPr indent="0" marL="0">
              <a:buNone/>
            </a:pPr>
            <a:r>
              <a:rPr lang="en-US" sz="1150" dirty="0">
                <a:solidFill>
                  <a:srgbClr val="6E6B5E"/>
                </a:solidFill>
                <a:latin typeface="Calibri" pitchFamily="34" charset="0"/>
                <a:ea typeface="Calibri" pitchFamily="34" charset="-122"/>
                <a:cs typeface="Calibri" pitchFamily="34" charset="-120"/>
              </a:rPr>
              <a:t>DHS BTEC Sport · Component 1 · Task 2</a:t>
            </a:r>
            <a:endParaRPr lang="en-US" sz="1150" dirty="0"/>
          </a:p>
        </p:txBody>
      </p:sp>
      <p:sp>
        <p:nvSpPr>
          <p:cNvPr id="3" name="Text 1"/>
          <p:cNvSpPr txBox="1"/>
          <p:nvPr/>
        </p:nvSpPr>
        <p:spPr>
          <a:xfrm>
            <a:off x="7894015" y="6473952"/>
            <a:ext cx="3657600" cy="274320"/>
          </a:xfrm>
          <a:prstGeom prst="rect">
            <a:avLst/>
          </a:prstGeom>
          <a:noFill/>
          <a:ln/>
        </p:spPr>
        <p:txBody>
          <a:bodyPr wrap="square" lIns="0" tIns="0" rIns="0" bIns="0" rtlCol="0" anchor="ctr"/>
          <a:lstStyle/>
          <a:p>
            <a:pPr algn="r" indent="0" marL="0">
              <a:buNone/>
            </a:pPr>
            <a:r>
              <a:rPr lang="en-US" sz="1150" dirty="0">
                <a:solidFill>
                  <a:srgbClr val="6E6B5E"/>
                </a:solidFill>
                <a:latin typeface="Calibri" pitchFamily="34" charset="0"/>
                <a:ea typeface="Calibri" pitchFamily="34" charset="-122"/>
                <a:cs typeface="Calibri" pitchFamily="34" charset="-120"/>
              </a:rPr>
              <a:t>The structure</a:t>
            </a:r>
            <a:endParaRPr lang="en-US" sz="1150" dirty="0"/>
          </a:p>
        </p:txBody>
      </p:sp>
      <p:sp>
        <p:nvSpPr>
          <p:cNvPr id="4" name="Text 2"/>
          <p:cNvSpPr txBox="1"/>
          <p:nvPr/>
        </p:nvSpPr>
        <p:spPr>
          <a:xfrm>
            <a:off x="640080" y="749808"/>
            <a:ext cx="10911535" cy="914400"/>
          </a:xfrm>
          <a:prstGeom prst="rect">
            <a:avLst/>
          </a:prstGeom>
          <a:noFill/>
          <a:ln/>
        </p:spPr>
        <p:txBody>
          <a:bodyPr wrap="square" lIns="0" tIns="0" rIns="0" bIns="0" rtlCol="0" anchor="ctr"/>
          <a:lstStyle/>
          <a:p>
            <a:pPr indent="0" marL="0">
              <a:buNone/>
            </a:pPr>
            <a:r>
              <a:rPr lang="en-US" sz="3400" b="1" dirty="0">
                <a:solidFill>
                  <a:srgbClr val="1F1E1B"/>
                </a:solidFill>
                <a:latin typeface="Arial" pitchFamily="34" charset="0"/>
                <a:ea typeface="Arial" pitchFamily="34" charset="-122"/>
                <a:cs typeface="Arial" pitchFamily="34" charset="-120"/>
              </a:rPr>
              <a:t>Three questions, and they stack.</a:t>
            </a:r>
            <a:endParaRPr lang="en-US" sz="3400" dirty="0"/>
          </a:p>
        </p:txBody>
      </p:sp>
      <p:sp>
        <p:nvSpPr>
          <p:cNvPr id="5" name="Shape 3"/>
          <p:cNvSpPr/>
          <p:nvPr/>
        </p:nvSpPr>
        <p:spPr>
          <a:xfrm>
            <a:off x="640080" y="1737360"/>
            <a:ext cx="3520440" cy="3200400"/>
          </a:xfrm>
          <a:prstGeom prst="roundRect">
            <a:avLst>
              <a:gd name="adj" fmla="val 2286"/>
            </a:avLst>
          </a:prstGeom>
          <a:solidFill>
            <a:srgbClr val="E3EDF3"/>
          </a:solidFill>
          <a:ln/>
        </p:spPr>
      </p:sp>
      <p:sp>
        <p:nvSpPr>
          <p:cNvPr id="6" name="Text 4"/>
          <p:cNvSpPr txBox="1"/>
          <p:nvPr/>
        </p:nvSpPr>
        <p:spPr>
          <a:xfrm>
            <a:off x="868680" y="1920240"/>
            <a:ext cx="914400" cy="411480"/>
          </a:xfrm>
          <a:prstGeom prst="rect">
            <a:avLst/>
          </a:prstGeom>
          <a:noFill/>
          <a:ln/>
        </p:spPr>
        <p:txBody>
          <a:bodyPr wrap="square" lIns="0" tIns="0" rIns="0" bIns="0" rtlCol="0" anchor="ctr"/>
          <a:lstStyle/>
          <a:p>
            <a:pPr indent="0" marL="0">
              <a:buNone/>
            </a:pPr>
            <a:r>
              <a:rPr lang="en-US" sz="2200" b="1" dirty="0">
                <a:solidFill>
                  <a:srgbClr val="1F5C8B"/>
                </a:solidFill>
                <a:latin typeface="Arial" pitchFamily="34" charset="0"/>
                <a:ea typeface="Arial" pitchFamily="34" charset="-122"/>
                <a:cs typeface="Arial" pitchFamily="34" charset="-120"/>
              </a:rPr>
              <a:t>B1</a:t>
            </a:r>
            <a:endParaRPr lang="en-US" sz="2200" dirty="0"/>
          </a:p>
        </p:txBody>
      </p:sp>
      <p:sp>
        <p:nvSpPr>
          <p:cNvPr id="7" name="Text 5"/>
          <p:cNvSpPr txBox="1"/>
          <p:nvPr/>
        </p:nvSpPr>
        <p:spPr>
          <a:xfrm>
            <a:off x="868680" y="2377440"/>
            <a:ext cx="3063240" cy="1005840"/>
          </a:xfrm>
          <a:prstGeom prst="rect">
            <a:avLst/>
          </a:prstGeom>
          <a:noFill/>
          <a:ln/>
        </p:spPr>
        <p:txBody>
          <a:bodyPr wrap="square" lIns="0" tIns="0" rIns="0" bIns="0" rtlCol="0" anchor="t"/>
          <a:lstStyle/>
          <a:p>
            <a:pPr indent="0" marL="0">
              <a:buNone/>
            </a:pPr>
            <a:r>
              <a:rPr lang="en-US" sz="1550" b="1" dirty="0">
                <a:solidFill>
                  <a:srgbClr val="1F1E1B"/>
                </a:solidFill>
                <a:latin typeface="Calibri" pitchFamily="34" charset="0"/>
                <a:ea typeface="Calibri" pitchFamily="34" charset="-122"/>
                <a:cs typeface="Calibri" pitchFamily="34" charset="-120"/>
              </a:rPr>
              <a:t>What equipment do participants use?</a:t>
            </a:r>
            <a:endParaRPr lang="en-US" sz="1550" dirty="0"/>
          </a:p>
        </p:txBody>
      </p:sp>
      <p:sp>
        <p:nvSpPr>
          <p:cNvPr id="8" name="Text 6"/>
          <p:cNvSpPr txBox="1"/>
          <p:nvPr/>
        </p:nvSpPr>
        <p:spPr>
          <a:xfrm>
            <a:off x="868680" y="3474720"/>
            <a:ext cx="3063240" cy="1280160"/>
          </a:xfrm>
          <a:prstGeom prst="rect">
            <a:avLst/>
          </a:prstGeom>
          <a:noFill/>
          <a:ln/>
        </p:spPr>
        <p:txBody>
          <a:bodyPr wrap="square" lIns="0" tIns="0" rIns="0" bIns="0" rtlCol="0" anchor="t"/>
          <a:lstStyle/>
          <a:p>
            <a:pPr indent="0" marL="0">
              <a:buNone/>
            </a:pPr>
            <a:r>
              <a:rPr lang="en-US" sz="1400" dirty="0">
                <a:solidFill>
                  <a:srgbClr val="565349"/>
                </a:solidFill>
                <a:latin typeface="Calibri" pitchFamily="34" charset="0"/>
                <a:ea typeface="Calibri" pitchFamily="34" charset="-122"/>
                <a:cs typeface="Calibri" pitchFamily="34" charset="-120"/>
              </a:rPr>
              <a:t>Eight categories, from clothing to performance analysis.</a:t>
            </a:r>
            <a:endParaRPr lang="en-US" sz="1400" dirty="0"/>
          </a:p>
        </p:txBody>
      </p:sp>
      <p:sp>
        <p:nvSpPr>
          <p:cNvPr id="9" name="Shape 7"/>
          <p:cNvSpPr/>
          <p:nvPr/>
        </p:nvSpPr>
        <p:spPr>
          <a:xfrm>
            <a:off x="4389120" y="1737360"/>
            <a:ext cx="3520440" cy="3200400"/>
          </a:xfrm>
          <a:prstGeom prst="roundRect">
            <a:avLst>
              <a:gd name="adj" fmla="val 2286"/>
            </a:avLst>
          </a:prstGeom>
          <a:solidFill>
            <a:srgbClr val="F6ECDD"/>
          </a:solidFill>
          <a:ln/>
        </p:spPr>
      </p:sp>
      <p:sp>
        <p:nvSpPr>
          <p:cNvPr id="10" name="Text 8"/>
          <p:cNvSpPr txBox="1"/>
          <p:nvPr/>
        </p:nvSpPr>
        <p:spPr>
          <a:xfrm>
            <a:off x="4617720" y="1920240"/>
            <a:ext cx="914400" cy="411480"/>
          </a:xfrm>
          <a:prstGeom prst="rect">
            <a:avLst/>
          </a:prstGeom>
          <a:noFill/>
          <a:ln/>
        </p:spPr>
        <p:txBody>
          <a:bodyPr wrap="square" lIns="0" tIns="0" rIns="0" bIns="0" rtlCol="0" anchor="ctr"/>
          <a:lstStyle/>
          <a:p>
            <a:pPr indent="0" marL="0">
              <a:buNone/>
            </a:pPr>
            <a:r>
              <a:rPr lang="en-US" sz="2200" b="1" dirty="0">
                <a:solidFill>
                  <a:srgbClr val="B36A00"/>
                </a:solidFill>
                <a:latin typeface="Arial" pitchFamily="34" charset="0"/>
                <a:ea typeface="Arial" pitchFamily="34" charset="-122"/>
                <a:cs typeface="Arial" pitchFamily="34" charset="-120"/>
              </a:rPr>
              <a:t>B2</a:t>
            </a:r>
            <a:endParaRPr lang="en-US" sz="2200" dirty="0"/>
          </a:p>
        </p:txBody>
      </p:sp>
      <p:sp>
        <p:nvSpPr>
          <p:cNvPr id="11" name="Text 9"/>
          <p:cNvSpPr txBox="1"/>
          <p:nvPr/>
        </p:nvSpPr>
        <p:spPr>
          <a:xfrm>
            <a:off x="4617720" y="2377440"/>
            <a:ext cx="3063240" cy="1005840"/>
          </a:xfrm>
          <a:prstGeom prst="rect">
            <a:avLst/>
          </a:prstGeom>
          <a:noFill/>
          <a:ln/>
        </p:spPr>
        <p:txBody>
          <a:bodyPr wrap="square" lIns="0" tIns="0" rIns="0" bIns="0" rtlCol="0" anchor="t"/>
          <a:lstStyle/>
          <a:p>
            <a:pPr indent="0" marL="0">
              <a:buNone/>
            </a:pPr>
            <a:r>
              <a:rPr lang="en-US" sz="1550" b="1" dirty="0">
                <a:solidFill>
                  <a:srgbClr val="1F1E1B"/>
                </a:solidFill>
                <a:latin typeface="Calibri" pitchFamily="34" charset="0"/>
                <a:ea typeface="Calibri" pitchFamily="34" charset="-122"/>
                <a:cs typeface="Calibri" pitchFamily="34" charset="-120"/>
              </a:rPr>
              <a:t>What has technology done to each of those eight?</a:t>
            </a:r>
            <a:endParaRPr lang="en-US" sz="1550" dirty="0"/>
          </a:p>
        </p:txBody>
      </p:sp>
      <p:sp>
        <p:nvSpPr>
          <p:cNvPr id="12" name="Text 10"/>
          <p:cNvSpPr txBox="1"/>
          <p:nvPr/>
        </p:nvSpPr>
        <p:spPr>
          <a:xfrm>
            <a:off x="4617720" y="3474720"/>
            <a:ext cx="3063240" cy="1280160"/>
          </a:xfrm>
          <a:prstGeom prst="rect">
            <a:avLst/>
          </a:prstGeom>
          <a:noFill/>
          <a:ln/>
        </p:spPr>
        <p:txBody>
          <a:bodyPr wrap="square" lIns="0" tIns="0" rIns="0" bIns="0" rtlCol="0" anchor="t"/>
          <a:lstStyle/>
          <a:p>
            <a:pPr indent="0" marL="0">
              <a:buNone/>
            </a:pPr>
            <a:r>
              <a:rPr lang="en-US" sz="1400" dirty="0">
                <a:solidFill>
                  <a:srgbClr val="565349"/>
                </a:solidFill>
                <a:latin typeface="Calibri" pitchFamily="34" charset="0"/>
                <a:ea typeface="Calibri" pitchFamily="34" charset="-122"/>
                <a:cs typeface="Calibri" pitchFamily="34" charset="-120"/>
              </a:rPr>
              <a:t>The same eight categories again, but the technological developments this time.</a:t>
            </a:r>
            <a:endParaRPr lang="en-US" sz="1400" dirty="0"/>
          </a:p>
        </p:txBody>
      </p:sp>
      <p:sp>
        <p:nvSpPr>
          <p:cNvPr id="13" name="Shape 11"/>
          <p:cNvSpPr/>
          <p:nvPr/>
        </p:nvSpPr>
        <p:spPr>
          <a:xfrm>
            <a:off x="8138160" y="1737360"/>
            <a:ext cx="3520440" cy="3200400"/>
          </a:xfrm>
          <a:prstGeom prst="roundRect">
            <a:avLst>
              <a:gd name="adj" fmla="val 2286"/>
            </a:avLst>
          </a:prstGeom>
          <a:solidFill>
            <a:srgbClr val="FAE6E8"/>
          </a:solidFill>
          <a:ln/>
        </p:spPr>
      </p:sp>
      <p:sp>
        <p:nvSpPr>
          <p:cNvPr id="14" name="Text 12"/>
          <p:cNvSpPr txBox="1"/>
          <p:nvPr/>
        </p:nvSpPr>
        <p:spPr>
          <a:xfrm>
            <a:off x="8366760" y="1920240"/>
            <a:ext cx="914400" cy="411480"/>
          </a:xfrm>
          <a:prstGeom prst="rect">
            <a:avLst/>
          </a:prstGeom>
          <a:noFill/>
          <a:ln/>
        </p:spPr>
        <p:txBody>
          <a:bodyPr wrap="square" lIns="0" tIns="0" rIns="0" bIns="0" rtlCol="0" anchor="ctr"/>
          <a:lstStyle/>
          <a:p>
            <a:pPr indent="0" marL="0">
              <a:buNone/>
            </a:pPr>
            <a:r>
              <a:rPr lang="en-US" sz="2200" b="1" dirty="0">
                <a:solidFill>
                  <a:srgbClr val="D0202E"/>
                </a:solidFill>
                <a:latin typeface="Arial" pitchFamily="34" charset="0"/>
                <a:ea typeface="Arial" pitchFamily="34" charset="-122"/>
                <a:cs typeface="Arial" pitchFamily="34" charset="-120"/>
              </a:rPr>
              <a:t>B3</a:t>
            </a:r>
            <a:endParaRPr lang="en-US" sz="2200" dirty="0"/>
          </a:p>
        </p:txBody>
      </p:sp>
      <p:sp>
        <p:nvSpPr>
          <p:cNvPr id="15" name="Text 13"/>
          <p:cNvSpPr txBox="1"/>
          <p:nvPr/>
        </p:nvSpPr>
        <p:spPr>
          <a:xfrm>
            <a:off x="8366760" y="2377440"/>
            <a:ext cx="3063240" cy="1005840"/>
          </a:xfrm>
          <a:prstGeom prst="rect">
            <a:avLst/>
          </a:prstGeom>
          <a:noFill/>
          <a:ln/>
        </p:spPr>
        <p:txBody>
          <a:bodyPr wrap="square" lIns="0" tIns="0" rIns="0" bIns="0" rtlCol="0" anchor="t"/>
          <a:lstStyle/>
          <a:p>
            <a:pPr indent="0" marL="0">
              <a:buNone/>
            </a:pPr>
            <a:r>
              <a:rPr lang="en-US" sz="1550" b="1" dirty="0">
                <a:solidFill>
                  <a:srgbClr val="1F1E1B"/>
                </a:solidFill>
                <a:latin typeface="Calibri" pitchFamily="34" charset="0"/>
                <a:ea typeface="Calibri" pitchFamily="34" charset="-122"/>
                <a:cs typeface="Calibri" pitchFamily="34" charset="-120"/>
              </a:rPr>
              <a:t>What are the limitations of that technology?</a:t>
            </a:r>
            <a:endParaRPr lang="en-US" sz="1550" dirty="0"/>
          </a:p>
        </p:txBody>
      </p:sp>
      <p:sp>
        <p:nvSpPr>
          <p:cNvPr id="16" name="Text 14"/>
          <p:cNvSpPr txBox="1"/>
          <p:nvPr/>
        </p:nvSpPr>
        <p:spPr>
          <a:xfrm>
            <a:off x="8366760" y="3474720"/>
            <a:ext cx="3063240" cy="1280160"/>
          </a:xfrm>
          <a:prstGeom prst="rect">
            <a:avLst/>
          </a:prstGeom>
          <a:noFill/>
          <a:ln/>
        </p:spPr>
        <p:txBody>
          <a:bodyPr wrap="square" lIns="0" tIns="0" rIns="0" bIns="0" rtlCol="0" anchor="t"/>
          <a:lstStyle/>
          <a:p>
            <a:pPr indent="0" marL="0">
              <a:buNone/>
            </a:pPr>
            <a:r>
              <a:rPr lang="en-US" sz="1400" dirty="0">
                <a:solidFill>
                  <a:srgbClr val="565349"/>
                </a:solidFill>
                <a:latin typeface="Calibri" pitchFamily="34" charset="0"/>
                <a:ea typeface="Calibri" pitchFamily="34" charset="-122"/>
                <a:cs typeface="Calibri" pitchFamily="34" charset="-120"/>
              </a:rPr>
              <a:t>Five limitations. Without these, an answer is only half an argument.</a:t>
            </a:r>
            <a:endParaRPr lang="en-US" sz="1400" dirty="0"/>
          </a:p>
        </p:txBody>
      </p:sp>
      <p:sp>
        <p:nvSpPr>
          <p:cNvPr id="17" name="Text 15"/>
          <p:cNvSpPr txBox="1"/>
          <p:nvPr/>
        </p:nvSpPr>
        <p:spPr>
          <a:xfrm>
            <a:off x="640080" y="5166360"/>
            <a:ext cx="10881360" cy="457200"/>
          </a:xfrm>
          <a:prstGeom prst="rect">
            <a:avLst/>
          </a:prstGeom>
          <a:noFill/>
          <a:ln/>
        </p:spPr>
        <p:txBody>
          <a:bodyPr wrap="square" lIns="0" tIns="0" rIns="0" bIns="0" rtlCol="0" anchor="ctr"/>
          <a:lstStyle/>
          <a:p>
            <a:pPr indent="0" marL="0">
              <a:buNone/>
            </a:pPr>
            <a:r>
              <a:rPr lang="en-US" sz="1600" dirty="0">
                <a:solidFill>
                  <a:srgbClr val="1F1E1B"/>
                </a:solidFill>
                <a:latin typeface="Calibri" pitchFamily="34" charset="0"/>
                <a:ea typeface="Calibri" pitchFamily="34" charset="-122"/>
                <a:cs typeface="Calibri" pitchFamily="34" charset="-120"/>
              </a:rPr>
              <a:t>B1 and B2 are the same eight categories twice: what the item is, then what technology has done to it. Learn them as pairs and you have learned both.</a:t>
            </a:r>
            <a:endParaRPr lang="en-US" sz="16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name="Slide 20">
    <p:bg>
      <p:bgPr>
        <a:solidFill>
          <a:srgbClr val="FFFFFF"/>
        </a:solidFill>
      </p:bgPr>
    </p:bg>
    <p:spTree>
      <p:nvGrpSpPr>
        <p:cNvPr id="1" name=""/>
        <p:cNvGrpSpPr/>
        <p:nvPr/>
      </p:nvGrpSpPr>
      <p:grpSpPr>
        <a:xfrm>
          <a:off x="0" y="0"/>
          <a:ext cx="0" cy="0"/>
          <a:chOff x="0" y="0"/>
          <a:chExt cx="0" cy="0"/>
        </a:xfrm>
      </p:grpSpPr>
      <p:sp>
        <p:nvSpPr>
          <p:cNvPr id="2" name="Text 0"/>
          <p:cNvSpPr txBox="1"/>
          <p:nvPr/>
        </p:nvSpPr>
        <p:spPr>
          <a:xfrm>
            <a:off x="640080" y="6473952"/>
            <a:ext cx="6400800" cy="274320"/>
          </a:xfrm>
          <a:prstGeom prst="rect">
            <a:avLst/>
          </a:prstGeom>
          <a:noFill/>
          <a:ln/>
        </p:spPr>
        <p:txBody>
          <a:bodyPr wrap="square" lIns="0" tIns="0" rIns="0" bIns="0" rtlCol="0" anchor="ctr"/>
          <a:lstStyle/>
          <a:p>
            <a:pPr indent="0" marL="0">
              <a:buNone/>
            </a:pPr>
            <a:r>
              <a:rPr lang="en-US" sz="1150" dirty="0">
                <a:solidFill>
                  <a:srgbClr val="6E6B5E"/>
                </a:solidFill>
                <a:latin typeface="Calibri" pitchFamily="34" charset="0"/>
                <a:ea typeface="Calibri" pitchFamily="34" charset="-122"/>
                <a:cs typeface="Calibri" pitchFamily="34" charset="-120"/>
              </a:rPr>
              <a:t>DHS BTEC Sport · Component 1 · Task 2</a:t>
            </a:r>
            <a:endParaRPr lang="en-US" sz="1150" dirty="0"/>
          </a:p>
        </p:txBody>
      </p:sp>
      <p:sp>
        <p:nvSpPr>
          <p:cNvPr id="3" name="Text 1"/>
          <p:cNvSpPr txBox="1"/>
          <p:nvPr/>
        </p:nvSpPr>
        <p:spPr>
          <a:xfrm>
            <a:off x="7894015" y="6473952"/>
            <a:ext cx="3657600" cy="274320"/>
          </a:xfrm>
          <a:prstGeom prst="rect">
            <a:avLst/>
          </a:prstGeom>
          <a:noFill/>
          <a:ln/>
        </p:spPr>
        <p:txBody>
          <a:bodyPr wrap="square" lIns="0" tIns="0" rIns="0" bIns="0" rtlCol="0" anchor="ctr"/>
          <a:lstStyle/>
          <a:p>
            <a:pPr algn="r" indent="0" marL="0">
              <a:buNone/>
            </a:pPr>
            <a:r>
              <a:rPr lang="en-US" sz="1150" dirty="0">
                <a:solidFill>
                  <a:srgbClr val="6E6B5E"/>
                </a:solidFill>
                <a:latin typeface="Calibri" pitchFamily="34" charset="0"/>
                <a:ea typeface="Calibri" pitchFamily="34" charset="-122"/>
                <a:cs typeface="Calibri" pitchFamily="34" charset="-120"/>
              </a:rPr>
              <a:t>Week 23 · Lesson 6</a:t>
            </a:r>
            <a:endParaRPr lang="en-US" sz="1150" dirty="0"/>
          </a:p>
        </p:txBody>
      </p:sp>
      <p:sp>
        <p:nvSpPr>
          <p:cNvPr id="4" name="Text 2"/>
          <p:cNvSpPr txBox="1"/>
          <p:nvPr/>
        </p:nvSpPr>
        <p:spPr>
          <a:xfrm>
            <a:off x="640080" y="1005840"/>
            <a:ext cx="3657600" cy="365760"/>
          </a:xfrm>
          <a:prstGeom prst="rect">
            <a:avLst/>
          </a:prstGeom>
          <a:noFill/>
          <a:ln/>
        </p:spPr>
        <p:txBody>
          <a:bodyPr wrap="square" lIns="0" tIns="0" rIns="0" bIns="0" rtlCol="0" anchor="ctr"/>
          <a:lstStyle/>
          <a:p>
            <a:pPr indent="0" marL="0">
              <a:buNone/>
            </a:pPr>
            <a:r>
              <a:rPr lang="en-US" sz="1500" b="1" spc="400" kern="0" dirty="0">
                <a:solidFill>
                  <a:srgbClr val="1F5C8B"/>
                </a:solidFill>
                <a:latin typeface="Calibri" pitchFamily="34" charset="0"/>
                <a:ea typeface="Calibri" pitchFamily="34" charset="-122"/>
                <a:cs typeface="Calibri" pitchFamily="34" charset="-120"/>
              </a:rPr>
              <a:t>LESSON 6</a:t>
            </a:r>
            <a:endParaRPr lang="en-US" sz="1500" dirty="0"/>
          </a:p>
        </p:txBody>
      </p:sp>
      <p:sp>
        <p:nvSpPr>
          <p:cNvPr id="5" name="Text 3"/>
          <p:cNvSpPr txBox="1"/>
          <p:nvPr/>
        </p:nvSpPr>
        <p:spPr>
          <a:xfrm>
            <a:off x="640080" y="1417320"/>
            <a:ext cx="10911535" cy="1371600"/>
          </a:xfrm>
          <a:prstGeom prst="rect">
            <a:avLst/>
          </a:prstGeom>
          <a:noFill/>
          <a:ln/>
        </p:spPr>
        <p:txBody>
          <a:bodyPr wrap="square" lIns="0" tIns="0" rIns="0" bIns="0" rtlCol="0" anchor="ctr"/>
          <a:lstStyle/>
          <a:p>
            <a:pPr indent="0" marL="0">
              <a:buNone/>
            </a:pPr>
            <a:r>
              <a:rPr lang="en-US" sz="4400" b="1" dirty="0">
                <a:solidFill>
                  <a:srgbClr val="1F1E1B"/>
                </a:solidFill>
                <a:latin typeface="Arial" pitchFamily="34" charset="0"/>
                <a:ea typeface="Arial" pitchFamily="34" charset="-122"/>
                <a:cs typeface="Arial" pitchFamily="34" charset="-120"/>
              </a:rPr>
              <a:t>Technology in officiating and performance analysis</a:t>
            </a:r>
            <a:endParaRPr lang="en-US" sz="4400" dirty="0"/>
          </a:p>
        </p:txBody>
      </p:sp>
      <p:sp>
        <p:nvSpPr>
          <p:cNvPr id="6" name="Text 4"/>
          <p:cNvSpPr txBox="1"/>
          <p:nvPr/>
        </p:nvSpPr>
        <p:spPr>
          <a:xfrm>
            <a:off x="640080" y="3200400"/>
            <a:ext cx="5486400" cy="320040"/>
          </a:xfrm>
          <a:prstGeom prst="rect">
            <a:avLst/>
          </a:prstGeom>
          <a:noFill/>
          <a:ln/>
        </p:spPr>
        <p:txBody>
          <a:bodyPr wrap="square" lIns="0" tIns="0" rIns="0" bIns="0" rtlCol="0" anchor="ctr"/>
          <a:lstStyle/>
          <a:p>
            <a:pPr indent="0" marL="0">
              <a:buNone/>
            </a:pPr>
            <a:r>
              <a:rPr lang="en-US" sz="1400" b="1" dirty="0">
                <a:solidFill>
                  <a:srgbClr val="6E6B5E"/>
                </a:solidFill>
                <a:latin typeface="Calibri" pitchFamily="34" charset="0"/>
                <a:ea typeface="Calibri" pitchFamily="34" charset="-122"/>
                <a:cs typeface="Calibri" pitchFamily="34" charset="-120"/>
              </a:rPr>
              <a:t>By the end of this lesson…</a:t>
            </a:r>
            <a:endParaRPr lang="en-US" sz="1400" dirty="0"/>
          </a:p>
        </p:txBody>
      </p:sp>
      <p:sp>
        <p:nvSpPr>
          <p:cNvPr id="7" name="Text 5"/>
          <p:cNvSpPr txBox="1"/>
          <p:nvPr/>
        </p:nvSpPr>
        <p:spPr>
          <a:xfrm>
            <a:off x="640080" y="3611880"/>
            <a:ext cx="8778240" cy="2194560"/>
          </a:xfrm>
          <a:prstGeom prst="rect">
            <a:avLst/>
          </a:prstGeom>
          <a:noFill/>
          <a:ln/>
        </p:spPr>
        <p:txBody>
          <a:bodyPr wrap="square" lIns="0" tIns="0" rIns="0" bIns="0" rtlCol="0" anchor="t"/>
          <a:lstStyle/>
          <a:p>
            <a:pPr marL="177800" indent="-177800">
              <a:spcAft>
                <a:spcPts val="800"/>
              </a:spcAft>
              <a:buSzPct val="100000"/>
              <a:buChar char="•"/>
            </a:pPr>
            <a:r>
              <a:rPr lang="en-US" sz="1800" dirty="0">
                <a:solidFill>
                  <a:srgbClr val="565349"/>
                </a:solidFill>
                <a:latin typeface="Calibri" pitchFamily="34" charset="0"/>
                <a:ea typeface="Calibri" pitchFamily="34" charset="-122"/>
                <a:cs typeface="Calibri" pitchFamily="34" charset="-120"/>
              </a:rPr>
              <a:t>Name the technological developments in officiating and performance analysis</a:t>
            </a:r>
            <a:endParaRPr lang="en-US" sz="1800" dirty="0"/>
          </a:p>
          <a:p>
            <a:pPr marL="177800" indent="-177800">
              <a:spcAft>
                <a:spcPts val="800"/>
              </a:spcAft>
              <a:buSzPct val="100000"/>
              <a:buChar char="•"/>
            </a:pPr>
            <a:r>
              <a:rPr lang="en-US" sz="1800" dirty="0">
                <a:solidFill>
                  <a:srgbClr val="565349"/>
                </a:solidFill>
                <a:latin typeface="Calibri" pitchFamily="34" charset="0"/>
                <a:ea typeface="Calibri" pitchFamily="34" charset="-122"/>
                <a:cs typeface="Calibri" pitchFamily="34" charset="-120"/>
              </a:rPr>
              <a:t>Explain how each one changes the sport</a:t>
            </a:r>
            <a:endParaRPr lang="en-US" sz="1800" dirty="0"/>
          </a:p>
          <a:p>
            <a:pPr marL="177800" indent="-177800">
              <a:spcAft>
                <a:spcPts val="800"/>
              </a:spcAft>
              <a:buSzPct val="100000"/>
              <a:buChar char="•"/>
            </a:pPr>
            <a:r>
              <a:rPr lang="en-US" sz="1800" dirty="0">
                <a:solidFill>
                  <a:srgbClr val="565349"/>
                </a:solidFill>
                <a:latin typeface="Calibri" pitchFamily="34" charset="0"/>
                <a:ea typeface="Calibri" pitchFamily="34" charset="-122"/>
                <a:cs typeface="Calibri" pitchFamily="34" charset="-120"/>
              </a:rPr>
              <a:t>Complete the full B1 to B2 mapping from memory</a:t>
            </a:r>
            <a:endParaRPr lang="en-US" sz="180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name="Slide 21">
    <p:bg>
      <p:bgPr>
        <a:solidFill>
          <a:srgbClr val="FFFFFF"/>
        </a:solidFill>
      </p:bgPr>
    </p:bg>
    <p:spTree>
      <p:nvGrpSpPr>
        <p:cNvPr id="1" name=""/>
        <p:cNvGrpSpPr/>
        <p:nvPr/>
      </p:nvGrpSpPr>
      <p:grpSpPr>
        <a:xfrm>
          <a:off x="0" y="0"/>
          <a:ext cx="0" cy="0"/>
          <a:chOff x="0" y="0"/>
          <a:chExt cx="0" cy="0"/>
        </a:xfrm>
      </p:grpSpPr>
      <p:sp>
        <p:nvSpPr>
          <p:cNvPr id="2" name="Text 0"/>
          <p:cNvSpPr txBox="1"/>
          <p:nvPr/>
        </p:nvSpPr>
        <p:spPr>
          <a:xfrm>
            <a:off x="640080" y="6473952"/>
            <a:ext cx="6400800" cy="274320"/>
          </a:xfrm>
          <a:prstGeom prst="rect">
            <a:avLst/>
          </a:prstGeom>
          <a:noFill/>
          <a:ln/>
        </p:spPr>
        <p:txBody>
          <a:bodyPr wrap="square" lIns="0" tIns="0" rIns="0" bIns="0" rtlCol="0" anchor="ctr"/>
          <a:lstStyle/>
          <a:p>
            <a:pPr indent="0" marL="0">
              <a:buNone/>
            </a:pPr>
            <a:r>
              <a:rPr lang="en-US" sz="1150" dirty="0">
                <a:solidFill>
                  <a:srgbClr val="6E6B5E"/>
                </a:solidFill>
                <a:latin typeface="Calibri" pitchFamily="34" charset="0"/>
                <a:ea typeface="Calibri" pitchFamily="34" charset="-122"/>
                <a:cs typeface="Calibri" pitchFamily="34" charset="-120"/>
              </a:rPr>
              <a:t>DHS BTEC Sport · Component 1 · Task 2</a:t>
            </a:r>
            <a:endParaRPr lang="en-US" sz="1150" dirty="0"/>
          </a:p>
        </p:txBody>
      </p:sp>
      <p:sp>
        <p:nvSpPr>
          <p:cNvPr id="3" name="Text 1"/>
          <p:cNvSpPr txBox="1"/>
          <p:nvPr/>
        </p:nvSpPr>
        <p:spPr>
          <a:xfrm>
            <a:off x="7894015" y="6473952"/>
            <a:ext cx="3657600" cy="274320"/>
          </a:xfrm>
          <a:prstGeom prst="rect">
            <a:avLst/>
          </a:prstGeom>
          <a:noFill/>
          <a:ln/>
        </p:spPr>
        <p:txBody>
          <a:bodyPr wrap="square" lIns="0" tIns="0" rIns="0" bIns="0" rtlCol="0" anchor="ctr"/>
          <a:lstStyle/>
          <a:p>
            <a:pPr algn="r" indent="0" marL="0">
              <a:buNone/>
            </a:pPr>
            <a:r>
              <a:rPr lang="en-US" sz="1150" dirty="0">
                <a:solidFill>
                  <a:srgbClr val="6E6B5E"/>
                </a:solidFill>
                <a:latin typeface="Calibri" pitchFamily="34" charset="0"/>
                <a:ea typeface="Calibri" pitchFamily="34" charset="-122"/>
                <a:cs typeface="Calibri" pitchFamily="34" charset="-120"/>
              </a:rPr>
              <a:t>Lesson 6</a:t>
            </a:r>
            <a:endParaRPr lang="en-US" sz="1150" dirty="0"/>
          </a:p>
        </p:txBody>
      </p:sp>
      <p:sp>
        <p:nvSpPr>
          <p:cNvPr id="4" name="Text 2"/>
          <p:cNvSpPr txBox="1"/>
          <p:nvPr/>
        </p:nvSpPr>
        <p:spPr>
          <a:xfrm>
            <a:off x="640080" y="457200"/>
            <a:ext cx="3200400" cy="292608"/>
          </a:xfrm>
          <a:prstGeom prst="rect">
            <a:avLst/>
          </a:prstGeom>
          <a:noFill/>
          <a:ln/>
        </p:spPr>
        <p:txBody>
          <a:bodyPr wrap="square" lIns="0" tIns="0" rIns="0" bIns="0" rtlCol="0" anchor="ctr"/>
          <a:lstStyle/>
          <a:p>
            <a:pPr indent="0" marL="0">
              <a:buNone/>
            </a:pPr>
            <a:r>
              <a:rPr lang="en-US" sz="1300" b="1" spc="400" kern="0" dirty="0">
                <a:solidFill>
                  <a:srgbClr val="1F5C8B"/>
                </a:solidFill>
                <a:latin typeface="Calibri" pitchFamily="34" charset="0"/>
                <a:ea typeface="Calibri" pitchFamily="34" charset="-122"/>
                <a:cs typeface="Calibri" pitchFamily="34" charset="-120"/>
              </a:rPr>
              <a:t>RETRIEVAL</a:t>
            </a:r>
            <a:endParaRPr lang="en-US" sz="1300" dirty="0"/>
          </a:p>
        </p:txBody>
      </p:sp>
      <p:sp>
        <p:nvSpPr>
          <p:cNvPr id="5" name="Text 3"/>
          <p:cNvSpPr txBox="1"/>
          <p:nvPr/>
        </p:nvSpPr>
        <p:spPr>
          <a:xfrm>
            <a:off x="640080" y="749808"/>
            <a:ext cx="10911535" cy="914400"/>
          </a:xfrm>
          <a:prstGeom prst="rect">
            <a:avLst/>
          </a:prstGeom>
          <a:noFill/>
          <a:ln/>
        </p:spPr>
        <p:txBody>
          <a:bodyPr wrap="square" lIns="0" tIns="0" rIns="0" bIns="0" rtlCol="0" anchor="ctr"/>
          <a:lstStyle/>
          <a:p>
            <a:pPr indent="0" marL="0">
              <a:buNone/>
            </a:pPr>
            <a:r>
              <a:rPr lang="en-US" sz="3400" b="1" dirty="0">
                <a:solidFill>
                  <a:srgbClr val="1F1E1B"/>
                </a:solidFill>
                <a:latin typeface="Arial" pitchFamily="34" charset="0"/>
                <a:ea typeface="Arial" pitchFamily="34" charset="-122"/>
                <a:cs typeface="Arial" pitchFamily="34" charset="-120"/>
              </a:rPr>
              <a:t>Do now.</a:t>
            </a:r>
            <a:endParaRPr lang="en-US" sz="3400" dirty="0"/>
          </a:p>
        </p:txBody>
      </p:sp>
      <p:sp>
        <p:nvSpPr>
          <p:cNvPr id="6" name="Text 4"/>
          <p:cNvSpPr txBox="1"/>
          <p:nvPr/>
        </p:nvSpPr>
        <p:spPr>
          <a:xfrm>
            <a:off x="640080" y="1417320"/>
            <a:ext cx="8229600" cy="320040"/>
          </a:xfrm>
          <a:prstGeom prst="rect">
            <a:avLst/>
          </a:prstGeom>
          <a:noFill/>
          <a:ln/>
        </p:spPr>
        <p:txBody>
          <a:bodyPr wrap="square" lIns="0" tIns="0" rIns="0" bIns="0" rtlCol="0" anchor="ctr"/>
          <a:lstStyle/>
          <a:p>
            <a:pPr indent="0" marL="0">
              <a:buNone/>
            </a:pPr>
            <a:r>
              <a:rPr lang="en-US" sz="1500" i="1" dirty="0">
                <a:solidFill>
                  <a:srgbClr val="6E6B5E"/>
                </a:solidFill>
                <a:latin typeface="Calibri" pitchFamily="34" charset="0"/>
                <a:ea typeface="Calibri" pitchFamily="34" charset="-122"/>
                <a:cs typeface="Calibri" pitchFamily="34" charset="-120"/>
              </a:rPr>
              <a:t>In your book, full sentences, on your own. 5 minutes.</a:t>
            </a:r>
            <a:endParaRPr lang="en-US" sz="1500" dirty="0"/>
          </a:p>
        </p:txBody>
      </p:sp>
      <p:sp>
        <p:nvSpPr>
          <p:cNvPr id="7" name="Text 5"/>
          <p:cNvSpPr txBox="1"/>
          <p:nvPr/>
        </p:nvSpPr>
        <p:spPr>
          <a:xfrm>
            <a:off x="640080" y="1965960"/>
            <a:ext cx="6675120" cy="3931920"/>
          </a:xfrm>
          <a:prstGeom prst="rect">
            <a:avLst/>
          </a:prstGeom>
          <a:noFill/>
          <a:ln/>
        </p:spPr>
        <p:txBody>
          <a:bodyPr wrap="square" lIns="0" tIns="0" rIns="0" bIns="0" rtlCol="0" anchor="t"/>
          <a:lstStyle/>
          <a:p>
            <a:pPr indent="0" marL="0">
              <a:spcAft>
                <a:spcPts val="1400"/>
              </a:spcAft>
              <a:buNone/>
            </a:pPr>
            <a:r>
              <a:rPr lang="en-US" sz="1900" dirty="0">
                <a:solidFill>
                  <a:srgbClr val="1F1E1B"/>
                </a:solidFill>
                <a:latin typeface="Calibri" pitchFamily="34" charset="0"/>
                <a:ea typeface="Calibri" pitchFamily="34" charset="-122"/>
                <a:cs typeface="Calibri" pitchFamily="34" charset="-120"/>
              </a:rPr>
              <a:t>1.  Give a technological development in protection equipment</a:t>
            </a:r>
            <a:endParaRPr lang="en-US" sz="1900" dirty="0"/>
          </a:p>
          <a:p>
            <a:pPr indent="0" marL="0">
              <a:spcAft>
                <a:spcPts val="1400"/>
              </a:spcAft>
              <a:buNone/>
            </a:pPr>
            <a:r>
              <a:rPr lang="en-US" sz="1900" dirty="0">
                <a:solidFill>
                  <a:srgbClr val="1F1E1B"/>
                </a:solidFill>
                <a:latin typeface="Calibri" pitchFamily="34" charset="0"/>
                <a:ea typeface="Calibri" pitchFamily="34" charset="-122"/>
                <a:cs typeface="Calibri" pitchFamily="34" charset="-120"/>
              </a:rPr>
              <a:t>2.  Name three examples of assistive technology</a:t>
            </a:r>
            <a:endParaRPr lang="en-US" sz="1900" dirty="0"/>
          </a:p>
          <a:p>
            <a:pPr indent="0" marL="0">
              <a:spcAft>
                <a:spcPts val="1400"/>
              </a:spcAft>
              <a:buNone/>
            </a:pPr>
            <a:r>
              <a:rPr lang="en-US" sz="1900" dirty="0">
                <a:solidFill>
                  <a:srgbClr val="1F1E1B"/>
                </a:solidFill>
                <a:latin typeface="Calibri" pitchFamily="34" charset="0"/>
                <a:ea typeface="Calibri" pitchFamily="34" charset="-122"/>
                <a:cs typeface="Calibri" pitchFamily="34" charset="-120"/>
              </a:rPr>
              <a:t>3.  Give two technological developments in facilities</a:t>
            </a:r>
            <a:endParaRPr lang="en-US" sz="1900" dirty="0"/>
          </a:p>
        </p:txBody>
      </p:sp>
      <p:sp>
        <p:nvSpPr>
          <p:cNvPr id="8" name="Shape 6"/>
          <p:cNvSpPr/>
          <p:nvPr/>
        </p:nvSpPr>
        <p:spPr>
          <a:xfrm>
            <a:off x="7772400" y="1965960"/>
            <a:ext cx="3749040" cy="3931920"/>
          </a:xfrm>
          <a:prstGeom prst="roundRect">
            <a:avLst>
              <a:gd name="adj" fmla="val 1951"/>
            </a:avLst>
          </a:prstGeom>
          <a:solidFill>
            <a:srgbClr val="F1EFE5"/>
          </a:solidFill>
          <a:ln/>
        </p:spPr>
      </p:sp>
      <p:sp>
        <p:nvSpPr>
          <p:cNvPr id="9" name="Text 7"/>
          <p:cNvSpPr txBox="1"/>
          <p:nvPr/>
        </p:nvSpPr>
        <p:spPr>
          <a:xfrm>
            <a:off x="8001000" y="2148840"/>
            <a:ext cx="3291840" cy="320040"/>
          </a:xfrm>
          <a:prstGeom prst="rect">
            <a:avLst/>
          </a:prstGeom>
          <a:noFill/>
          <a:ln/>
        </p:spPr>
        <p:txBody>
          <a:bodyPr wrap="square" lIns="0" tIns="0" rIns="0" bIns="0" rtlCol="0" anchor="ctr"/>
          <a:lstStyle/>
          <a:p>
            <a:pPr indent="0" marL="0">
              <a:buNone/>
            </a:pPr>
            <a:r>
              <a:rPr lang="en-US" sz="1300" b="1" dirty="0">
                <a:solidFill>
                  <a:srgbClr val="6E6B5E"/>
                </a:solidFill>
                <a:latin typeface="Calibri" pitchFamily="34" charset="0"/>
                <a:ea typeface="Calibri" pitchFamily="34" charset="-122"/>
                <a:cs typeface="Calibri" pitchFamily="34" charset="-120"/>
              </a:rPr>
              <a:t>Answers: reveal after 5 min</a:t>
            </a:r>
            <a:endParaRPr lang="en-US" sz="1300" dirty="0"/>
          </a:p>
        </p:txBody>
      </p:sp>
      <p:sp>
        <p:nvSpPr>
          <p:cNvPr id="10" name="Text 8"/>
          <p:cNvSpPr txBox="1"/>
          <p:nvPr/>
        </p:nvSpPr>
        <p:spPr>
          <a:xfrm>
            <a:off x="8001000" y="2560320"/>
            <a:ext cx="3291840" cy="3200400"/>
          </a:xfrm>
          <a:prstGeom prst="rect">
            <a:avLst/>
          </a:prstGeom>
          <a:noFill/>
          <a:ln/>
        </p:spPr>
        <p:txBody>
          <a:bodyPr wrap="square" lIns="0" tIns="0" rIns="0" bIns="0" rtlCol="0" anchor="t"/>
          <a:lstStyle/>
          <a:p>
            <a:pPr indent="0" marL="0">
              <a:spcAft>
                <a:spcPts val="800"/>
              </a:spcAft>
              <a:buNone/>
            </a:pPr>
            <a:r>
              <a:rPr lang="en-US" sz="1400" dirty="0">
                <a:solidFill>
                  <a:srgbClr val="565349"/>
                </a:solidFill>
                <a:latin typeface="Calibri" pitchFamily="34" charset="0"/>
                <a:ea typeface="Calibri" pitchFamily="34" charset="-122"/>
                <a:cs typeface="Calibri" pitchFamily="34" charset="-120"/>
              </a:rPr>
              <a:t>1.  Improved protection design · lighter weight · improved performance such as aerodynamic cycle helmet shape</a:t>
            </a:r>
            <a:endParaRPr lang="en-US" sz="1400" dirty="0"/>
          </a:p>
          <a:p>
            <a:pPr indent="0" marL="0">
              <a:spcAft>
                <a:spcPts val="800"/>
              </a:spcAft>
              <a:buNone/>
            </a:pPr>
            <a:r>
              <a:rPr lang="en-US" sz="1400" dirty="0">
                <a:solidFill>
                  <a:srgbClr val="565349"/>
                </a:solidFill>
                <a:latin typeface="Calibri" pitchFamily="34" charset="0"/>
                <a:ea typeface="Calibri" pitchFamily="34" charset="-122"/>
                <a:cs typeface="Calibri" pitchFamily="34" charset="-120"/>
              </a:rPr>
              <a:t>2.  Prosthetics · sport-specific wheelchairs · equipment to support people with visual and hearing impairments</a:t>
            </a:r>
            <a:endParaRPr lang="en-US" sz="1400" dirty="0"/>
          </a:p>
          <a:p>
            <a:pPr indent="0" marL="0">
              <a:spcAft>
                <a:spcPts val="800"/>
              </a:spcAft>
              <a:buNone/>
            </a:pPr>
            <a:r>
              <a:rPr lang="en-US" sz="1400" dirty="0">
                <a:solidFill>
                  <a:srgbClr val="565349"/>
                </a:solidFill>
                <a:latin typeface="Calibri" pitchFamily="34" charset="0"/>
                <a:ea typeface="Calibri" pitchFamily="34" charset="-122"/>
                <a:cs typeface="Calibri" pitchFamily="34" charset="-120"/>
              </a:rPr>
              <a:t>3.  Facilities that simulate environments · all weather surfaces · surfaces that reduce the risk of injury</a:t>
            </a:r>
            <a:endParaRPr lang="en-US" sz="1400"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name="Slide 22">
    <p:bg>
      <p:bgPr>
        <a:solidFill>
          <a:srgbClr val="FFFFFF"/>
        </a:solidFill>
      </p:bgPr>
    </p:bg>
    <p:spTree>
      <p:nvGrpSpPr>
        <p:cNvPr id="1" name=""/>
        <p:cNvGrpSpPr/>
        <p:nvPr/>
      </p:nvGrpSpPr>
      <p:grpSpPr>
        <a:xfrm>
          <a:off x="0" y="0"/>
          <a:ext cx="0" cy="0"/>
          <a:chOff x="0" y="0"/>
          <a:chExt cx="0" cy="0"/>
        </a:xfrm>
      </p:grpSpPr>
      <p:sp>
        <p:nvSpPr>
          <p:cNvPr id="2" name="Text 0"/>
          <p:cNvSpPr txBox="1"/>
          <p:nvPr/>
        </p:nvSpPr>
        <p:spPr>
          <a:xfrm>
            <a:off x="640080" y="6473952"/>
            <a:ext cx="6400800" cy="274320"/>
          </a:xfrm>
          <a:prstGeom prst="rect">
            <a:avLst/>
          </a:prstGeom>
          <a:noFill/>
          <a:ln/>
        </p:spPr>
        <p:txBody>
          <a:bodyPr wrap="square" lIns="0" tIns="0" rIns="0" bIns="0" rtlCol="0" anchor="ctr"/>
          <a:lstStyle/>
          <a:p>
            <a:pPr indent="0" marL="0">
              <a:buNone/>
            </a:pPr>
            <a:r>
              <a:rPr lang="en-US" sz="1150" dirty="0">
                <a:solidFill>
                  <a:srgbClr val="6E6B5E"/>
                </a:solidFill>
                <a:latin typeface="Calibri" pitchFamily="34" charset="0"/>
                <a:ea typeface="Calibri" pitchFamily="34" charset="-122"/>
                <a:cs typeface="Calibri" pitchFamily="34" charset="-120"/>
              </a:rPr>
              <a:t>DHS BTEC Sport · Component 1 · Task 2</a:t>
            </a:r>
            <a:endParaRPr lang="en-US" sz="1150" dirty="0"/>
          </a:p>
        </p:txBody>
      </p:sp>
      <p:sp>
        <p:nvSpPr>
          <p:cNvPr id="3" name="Text 1"/>
          <p:cNvSpPr txBox="1"/>
          <p:nvPr/>
        </p:nvSpPr>
        <p:spPr>
          <a:xfrm>
            <a:off x="7894015" y="6473952"/>
            <a:ext cx="3657600" cy="274320"/>
          </a:xfrm>
          <a:prstGeom prst="rect">
            <a:avLst/>
          </a:prstGeom>
          <a:noFill/>
          <a:ln/>
        </p:spPr>
        <p:txBody>
          <a:bodyPr wrap="square" lIns="0" tIns="0" rIns="0" bIns="0" rtlCol="0" anchor="ctr"/>
          <a:lstStyle/>
          <a:p>
            <a:pPr algn="r" indent="0" marL="0">
              <a:buNone/>
            </a:pPr>
            <a:r>
              <a:rPr lang="en-US" sz="1150" dirty="0">
                <a:solidFill>
                  <a:srgbClr val="6E6B5E"/>
                </a:solidFill>
                <a:latin typeface="Calibri" pitchFamily="34" charset="0"/>
                <a:ea typeface="Calibri" pitchFamily="34" charset="-122"/>
                <a:cs typeface="Calibri" pitchFamily="34" charset="-120"/>
              </a:rPr>
              <a:t>Lesson 6</a:t>
            </a:r>
            <a:endParaRPr lang="en-US" sz="1150" dirty="0"/>
          </a:p>
        </p:txBody>
      </p:sp>
      <p:sp>
        <p:nvSpPr>
          <p:cNvPr id="4" name="Text 2"/>
          <p:cNvSpPr txBox="1"/>
          <p:nvPr/>
        </p:nvSpPr>
        <p:spPr>
          <a:xfrm>
            <a:off x="640080" y="457200"/>
            <a:ext cx="3200400" cy="292608"/>
          </a:xfrm>
          <a:prstGeom prst="rect">
            <a:avLst/>
          </a:prstGeom>
          <a:noFill/>
          <a:ln/>
        </p:spPr>
        <p:txBody>
          <a:bodyPr wrap="square" lIns="0" tIns="0" rIns="0" bIns="0" rtlCol="0" anchor="ctr"/>
          <a:lstStyle/>
          <a:p>
            <a:pPr indent="0" marL="0">
              <a:buNone/>
            </a:pPr>
            <a:r>
              <a:rPr lang="en-US" sz="1300" b="1" spc="400" kern="0" dirty="0">
                <a:solidFill>
                  <a:srgbClr val="B36A00"/>
                </a:solidFill>
                <a:latin typeface="Calibri" pitchFamily="34" charset="0"/>
                <a:ea typeface="Calibri" pitchFamily="34" charset="-122"/>
                <a:cs typeface="Calibri" pitchFamily="34" charset="-120"/>
              </a:rPr>
              <a:t>LEARN</a:t>
            </a:r>
            <a:endParaRPr lang="en-US" sz="1300" dirty="0"/>
          </a:p>
        </p:txBody>
      </p:sp>
      <p:sp>
        <p:nvSpPr>
          <p:cNvPr id="5" name="Text 3"/>
          <p:cNvSpPr txBox="1"/>
          <p:nvPr/>
        </p:nvSpPr>
        <p:spPr>
          <a:xfrm>
            <a:off x="640080" y="749808"/>
            <a:ext cx="10911535" cy="914400"/>
          </a:xfrm>
          <a:prstGeom prst="rect">
            <a:avLst/>
          </a:prstGeom>
          <a:noFill/>
          <a:ln/>
        </p:spPr>
        <p:txBody>
          <a:bodyPr wrap="square" lIns="0" tIns="0" rIns="0" bIns="0" rtlCol="0" anchor="ctr"/>
          <a:lstStyle/>
          <a:p>
            <a:pPr indent="0" marL="0">
              <a:buNone/>
            </a:pPr>
            <a:r>
              <a:rPr lang="en-US" sz="3400" b="1" dirty="0">
                <a:solidFill>
                  <a:srgbClr val="1F1E1B"/>
                </a:solidFill>
                <a:latin typeface="Arial" pitchFamily="34" charset="0"/>
                <a:ea typeface="Arial" pitchFamily="34" charset="-122"/>
                <a:cs typeface="Arial" pitchFamily="34" charset="-120"/>
              </a:rPr>
              <a:t>Officiating and performance analysis.</a:t>
            </a:r>
            <a:endParaRPr lang="en-US" sz="3400" dirty="0"/>
          </a:p>
        </p:txBody>
      </p:sp>
      <p:sp>
        <p:nvSpPr>
          <p:cNvPr id="6" name="Shape 4"/>
          <p:cNvSpPr/>
          <p:nvPr/>
        </p:nvSpPr>
        <p:spPr>
          <a:xfrm>
            <a:off x="640080" y="1828800"/>
            <a:ext cx="10881360" cy="1124712"/>
          </a:xfrm>
          <a:prstGeom prst="roundRect">
            <a:avLst>
              <a:gd name="adj" fmla="val 4065"/>
            </a:avLst>
          </a:prstGeom>
          <a:solidFill>
            <a:srgbClr val="F6ECDD"/>
          </a:solidFill>
          <a:ln/>
        </p:spPr>
      </p:sp>
      <p:sp>
        <p:nvSpPr>
          <p:cNvPr id="7" name="Text 5"/>
          <p:cNvSpPr txBox="1"/>
          <p:nvPr/>
        </p:nvSpPr>
        <p:spPr>
          <a:xfrm>
            <a:off x="841248" y="1920240"/>
            <a:ext cx="2743200" cy="978408"/>
          </a:xfrm>
          <a:prstGeom prst="rect">
            <a:avLst/>
          </a:prstGeom>
          <a:noFill/>
          <a:ln/>
        </p:spPr>
        <p:txBody>
          <a:bodyPr wrap="square" lIns="0" tIns="0" rIns="0" bIns="0" rtlCol="0" anchor="t"/>
          <a:lstStyle/>
          <a:p>
            <a:pPr indent="0" marL="0">
              <a:buNone/>
            </a:pPr>
            <a:r>
              <a:rPr lang="en-US" sz="1550" b="1" dirty="0">
                <a:solidFill>
                  <a:srgbClr val="B36A00"/>
                </a:solidFill>
                <a:latin typeface="Calibri" pitchFamily="34" charset="0"/>
                <a:ea typeface="Calibri" pitchFamily="34" charset="-122"/>
                <a:cs typeface="Calibri" pitchFamily="34" charset="-120"/>
              </a:rPr>
              <a:t>Officiating</a:t>
            </a:r>
            <a:endParaRPr lang="en-US" sz="1550" dirty="0"/>
          </a:p>
        </p:txBody>
      </p:sp>
      <p:sp>
        <p:nvSpPr>
          <p:cNvPr id="8" name="Text 6"/>
          <p:cNvSpPr txBox="1"/>
          <p:nvPr/>
        </p:nvSpPr>
        <p:spPr>
          <a:xfrm>
            <a:off x="3703320" y="1920240"/>
            <a:ext cx="7589520" cy="1014984"/>
          </a:xfrm>
          <a:prstGeom prst="rect">
            <a:avLst/>
          </a:prstGeom>
          <a:noFill/>
          <a:ln/>
        </p:spPr>
        <p:txBody>
          <a:bodyPr wrap="square" lIns="0" tIns="0" rIns="0" bIns="0" rtlCol="0" anchor="t"/>
          <a:lstStyle/>
          <a:p>
            <a:pPr indent="0" marL="0">
              <a:buNone/>
            </a:pPr>
            <a:r>
              <a:rPr lang="en-US" sz="1350" dirty="0">
                <a:solidFill>
                  <a:srgbClr val="1F1E1B"/>
                </a:solidFill>
                <a:latin typeface="Calibri" pitchFamily="34" charset="0"/>
                <a:ea typeface="Calibri" pitchFamily="34" charset="-122"/>
                <a:cs typeface="Calibri" pitchFamily="34" charset="-120"/>
              </a:rPr>
              <a:t>computer assisted systems · video assisted decision making</a:t>
            </a:r>
            <a:endParaRPr lang="en-US" sz="1350" dirty="0"/>
          </a:p>
        </p:txBody>
      </p:sp>
      <p:sp>
        <p:nvSpPr>
          <p:cNvPr id="9" name="Shape 7"/>
          <p:cNvSpPr/>
          <p:nvPr/>
        </p:nvSpPr>
        <p:spPr>
          <a:xfrm>
            <a:off x="640080" y="3063240"/>
            <a:ext cx="10881360" cy="1124712"/>
          </a:xfrm>
          <a:prstGeom prst="roundRect">
            <a:avLst>
              <a:gd name="adj" fmla="val 4065"/>
            </a:avLst>
          </a:prstGeom>
          <a:solidFill>
            <a:srgbClr val="FFFFFF"/>
          </a:solidFill>
          <a:ln/>
        </p:spPr>
      </p:sp>
      <p:sp>
        <p:nvSpPr>
          <p:cNvPr id="10" name="Text 8"/>
          <p:cNvSpPr txBox="1"/>
          <p:nvPr/>
        </p:nvSpPr>
        <p:spPr>
          <a:xfrm>
            <a:off x="841248" y="3154680"/>
            <a:ext cx="2743200" cy="978408"/>
          </a:xfrm>
          <a:prstGeom prst="rect">
            <a:avLst/>
          </a:prstGeom>
          <a:noFill/>
          <a:ln/>
        </p:spPr>
        <p:txBody>
          <a:bodyPr wrap="square" lIns="0" tIns="0" rIns="0" bIns="0" rtlCol="0" anchor="t"/>
          <a:lstStyle/>
          <a:p>
            <a:pPr indent="0" marL="0">
              <a:buNone/>
            </a:pPr>
            <a:r>
              <a:rPr lang="en-US" sz="1550" b="1" dirty="0">
                <a:solidFill>
                  <a:srgbClr val="B36A00"/>
                </a:solidFill>
                <a:latin typeface="Calibri" pitchFamily="34" charset="0"/>
                <a:ea typeface="Calibri" pitchFamily="34" charset="-122"/>
                <a:cs typeface="Calibri" pitchFamily="34" charset="-120"/>
              </a:rPr>
              <a:t>Performance analysis</a:t>
            </a:r>
            <a:endParaRPr lang="en-US" sz="1550" dirty="0"/>
          </a:p>
        </p:txBody>
      </p:sp>
      <p:sp>
        <p:nvSpPr>
          <p:cNvPr id="11" name="Text 9"/>
          <p:cNvSpPr txBox="1"/>
          <p:nvPr/>
        </p:nvSpPr>
        <p:spPr>
          <a:xfrm>
            <a:off x="3703320" y="3154680"/>
            <a:ext cx="7589520" cy="1014984"/>
          </a:xfrm>
          <a:prstGeom prst="rect">
            <a:avLst/>
          </a:prstGeom>
          <a:noFill/>
          <a:ln/>
        </p:spPr>
        <p:txBody>
          <a:bodyPr wrap="square" lIns="0" tIns="0" rIns="0" bIns="0" rtlCol="0" anchor="t"/>
          <a:lstStyle/>
          <a:p>
            <a:pPr indent="0" marL="0">
              <a:buNone/>
            </a:pPr>
            <a:r>
              <a:rPr lang="en-US" sz="1350" dirty="0">
                <a:solidFill>
                  <a:srgbClr val="1F1E1B"/>
                </a:solidFill>
                <a:latin typeface="Calibri" pitchFamily="34" charset="0"/>
                <a:ea typeface="Calibri" pitchFamily="34" charset="-122"/>
                <a:cs typeface="Calibri" pitchFamily="34" charset="-120"/>
              </a:rPr>
              <a:t>action cameras · GPS · applications · sensors on sports clothing or equipment</a:t>
            </a:r>
            <a:endParaRPr lang="en-US" sz="1350" dirty="0"/>
          </a:p>
        </p:txBody>
      </p:sp>
      <p:sp>
        <p:nvSpPr>
          <p:cNvPr id="12" name="Shape 10"/>
          <p:cNvSpPr/>
          <p:nvPr/>
        </p:nvSpPr>
        <p:spPr>
          <a:xfrm>
            <a:off x="640080" y="4480560"/>
            <a:ext cx="10881360" cy="1371600"/>
          </a:xfrm>
          <a:prstGeom prst="roundRect">
            <a:avLst>
              <a:gd name="adj" fmla="val 5333"/>
            </a:avLst>
          </a:prstGeom>
          <a:solidFill>
            <a:srgbClr val="F1EFE5"/>
          </a:solidFill>
          <a:ln/>
        </p:spPr>
      </p:sp>
      <p:sp>
        <p:nvSpPr>
          <p:cNvPr id="13" name="Text 11"/>
          <p:cNvSpPr txBox="1"/>
          <p:nvPr/>
        </p:nvSpPr>
        <p:spPr>
          <a:xfrm>
            <a:off x="868680" y="4663440"/>
            <a:ext cx="10424160" cy="1097280"/>
          </a:xfrm>
          <a:prstGeom prst="rect">
            <a:avLst/>
          </a:prstGeom>
          <a:noFill/>
          <a:ln/>
        </p:spPr>
        <p:txBody>
          <a:bodyPr wrap="square" lIns="0" tIns="0" rIns="0" bIns="0" rtlCol="0" anchor="t"/>
          <a:lstStyle/>
          <a:p>
            <a:pPr indent="0" marL="0">
              <a:buNone/>
            </a:pPr>
            <a:r>
              <a:rPr lang="en-US" sz="1350" b="1" dirty="0">
                <a:solidFill>
                  <a:srgbClr val="1F1E1B"/>
                </a:solidFill>
                <a:latin typeface="Calibri" pitchFamily="34" charset="0"/>
                <a:ea typeface="Calibri" pitchFamily="34" charset="-122"/>
                <a:cs typeface="Calibri" pitchFamily="34" charset="-120"/>
              </a:rPr>
              <a:t>All eight, mapped.  </a:t>
            </a:r>
            <a:pPr indent="0" marL="0">
              <a:buNone/>
            </a:pPr>
            <a:r>
              <a:rPr lang="en-US" sz="1350" dirty="0">
                <a:solidFill>
                  <a:srgbClr val="565349"/>
                </a:solidFill>
                <a:latin typeface="Calibri" pitchFamily="34" charset="0"/>
                <a:ea typeface="Calibri" pitchFamily="34" charset="-122"/>
                <a:cs typeface="Calibri" pitchFamily="34" charset="-120"/>
              </a:rPr>
              <a:t>Clothing → thermoregulation and aerodynamics. Footwear → designs, materials, grip, rebound. Sport-specific → composite materials and new designs. Protection → design, weight, aerodynamics. Assistive → prosthetics, sport-specific wheelchairs, support for visual and hearing impairments. Facilities → simulated environments, all weather surfaces, injury-reducing surfaces. Officiating → computer assisted systems and video assisted decisions. Performance analysis → action cameras, GPS, applications, sensors.</a:t>
            </a:r>
            <a:endParaRPr lang="en-US" sz="1350"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name="Slide 23">
    <p:bg>
      <p:bgPr>
        <a:solidFill>
          <a:srgbClr val="FFFFFF"/>
        </a:solidFill>
      </p:bgPr>
    </p:bg>
    <p:spTree>
      <p:nvGrpSpPr>
        <p:cNvPr id="1" name=""/>
        <p:cNvGrpSpPr/>
        <p:nvPr/>
      </p:nvGrpSpPr>
      <p:grpSpPr>
        <a:xfrm>
          <a:off x="0" y="0"/>
          <a:ext cx="0" cy="0"/>
          <a:chOff x="0" y="0"/>
          <a:chExt cx="0" cy="0"/>
        </a:xfrm>
      </p:grpSpPr>
      <p:sp>
        <p:nvSpPr>
          <p:cNvPr id="2" name="Text 0"/>
          <p:cNvSpPr txBox="1"/>
          <p:nvPr/>
        </p:nvSpPr>
        <p:spPr>
          <a:xfrm>
            <a:off x="640080" y="6473952"/>
            <a:ext cx="6400800" cy="274320"/>
          </a:xfrm>
          <a:prstGeom prst="rect">
            <a:avLst/>
          </a:prstGeom>
          <a:noFill/>
          <a:ln/>
        </p:spPr>
        <p:txBody>
          <a:bodyPr wrap="square" lIns="0" tIns="0" rIns="0" bIns="0" rtlCol="0" anchor="ctr"/>
          <a:lstStyle/>
          <a:p>
            <a:pPr indent="0" marL="0">
              <a:buNone/>
            </a:pPr>
            <a:r>
              <a:rPr lang="en-US" sz="1150" dirty="0">
                <a:solidFill>
                  <a:srgbClr val="6E6B5E"/>
                </a:solidFill>
                <a:latin typeface="Calibri" pitchFamily="34" charset="0"/>
                <a:ea typeface="Calibri" pitchFamily="34" charset="-122"/>
                <a:cs typeface="Calibri" pitchFamily="34" charset="-120"/>
              </a:rPr>
              <a:t>DHS BTEC Sport · Component 1 · Task 2</a:t>
            </a:r>
            <a:endParaRPr lang="en-US" sz="1150" dirty="0"/>
          </a:p>
        </p:txBody>
      </p:sp>
      <p:sp>
        <p:nvSpPr>
          <p:cNvPr id="3" name="Text 1"/>
          <p:cNvSpPr txBox="1"/>
          <p:nvPr/>
        </p:nvSpPr>
        <p:spPr>
          <a:xfrm>
            <a:off x="7894015" y="6473952"/>
            <a:ext cx="3657600" cy="274320"/>
          </a:xfrm>
          <a:prstGeom prst="rect">
            <a:avLst/>
          </a:prstGeom>
          <a:noFill/>
          <a:ln/>
        </p:spPr>
        <p:txBody>
          <a:bodyPr wrap="square" lIns="0" tIns="0" rIns="0" bIns="0" rtlCol="0" anchor="ctr"/>
          <a:lstStyle/>
          <a:p>
            <a:pPr algn="r" indent="0" marL="0">
              <a:buNone/>
            </a:pPr>
            <a:r>
              <a:rPr lang="en-US" sz="1150" dirty="0">
                <a:solidFill>
                  <a:srgbClr val="6E6B5E"/>
                </a:solidFill>
                <a:latin typeface="Calibri" pitchFamily="34" charset="0"/>
                <a:ea typeface="Calibri" pitchFamily="34" charset="-122"/>
                <a:cs typeface="Calibri" pitchFamily="34" charset="-120"/>
              </a:rPr>
              <a:t>Week 23 · Practical</a:t>
            </a:r>
            <a:endParaRPr lang="en-US" sz="1150" dirty="0"/>
          </a:p>
        </p:txBody>
      </p:sp>
      <p:sp>
        <p:nvSpPr>
          <p:cNvPr id="4" name="Text 2"/>
          <p:cNvSpPr txBox="1"/>
          <p:nvPr/>
        </p:nvSpPr>
        <p:spPr>
          <a:xfrm>
            <a:off x="640080" y="457200"/>
            <a:ext cx="3200400" cy="292608"/>
          </a:xfrm>
          <a:prstGeom prst="rect">
            <a:avLst/>
          </a:prstGeom>
          <a:noFill/>
          <a:ln/>
        </p:spPr>
        <p:txBody>
          <a:bodyPr wrap="square" lIns="0" tIns="0" rIns="0" bIns="0" rtlCol="0" anchor="ctr"/>
          <a:lstStyle/>
          <a:p>
            <a:pPr indent="0" marL="0">
              <a:buNone/>
            </a:pPr>
            <a:r>
              <a:rPr lang="en-US" sz="1300" b="1" spc="400" kern="0" dirty="0">
                <a:solidFill>
                  <a:srgbClr val="1F5C8B"/>
                </a:solidFill>
                <a:latin typeface="Calibri" pitchFamily="34" charset="0"/>
                <a:ea typeface="Calibri" pitchFamily="34" charset="-122"/>
                <a:cs typeface="Calibri" pitchFamily="34" charset="-120"/>
              </a:rPr>
              <a:t>PRACTICAL</a:t>
            </a:r>
            <a:endParaRPr lang="en-US" sz="1300" dirty="0"/>
          </a:p>
        </p:txBody>
      </p:sp>
      <p:sp>
        <p:nvSpPr>
          <p:cNvPr id="5" name="Text 3"/>
          <p:cNvSpPr txBox="1"/>
          <p:nvPr/>
        </p:nvSpPr>
        <p:spPr>
          <a:xfrm>
            <a:off x="640080" y="749808"/>
            <a:ext cx="10911535" cy="914400"/>
          </a:xfrm>
          <a:prstGeom prst="rect">
            <a:avLst/>
          </a:prstGeom>
          <a:noFill/>
          <a:ln/>
        </p:spPr>
        <p:txBody>
          <a:bodyPr wrap="square" lIns="0" tIns="0" rIns="0" bIns="0" rtlCol="0" anchor="ctr"/>
          <a:lstStyle/>
          <a:p>
            <a:pPr indent="0" marL="0">
              <a:buNone/>
            </a:pPr>
            <a:r>
              <a:rPr lang="en-US" sz="3400" b="1" dirty="0">
                <a:solidFill>
                  <a:srgbClr val="1F1E1B"/>
                </a:solidFill>
                <a:latin typeface="Arial" pitchFamily="34" charset="0"/>
                <a:ea typeface="Arial" pitchFamily="34" charset="-122"/>
                <a:cs typeface="Arial" pitchFamily="34" charset="-120"/>
              </a:rPr>
              <a:t>Practical: technology in the session.</a:t>
            </a:r>
            <a:endParaRPr lang="en-US" sz="3400" dirty="0"/>
          </a:p>
        </p:txBody>
      </p:sp>
      <p:sp>
        <p:nvSpPr>
          <p:cNvPr id="6" name="Text 4"/>
          <p:cNvSpPr txBox="1"/>
          <p:nvPr/>
        </p:nvSpPr>
        <p:spPr>
          <a:xfrm>
            <a:off x="640080" y="1828800"/>
            <a:ext cx="10881360" cy="4206240"/>
          </a:xfrm>
          <a:prstGeom prst="rect">
            <a:avLst/>
          </a:prstGeom>
          <a:noFill/>
          <a:ln/>
        </p:spPr>
        <p:txBody>
          <a:bodyPr wrap="square" lIns="0" tIns="0" rIns="0" bIns="0" rtlCol="0" anchor="t"/>
          <a:lstStyle/>
          <a:p>
            <a:pPr marL="177800" indent="-177800">
              <a:spcAft>
                <a:spcPts val="1000"/>
              </a:spcAft>
              <a:buSzPct val="100000"/>
              <a:buChar char="•"/>
            </a:pPr>
            <a:r>
              <a:rPr lang="en-US" sz="1700" dirty="0">
                <a:solidFill>
                  <a:srgbClr val="565349"/>
                </a:solidFill>
                <a:latin typeface="Calibri" pitchFamily="34" charset="0"/>
                <a:ea typeface="Calibri" pitchFamily="34" charset="-122"/>
                <a:cs typeface="Calibri" pitchFamily="34" charset="-120"/>
              </a:rPr>
              <a:t>Use whatever the department has: heart rate monitors, a tablet for video, a GPS app, action camera footage</a:t>
            </a:r>
            <a:endParaRPr lang="en-US" sz="1700" dirty="0"/>
          </a:p>
          <a:p>
            <a:pPr marL="177800" indent="-177800">
              <a:spcAft>
                <a:spcPts val="1000"/>
              </a:spcAft>
              <a:buSzPct val="100000"/>
              <a:buChar char="•"/>
            </a:pPr>
            <a:r>
              <a:rPr lang="en-US" sz="1700" dirty="0">
                <a:solidFill>
                  <a:srgbClr val="565349"/>
                </a:solidFill>
                <a:latin typeface="Calibri" pitchFamily="34" charset="0"/>
                <a:ea typeface="Calibri" pitchFamily="34" charset="-122"/>
                <a:cs typeface="Calibri" pitchFamily="34" charset="-120"/>
              </a:rPr>
              <a:t>Play a small-sided game, then review it: what did the technology show you that you did not see live?</a:t>
            </a:r>
            <a:endParaRPr lang="en-US" sz="1700" dirty="0"/>
          </a:p>
          <a:p>
            <a:pPr marL="177800" indent="-177800">
              <a:spcAft>
                <a:spcPts val="1000"/>
              </a:spcAft>
              <a:buSzPct val="100000"/>
              <a:buChar char="•"/>
            </a:pPr>
            <a:r>
              <a:rPr lang="en-US" sz="1700" dirty="0">
                <a:solidFill>
                  <a:srgbClr val="565349"/>
                </a:solidFill>
                <a:latin typeface="Calibri" pitchFamily="34" charset="0"/>
                <a:ea typeface="Calibri" pitchFamily="34" charset="-122"/>
                <a:cs typeface="Calibri" pitchFamily="34" charset="-120"/>
              </a:rPr>
              <a:t>Then the harder question: what did it cost in time, and who could not use it?</a:t>
            </a:r>
            <a:endParaRPr lang="en-US" sz="1700" dirty="0"/>
          </a:p>
          <a:p>
            <a:pPr marL="177800" indent="-177800">
              <a:spcAft>
                <a:spcPts val="1000"/>
              </a:spcAft>
              <a:buSzPct val="100000"/>
              <a:buChar char="•"/>
            </a:pPr>
            <a:r>
              <a:rPr lang="en-US" sz="1700" dirty="0">
                <a:solidFill>
                  <a:srgbClr val="565349"/>
                </a:solidFill>
                <a:latin typeface="Calibri" pitchFamily="34" charset="0"/>
                <a:ea typeface="Calibri" pitchFamily="34" charset="-122"/>
                <a:cs typeface="Calibri" pitchFamily="34" charset="-120"/>
              </a:rPr>
              <a:t>Those answers are content area B3 next week, and they are what turns a good answer into a top-band one</a:t>
            </a:r>
            <a:endParaRPr lang="en-US" sz="1700"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name="Slide 24">
    <p:bg>
      <p:bgPr>
        <a:solidFill>
          <a:srgbClr val="FFFFFF"/>
        </a:solidFill>
      </p:bgPr>
    </p:bg>
    <p:spTree>
      <p:nvGrpSpPr>
        <p:cNvPr id="1" name=""/>
        <p:cNvGrpSpPr/>
        <p:nvPr/>
      </p:nvGrpSpPr>
      <p:grpSpPr>
        <a:xfrm>
          <a:off x="0" y="0"/>
          <a:ext cx="0" cy="0"/>
          <a:chOff x="0" y="0"/>
          <a:chExt cx="0" cy="0"/>
        </a:xfrm>
      </p:grpSpPr>
      <p:sp>
        <p:nvSpPr>
          <p:cNvPr id="2" name="Text 0"/>
          <p:cNvSpPr txBox="1"/>
          <p:nvPr/>
        </p:nvSpPr>
        <p:spPr>
          <a:xfrm>
            <a:off x="640080" y="6473952"/>
            <a:ext cx="6400800" cy="274320"/>
          </a:xfrm>
          <a:prstGeom prst="rect">
            <a:avLst/>
          </a:prstGeom>
          <a:noFill/>
          <a:ln/>
        </p:spPr>
        <p:txBody>
          <a:bodyPr wrap="square" lIns="0" tIns="0" rIns="0" bIns="0" rtlCol="0" anchor="ctr"/>
          <a:lstStyle/>
          <a:p>
            <a:pPr indent="0" marL="0">
              <a:buNone/>
            </a:pPr>
            <a:r>
              <a:rPr lang="en-US" sz="1150" dirty="0">
                <a:solidFill>
                  <a:srgbClr val="6E6B5E"/>
                </a:solidFill>
                <a:latin typeface="Calibri" pitchFamily="34" charset="0"/>
                <a:ea typeface="Calibri" pitchFamily="34" charset="-122"/>
                <a:cs typeface="Calibri" pitchFamily="34" charset="-120"/>
              </a:rPr>
              <a:t>DHS BTEC Sport · Component 1 · Task 2</a:t>
            </a:r>
            <a:endParaRPr lang="en-US" sz="1150" dirty="0"/>
          </a:p>
        </p:txBody>
      </p:sp>
      <p:sp>
        <p:nvSpPr>
          <p:cNvPr id="3" name="Text 1"/>
          <p:cNvSpPr txBox="1"/>
          <p:nvPr/>
        </p:nvSpPr>
        <p:spPr>
          <a:xfrm>
            <a:off x="7894015" y="6473952"/>
            <a:ext cx="3657600" cy="274320"/>
          </a:xfrm>
          <a:prstGeom prst="rect">
            <a:avLst/>
          </a:prstGeom>
          <a:noFill/>
          <a:ln/>
        </p:spPr>
        <p:txBody>
          <a:bodyPr wrap="square" lIns="0" tIns="0" rIns="0" bIns="0" rtlCol="0" anchor="ctr"/>
          <a:lstStyle/>
          <a:p>
            <a:pPr algn="r" indent="0" marL="0">
              <a:buNone/>
            </a:pPr>
            <a:r>
              <a:rPr lang="en-US" sz="1150" dirty="0">
                <a:solidFill>
                  <a:srgbClr val="6E6B5E"/>
                </a:solidFill>
                <a:latin typeface="Calibri" pitchFamily="34" charset="0"/>
                <a:ea typeface="Calibri" pitchFamily="34" charset="-122"/>
                <a:cs typeface="Calibri" pitchFamily="34" charset="-120"/>
              </a:rPr>
              <a:t>Week 24 · Lesson 7</a:t>
            </a:r>
            <a:endParaRPr lang="en-US" sz="1150" dirty="0"/>
          </a:p>
        </p:txBody>
      </p:sp>
      <p:sp>
        <p:nvSpPr>
          <p:cNvPr id="4" name="Text 2"/>
          <p:cNvSpPr txBox="1"/>
          <p:nvPr/>
        </p:nvSpPr>
        <p:spPr>
          <a:xfrm>
            <a:off x="640080" y="1005840"/>
            <a:ext cx="3657600" cy="365760"/>
          </a:xfrm>
          <a:prstGeom prst="rect">
            <a:avLst/>
          </a:prstGeom>
          <a:noFill/>
          <a:ln/>
        </p:spPr>
        <p:txBody>
          <a:bodyPr wrap="square" lIns="0" tIns="0" rIns="0" bIns="0" rtlCol="0" anchor="ctr"/>
          <a:lstStyle/>
          <a:p>
            <a:pPr indent="0" marL="0">
              <a:buNone/>
            </a:pPr>
            <a:r>
              <a:rPr lang="en-US" sz="1500" b="1" spc="400" kern="0" dirty="0">
                <a:solidFill>
                  <a:srgbClr val="1F5C8B"/>
                </a:solidFill>
                <a:latin typeface="Calibri" pitchFamily="34" charset="0"/>
                <a:ea typeface="Calibri" pitchFamily="34" charset="-122"/>
                <a:cs typeface="Calibri" pitchFamily="34" charset="-120"/>
              </a:rPr>
              <a:t>LESSON 7</a:t>
            </a:r>
            <a:endParaRPr lang="en-US" sz="1500" dirty="0"/>
          </a:p>
        </p:txBody>
      </p:sp>
      <p:sp>
        <p:nvSpPr>
          <p:cNvPr id="5" name="Text 3"/>
          <p:cNvSpPr txBox="1"/>
          <p:nvPr/>
        </p:nvSpPr>
        <p:spPr>
          <a:xfrm>
            <a:off x="640080" y="1417320"/>
            <a:ext cx="10911535" cy="1371600"/>
          </a:xfrm>
          <a:prstGeom prst="rect">
            <a:avLst/>
          </a:prstGeom>
          <a:noFill/>
          <a:ln/>
        </p:spPr>
        <p:txBody>
          <a:bodyPr wrap="square" lIns="0" tIns="0" rIns="0" bIns="0" rtlCol="0" anchor="ctr"/>
          <a:lstStyle/>
          <a:p>
            <a:pPr indent="0" marL="0">
              <a:buNone/>
            </a:pPr>
            <a:r>
              <a:rPr lang="en-US" sz="4400" b="1" dirty="0">
                <a:solidFill>
                  <a:srgbClr val="1F1E1B"/>
                </a:solidFill>
                <a:latin typeface="Arial" pitchFamily="34" charset="0"/>
                <a:ea typeface="Arial" pitchFamily="34" charset="-122"/>
                <a:cs typeface="Arial" pitchFamily="34" charset="-120"/>
              </a:rPr>
              <a:t>The limitations of technology</a:t>
            </a:r>
            <a:endParaRPr lang="en-US" sz="4400" dirty="0"/>
          </a:p>
        </p:txBody>
      </p:sp>
      <p:sp>
        <p:nvSpPr>
          <p:cNvPr id="6" name="Text 4"/>
          <p:cNvSpPr txBox="1"/>
          <p:nvPr/>
        </p:nvSpPr>
        <p:spPr>
          <a:xfrm>
            <a:off x="640080" y="3200400"/>
            <a:ext cx="5486400" cy="320040"/>
          </a:xfrm>
          <a:prstGeom prst="rect">
            <a:avLst/>
          </a:prstGeom>
          <a:noFill/>
          <a:ln/>
        </p:spPr>
        <p:txBody>
          <a:bodyPr wrap="square" lIns="0" tIns="0" rIns="0" bIns="0" rtlCol="0" anchor="ctr"/>
          <a:lstStyle/>
          <a:p>
            <a:pPr indent="0" marL="0">
              <a:buNone/>
            </a:pPr>
            <a:r>
              <a:rPr lang="en-US" sz="1400" b="1" dirty="0">
                <a:solidFill>
                  <a:srgbClr val="6E6B5E"/>
                </a:solidFill>
                <a:latin typeface="Calibri" pitchFamily="34" charset="0"/>
                <a:ea typeface="Calibri" pitchFamily="34" charset="-122"/>
                <a:cs typeface="Calibri" pitchFamily="34" charset="-120"/>
              </a:rPr>
              <a:t>By the end of this lesson…</a:t>
            </a:r>
            <a:endParaRPr lang="en-US" sz="1400" dirty="0"/>
          </a:p>
        </p:txBody>
      </p:sp>
      <p:sp>
        <p:nvSpPr>
          <p:cNvPr id="7" name="Text 5"/>
          <p:cNvSpPr txBox="1"/>
          <p:nvPr/>
        </p:nvSpPr>
        <p:spPr>
          <a:xfrm>
            <a:off x="640080" y="3611880"/>
            <a:ext cx="8778240" cy="2194560"/>
          </a:xfrm>
          <a:prstGeom prst="rect">
            <a:avLst/>
          </a:prstGeom>
          <a:noFill/>
          <a:ln/>
        </p:spPr>
        <p:txBody>
          <a:bodyPr wrap="square" lIns="0" tIns="0" rIns="0" bIns="0" rtlCol="0" anchor="t"/>
          <a:lstStyle/>
          <a:p>
            <a:pPr marL="177800" indent="-177800">
              <a:spcAft>
                <a:spcPts val="800"/>
              </a:spcAft>
              <a:buSzPct val="100000"/>
              <a:buChar char="•"/>
            </a:pPr>
            <a:r>
              <a:rPr lang="en-US" sz="1800" dirty="0">
                <a:solidFill>
                  <a:srgbClr val="565349"/>
                </a:solidFill>
                <a:latin typeface="Calibri" pitchFamily="34" charset="0"/>
                <a:ea typeface="Calibri" pitchFamily="34" charset="-122"/>
                <a:cs typeface="Calibri" pitchFamily="34" charset="-120"/>
              </a:rPr>
              <a:t>Name the five limitations of using technology in sport</a:t>
            </a:r>
            <a:endParaRPr lang="en-US" sz="1800" dirty="0"/>
          </a:p>
          <a:p>
            <a:pPr marL="177800" indent="-177800">
              <a:spcAft>
                <a:spcPts val="800"/>
              </a:spcAft>
              <a:buSzPct val="100000"/>
              <a:buChar char="•"/>
            </a:pPr>
            <a:r>
              <a:rPr lang="en-US" sz="1800" dirty="0">
                <a:solidFill>
                  <a:srgbClr val="565349"/>
                </a:solidFill>
                <a:latin typeface="Calibri" pitchFamily="34" charset="0"/>
                <a:ea typeface="Calibri" pitchFamily="34" charset="-122"/>
                <a:cs typeface="Calibri" pitchFamily="34" charset="-120"/>
              </a:rPr>
              <a:t>Explain how each one affects a participant</a:t>
            </a:r>
            <a:endParaRPr lang="en-US" sz="1800" dirty="0"/>
          </a:p>
          <a:p>
            <a:pPr marL="177800" indent="-177800">
              <a:spcAft>
                <a:spcPts val="800"/>
              </a:spcAft>
              <a:buSzPct val="100000"/>
              <a:buChar char="•"/>
            </a:pPr>
            <a:r>
              <a:rPr lang="en-US" sz="1800" dirty="0">
                <a:solidFill>
                  <a:srgbClr val="565349"/>
                </a:solidFill>
                <a:latin typeface="Calibri" pitchFamily="34" charset="0"/>
                <a:ea typeface="Calibri" pitchFamily="34" charset="-122"/>
                <a:cs typeface="Calibri" pitchFamily="34" charset="-120"/>
              </a:rPr>
              <a:t>Argue both sides of a technology choice</a:t>
            </a:r>
            <a:endParaRPr lang="en-US" sz="1800"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name="Slide 25">
    <p:bg>
      <p:bgPr>
        <a:solidFill>
          <a:srgbClr val="FFFFFF"/>
        </a:solidFill>
      </p:bgPr>
    </p:bg>
    <p:spTree>
      <p:nvGrpSpPr>
        <p:cNvPr id="1" name=""/>
        <p:cNvGrpSpPr/>
        <p:nvPr/>
      </p:nvGrpSpPr>
      <p:grpSpPr>
        <a:xfrm>
          <a:off x="0" y="0"/>
          <a:ext cx="0" cy="0"/>
          <a:chOff x="0" y="0"/>
          <a:chExt cx="0" cy="0"/>
        </a:xfrm>
      </p:grpSpPr>
      <p:sp>
        <p:nvSpPr>
          <p:cNvPr id="2" name="Text 0"/>
          <p:cNvSpPr txBox="1"/>
          <p:nvPr/>
        </p:nvSpPr>
        <p:spPr>
          <a:xfrm>
            <a:off x="640080" y="6473952"/>
            <a:ext cx="6400800" cy="274320"/>
          </a:xfrm>
          <a:prstGeom prst="rect">
            <a:avLst/>
          </a:prstGeom>
          <a:noFill/>
          <a:ln/>
        </p:spPr>
        <p:txBody>
          <a:bodyPr wrap="square" lIns="0" tIns="0" rIns="0" bIns="0" rtlCol="0" anchor="ctr"/>
          <a:lstStyle/>
          <a:p>
            <a:pPr indent="0" marL="0">
              <a:buNone/>
            </a:pPr>
            <a:r>
              <a:rPr lang="en-US" sz="1150" dirty="0">
                <a:solidFill>
                  <a:srgbClr val="6E6B5E"/>
                </a:solidFill>
                <a:latin typeface="Calibri" pitchFamily="34" charset="0"/>
                <a:ea typeface="Calibri" pitchFamily="34" charset="-122"/>
                <a:cs typeface="Calibri" pitchFamily="34" charset="-120"/>
              </a:rPr>
              <a:t>DHS BTEC Sport · Component 1 · Task 2</a:t>
            </a:r>
            <a:endParaRPr lang="en-US" sz="1150" dirty="0"/>
          </a:p>
        </p:txBody>
      </p:sp>
      <p:sp>
        <p:nvSpPr>
          <p:cNvPr id="3" name="Text 1"/>
          <p:cNvSpPr txBox="1"/>
          <p:nvPr/>
        </p:nvSpPr>
        <p:spPr>
          <a:xfrm>
            <a:off x="7894015" y="6473952"/>
            <a:ext cx="3657600" cy="274320"/>
          </a:xfrm>
          <a:prstGeom prst="rect">
            <a:avLst/>
          </a:prstGeom>
          <a:noFill/>
          <a:ln/>
        </p:spPr>
        <p:txBody>
          <a:bodyPr wrap="square" lIns="0" tIns="0" rIns="0" bIns="0" rtlCol="0" anchor="ctr"/>
          <a:lstStyle/>
          <a:p>
            <a:pPr algn="r" indent="0" marL="0">
              <a:buNone/>
            </a:pPr>
            <a:r>
              <a:rPr lang="en-US" sz="1150" dirty="0">
                <a:solidFill>
                  <a:srgbClr val="6E6B5E"/>
                </a:solidFill>
                <a:latin typeface="Calibri" pitchFamily="34" charset="0"/>
                <a:ea typeface="Calibri" pitchFamily="34" charset="-122"/>
                <a:cs typeface="Calibri" pitchFamily="34" charset="-120"/>
              </a:rPr>
              <a:t>Lesson 7</a:t>
            </a:r>
            <a:endParaRPr lang="en-US" sz="1150" dirty="0"/>
          </a:p>
        </p:txBody>
      </p:sp>
      <p:sp>
        <p:nvSpPr>
          <p:cNvPr id="4" name="Text 2"/>
          <p:cNvSpPr txBox="1"/>
          <p:nvPr/>
        </p:nvSpPr>
        <p:spPr>
          <a:xfrm>
            <a:off x="640080" y="457200"/>
            <a:ext cx="3200400" cy="292608"/>
          </a:xfrm>
          <a:prstGeom prst="rect">
            <a:avLst/>
          </a:prstGeom>
          <a:noFill/>
          <a:ln/>
        </p:spPr>
        <p:txBody>
          <a:bodyPr wrap="square" lIns="0" tIns="0" rIns="0" bIns="0" rtlCol="0" anchor="ctr"/>
          <a:lstStyle/>
          <a:p>
            <a:pPr indent="0" marL="0">
              <a:buNone/>
            </a:pPr>
            <a:r>
              <a:rPr lang="en-US" sz="1300" b="1" spc="400" kern="0" dirty="0">
                <a:solidFill>
                  <a:srgbClr val="1F5C8B"/>
                </a:solidFill>
                <a:latin typeface="Calibri" pitchFamily="34" charset="0"/>
                <a:ea typeface="Calibri" pitchFamily="34" charset="-122"/>
                <a:cs typeface="Calibri" pitchFamily="34" charset="-120"/>
              </a:rPr>
              <a:t>RETRIEVAL</a:t>
            </a:r>
            <a:endParaRPr lang="en-US" sz="1300" dirty="0"/>
          </a:p>
        </p:txBody>
      </p:sp>
      <p:sp>
        <p:nvSpPr>
          <p:cNvPr id="5" name="Text 3"/>
          <p:cNvSpPr txBox="1"/>
          <p:nvPr/>
        </p:nvSpPr>
        <p:spPr>
          <a:xfrm>
            <a:off x="640080" y="749808"/>
            <a:ext cx="10911535" cy="914400"/>
          </a:xfrm>
          <a:prstGeom prst="rect">
            <a:avLst/>
          </a:prstGeom>
          <a:noFill/>
          <a:ln/>
        </p:spPr>
        <p:txBody>
          <a:bodyPr wrap="square" lIns="0" tIns="0" rIns="0" bIns="0" rtlCol="0" anchor="ctr"/>
          <a:lstStyle/>
          <a:p>
            <a:pPr indent="0" marL="0">
              <a:buNone/>
            </a:pPr>
            <a:r>
              <a:rPr lang="en-US" sz="3400" b="1" dirty="0">
                <a:solidFill>
                  <a:srgbClr val="1F1E1B"/>
                </a:solidFill>
                <a:latin typeface="Arial" pitchFamily="34" charset="0"/>
                <a:ea typeface="Arial" pitchFamily="34" charset="-122"/>
                <a:cs typeface="Arial" pitchFamily="34" charset="-120"/>
              </a:rPr>
              <a:t>Do now.</a:t>
            </a:r>
            <a:endParaRPr lang="en-US" sz="3400" dirty="0"/>
          </a:p>
        </p:txBody>
      </p:sp>
      <p:sp>
        <p:nvSpPr>
          <p:cNvPr id="6" name="Text 4"/>
          <p:cNvSpPr txBox="1"/>
          <p:nvPr/>
        </p:nvSpPr>
        <p:spPr>
          <a:xfrm>
            <a:off x="640080" y="1417320"/>
            <a:ext cx="8229600" cy="320040"/>
          </a:xfrm>
          <a:prstGeom prst="rect">
            <a:avLst/>
          </a:prstGeom>
          <a:noFill/>
          <a:ln/>
        </p:spPr>
        <p:txBody>
          <a:bodyPr wrap="square" lIns="0" tIns="0" rIns="0" bIns="0" rtlCol="0" anchor="ctr"/>
          <a:lstStyle/>
          <a:p>
            <a:pPr indent="0" marL="0">
              <a:buNone/>
            </a:pPr>
            <a:r>
              <a:rPr lang="en-US" sz="1500" i="1" dirty="0">
                <a:solidFill>
                  <a:srgbClr val="6E6B5E"/>
                </a:solidFill>
                <a:latin typeface="Calibri" pitchFamily="34" charset="0"/>
                <a:ea typeface="Calibri" pitchFamily="34" charset="-122"/>
                <a:cs typeface="Calibri" pitchFamily="34" charset="-120"/>
              </a:rPr>
              <a:t>In your book, full sentences, on your own. 5 minutes.</a:t>
            </a:r>
            <a:endParaRPr lang="en-US" sz="1500" dirty="0"/>
          </a:p>
        </p:txBody>
      </p:sp>
      <p:sp>
        <p:nvSpPr>
          <p:cNvPr id="7" name="Text 5"/>
          <p:cNvSpPr txBox="1"/>
          <p:nvPr/>
        </p:nvSpPr>
        <p:spPr>
          <a:xfrm>
            <a:off x="640080" y="1965960"/>
            <a:ext cx="6675120" cy="3931920"/>
          </a:xfrm>
          <a:prstGeom prst="rect">
            <a:avLst/>
          </a:prstGeom>
          <a:noFill/>
          <a:ln/>
        </p:spPr>
        <p:txBody>
          <a:bodyPr wrap="square" lIns="0" tIns="0" rIns="0" bIns="0" rtlCol="0" anchor="t"/>
          <a:lstStyle/>
          <a:p>
            <a:pPr indent="0" marL="0">
              <a:spcAft>
                <a:spcPts val="1400"/>
              </a:spcAft>
              <a:buNone/>
            </a:pPr>
            <a:r>
              <a:rPr lang="en-US" sz="1900" dirty="0">
                <a:solidFill>
                  <a:srgbClr val="1F1E1B"/>
                </a:solidFill>
                <a:latin typeface="Calibri" pitchFamily="34" charset="0"/>
                <a:ea typeface="Calibri" pitchFamily="34" charset="-122"/>
                <a:cs typeface="Calibri" pitchFamily="34" charset="-120"/>
              </a:rPr>
              <a:t>1.  Give two technological developments in officiating</a:t>
            </a:r>
            <a:endParaRPr lang="en-US" sz="1900" dirty="0"/>
          </a:p>
          <a:p>
            <a:pPr indent="0" marL="0">
              <a:spcAft>
                <a:spcPts val="1400"/>
              </a:spcAft>
              <a:buNone/>
            </a:pPr>
            <a:r>
              <a:rPr lang="en-US" sz="1900" dirty="0">
                <a:solidFill>
                  <a:srgbClr val="1F1E1B"/>
                </a:solidFill>
                <a:latin typeface="Calibri" pitchFamily="34" charset="0"/>
                <a:ea typeface="Calibri" pitchFamily="34" charset="-122"/>
                <a:cs typeface="Calibri" pitchFamily="34" charset="-120"/>
              </a:rPr>
              <a:t>2.  Give three in performance analysis</a:t>
            </a:r>
            <a:endParaRPr lang="en-US" sz="1900" dirty="0"/>
          </a:p>
          <a:p>
            <a:pPr indent="0" marL="0">
              <a:spcAft>
                <a:spcPts val="1400"/>
              </a:spcAft>
              <a:buNone/>
            </a:pPr>
            <a:r>
              <a:rPr lang="en-US" sz="1900" dirty="0">
                <a:solidFill>
                  <a:srgbClr val="1F1E1B"/>
                </a:solidFill>
                <a:latin typeface="Calibri" pitchFamily="34" charset="0"/>
                <a:ea typeface="Calibri" pitchFamily="34" charset="-122"/>
                <a:cs typeface="Calibri" pitchFamily="34" charset="-120"/>
              </a:rPr>
              <a:t>3.  Name all eight equipment categories</a:t>
            </a:r>
            <a:endParaRPr lang="en-US" sz="1900" dirty="0"/>
          </a:p>
        </p:txBody>
      </p:sp>
      <p:sp>
        <p:nvSpPr>
          <p:cNvPr id="8" name="Shape 6"/>
          <p:cNvSpPr/>
          <p:nvPr/>
        </p:nvSpPr>
        <p:spPr>
          <a:xfrm>
            <a:off x="7772400" y="1965960"/>
            <a:ext cx="3749040" cy="3931920"/>
          </a:xfrm>
          <a:prstGeom prst="roundRect">
            <a:avLst>
              <a:gd name="adj" fmla="val 1951"/>
            </a:avLst>
          </a:prstGeom>
          <a:solidFill>
            <a:srgbClr val="F1EFE5"/>
          </a:solidFill>
          <a:ln/>
        </p:spPr>
      </p:sp>
      <p:sp>
        <p:nvSpPr>
          <p:cNvPr id="9" name="Text 7"/>
          <p:cNvSpPr txBox="1"/>
          <p:nvPr/>
        </p:nvSpPr>
        <p:spPr>
          <a:xfrm>
            <a:off x="8001000" y="2148840"/>
            <a:ext cx="3291840" cy="320040"/>
          </a:xfrm>
          <a:prstGeom prst="rect">
            <a:avLst/>
          </a:prstGeom>
          <a:noFill/>
          <a:ln/>
        </p:spPr>
        <p:txBody>
          <a:bodyPr wrap="square" lIns="0" tIns="0" rIns="0" bIns="0" rtlCol="0" anchor="ctr"/>
          <a:lstStyle/>
          <a:p>
            <a:pPr indent="0" marL="0">
              <a:buNone/>
            </a:pPr>
            <a:r>
              <a:rPr lang="en-US" sz="1300" b="1" dirty="0">
                <a:solidFill>
                  <a:srgbClr val="6E6B5E"/>
                </a:solidFill>
                <a:latin typeface="Calibri" pitchFamily="34" charset="0"/>
                <a:ea typeface="Calibri" pitchFamily="34" charset="-122"/>
                <a:cs typeface="Calibri" pitchFamily="34" charset="-120"/>
              </a:rPr>
              <a:t>Answers: reveal after 5 min</a:t>
            </a:r>
            <a:endParaRPr lang="en-US" sz="1300" dirty="0"/>
          </a:p>
        </p:txBody>
      </p:sp>
      <p:sp>
        <p:nvSpPr>
          <p:cNvPr id="10" name="Text 8"/>
          <p:cNvSpPr txBox="1"/>
          <p:nvPr/>
        </p:nvSpPr>
        <p:spPr>
          <a:xfrm>
            <a:off x="8001000" y="2560320"/>
            <a:ext cx="3291840" cy="3200400"/>
          </a:xfrm>
          <a:prstGeom prst="rect">
            <a:avLst/>
          </a:prstGeom>
          <a:noFill/>
          <a:ln/>
        </p:spPr>
        <p:txBody>
          <a:bodyPr wrap="square" lIns="0" tIns="0" rIns="0" bIns="0" rtlCol="0" anchor="t"/>
          <a:lstStyle/>
          <a:p>
            <a:pPr indent="0" marL="0">
              <a:spcAft>
                <a:spcPts val="800"/>
              </a:spcAft>
              <a:buNone/>
            </a:pPr>
            <a:r>
              <a:rPr lang="en-US" sz="1400" dirty="0">
                <a:solidFill>
                  <a:srgbClr val="565349"/>
                </a:solidFill>
                <a:latin typeface="Calibri" pitchFamily="34" charset="0"/>
                <a:ea typeface="Calibri" pitchFamily="34" charset="-122"/>
                <a:cs typeface="Calibri" pitchFamily="34" charset="-120"/>
              </a:rPr>
              <a:t>1.  Computer assisted systems · video assisted decision making</a:t>
            </a:r>
            <a:endParaRPr lang="en-US" sz="1400" dirty="0"/>
          </a:p>
          <a:p>
            <a:pPr indent="0" marL="0">
              <a:spcAft>
                <a:spcPts val="800"/>
              </a:spcAft>
              <a:buNone/>
            </a:pPr>
            <a:r>
              <a:rPr lang="en-US" sz="1400" dirty="0">
                <a:solidFill>
                  <a:srgbClr val="565349"/>
                </a:solidFill>
                <a:latin typeface="Calibri" pitchFamily="34" charset="0"/>
                <a:ea typeface="Calibri" pitchFamily="34" charset="-122"/>
                <a:cs typeface="Calibri" pitchFamily="34" charset="-120"/>
              </a:rPr>
              <a:t>2.  Any three: action cameras · GPS · applications · sensors on clothing or equipment</a:t>
            </a:r>
            <a:endParaRPr lang="en-US" sz="1400" dirty="0"/>
          </a:p>
          <a:p>
            <a:pPr indent="0" marL="0">
              <a:spcAft>
                <a:spcPts val="800"/>
              </a:spcAft>
              <a:buNone/>
            </a:pPr>
            <a:r>
              <a:rPr lang="en-US" sz="1400" dirty="0">
                <a:solidFill>
                  <a:srgbClr val="565349"/>
                </a:solidFill>
                <a:latin typeface="Calibri" pitchFamily="34" charset="0"/>
                <a:ea typeface="Calibri" pitchFamily="34" charset="-122"/>
                <a:cs typeface="Calibri" pitchFamily="34" charset="-120"/>
              </a:rPr>
              <a:t>3.  Clothing · footwear · sport-specific · protection and safety · assistive · facilities · officiating · performance analysis</a:t>
            </a:r>
            <a:endParaRPr lang="en-US" sz="1400"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name="Slide 26">
    <p:bg>
      <p:bgPr>
        <a:solidFill>
          <a:srgbClr val="FFFFFF"/>
        </a:solidFill>
      </p:bgPr>
    </p:bg>
    <p:spTree>
      <p:nvGrpSpPr>
        <p:cNvPr id="1" name=""/>
        <p:cNvGrpSpPr/>
        <p:nvPr/>
      </p:nvGrpSpPr>
      <p:grpSpPr>
        <a:xfrm>
          <a:off x="0" y="0"/>
          <a:ext cx="0" cy="0"/>
          <a:chOff x="0" y="0"/>
          <a:chExt cx="0" cy="0"/>
        </a:xfrm>
      </p:grpSpPr>
      <p:sp>
        <p:nvSpPr>
          <p:cNvPr id="2" name="Text 0"/>
          <p:cNvSpPr txBox="1"/>
          <p:nvPr/>
        </p:nvSpPr>
        <p:spPr>
          <a:xfrm>
            <a:off x="640080" y="6473952"/>
            <a:ext cx="6400800" cy="274320"/>
          </a:xfrm>
          <a:prstGeom prst="rect">
            <a:avLst/>
          </a:prstGeom>
          <a:noFill/>
          <a:ln/>
        </p:spPr>
        <p:txBody>
          <a:bodyPr wrap="square" lIns="0" tIns="0" rIns="0" bIns="0" rtlCol="0" anchor="ctr"/>
          <a:lstStyle/>
          <a:p>
            <a:pPr indent="0" marL="0">
              <a:buNone/>
            </a:pPr>
            <a:r>
              <a:rPr lang="en-US" sz="1150" dirty="0">
                <a:solidFill>
                  <a:srgbClr val="6E6B5E"/>
                </a:solidFill>
                <a:latin typeface="Calibri" pitchFamily="34" charset="0"/>
                <a:ea typeface="Calibri" pitchFamily="34" charset="-122"/>
                <a:cs typeface="Calibri" pitchFamily="34" charset="-120"/>
              </a:rPr>
              <a:t>DHS BTEC Sport · Component 1 · Task 2</a:t>
            </a:r>
            <a:endParaRPr lang="en-US" sz="1150" dirty="0"/>
          </a:p>
        </p:txBody>
      </p:sp>
      <p:sp>
        <p:nvSpPr>
          <p:cNvPr id="3" name="Text 1"/>
          <p:cNvSpPr txBox="1"/>
          <p:nvPr/>
        </p:nvSpPr>
        <p:spPr>
          <a:xfrm>
            <a:off x="7894015" y="6473952"/>
            <a:ext cx="3657600" cy="274320"/>
          </a:xfrm>
          <a:prstGeom prst="rect">
            <a:avLst/>
          </a:prstGeom>
          <a:noFill/>
          <a:ln/>
        </p:spPr>
        <p:txBody>
          <a:bodyPr wrap="square" lIns="0" tIns="0" rIns="0" bIns="0" rtlCol="0" anchor="ctr"/>
          <a:lstStyle/>
          <a:p>
            <a:pPr algn="r" indent="0" marL="0">
              <a:buNone/>
            </a:pPr>
            <a:r>
              <a:rPr lang="en-US" sz="1150" dirty="0">
                <a:solidFill>
                  <a:srgbClr val="6E6B5E"/>
                </a:solidFill>
                <a:latin typeface="Calibri" pitchFamily="34" charset="0"/>
                <a:ea typeface="Calibri" pitchFamily="34" charset="-122"/>
                <a:cs typeface="Calibri" pitchFamily="34" charset="-120"/>
              </a:rPr>
              <a:t>Lesson 7</a:t>
            </a:r>
            <a:endParaRPr lang="en-US" sz="1150" dirty="0"/>
          </a:p>
        </p:txBody>
      </p:sp>
      <p:sp>
        <p:nvSpPr>
          <p:cNvPr id="4" name="Text 2"/>
          <p:cNvSpPr txBox="1"/>
          <p:nvPr/>
        </p:nvSpPr>
        <p:spPr>
          <a:xfrm>
            <a:off x="640080" y="457200"/>
            <a:ext cx="3200400" cy="292608"/>
          </a:xfrm>
          <a:prstGeom prst="rect">
            <a:avLst/>
          </a:prstGeom>
          <a:noFill/>
          <a:ln/>
        </p:spPr>
        <p:txBody>
          <a:bodyPr wrap="square" lIns="0" tIns="0" rIns="0" bIns="0" rtlCol="0" anchor="ctr"/>
          <a:lstStyle/>
          <a:p>
            <a:pPr indent="0" marL="0">
              <a:buNone/>
            </a:pPr>
            <a:r>
              <a:rPr lang="en-US" sz="1300" b="1" spc="400" kern="0" dirty="0">
                <a:solidFill>
                  <a:srgbClr val="D0202E"/>
                </a:solidFill>
                <a:latin typeface="Calibri" pitchFamily="34" charset="0"/>
                <a:ea typeface="Calibri" pitchFamily="34" charset="-122"/>
                <a:cs typeface="Calibri" pitchFamily="34" charset="-120"/>
              </a:rPr>
              <a:t>LEARN</a:t>
            </a:r>
            <a:endParaRPr lang="en-US" sz="1300" dirty="0"/>
          </a:p>
        </p:txBody>
      </p:sp>
      <p:sp>
        <p:nvSpPr>
          <p:cNvPr id="5" name="Text 3"/>
          <p:cNvSpPr txBox="1"/>
          <p:nvPr/>
        </p:nvSpPr>
        <p:spPr>
          <a:xfrm>
            <a:off x="640080" y="749808"/>
            <a:ext cx="10911535" cy="914400"/>
          </a:xfrm>
          <a:prstGeom prst="rect">
            <a:avLst/>
          </a:prstGeom>
          <a:noFill/>
          <a:ln/>
        </p:spPr>
        <p:txBody>
          <a:bodyPr wrap="square" lIns="0" tIns="0" rIns="0" bIns="0" rtlCol="0" anchor="ctr"/>
          <a:lstStyle/>
          <a:p>
            <a:pPr indent="0" marL="0">
              <a:buNone/>
            </a:pPr>
            <a:r>
              <a:rPr lang="en-US" sz="3400" b="1" dirty="0">
                <a:solidFill>
                  <a:srgbClr val="1F1E1B"/>
                </a:solidFill>
                <a:latin typeface="Arial" pitchFamily="34" charset="0"/>
                <a:ea typeface="Arial" pitchFamily="34" charset="-122"/>
                <a:cs typeface="Arial" pitchFamily="34" charset="-120"/>
              </a:rPr>
              <a:t>Five limitations.</a:t>
            </a:r>
            <a:endParaRPr lang="en-US" sz="3400" dirty="0"/>
          </a:p>
        </p:txBody>
      </p:sp>
      <p:sp>
        <p:nvSpPr>
          <p:cNvPr id="6" name="Shape 4"/>
          <p:cNvSpPr/>
          <p:nvPr/>
        </p:nvSpPr>
        <p:spPr>
          <a:xfrm>
            <a:off x="640080" y="1691640"/>
            <a:ext cx="10881360" cy="758952"/>
          </a:xfrm>
          <a:prstGeom prst="roundRect">
            <a:avLst>
              <a:gd name="adj" fmla="val 6024"/>
            </a:avLst>
          </a:prstGeom>
          <a:solidFill>
            <a:srgbClr val="FAE6E8"/>
          </a:solidFill>
          <a:ln/>
        </p:spPr>
      </p:sp>
      <p:sp>
        <p:nvSpPr>
          <p:cNvPr id="7" name="Text 5"/>
          <p:cNvSpPr txBox="1"/>
          <p:nvPr/>
        </p:nvSpPr>
        <p:spPr>
          <a:xfrm>
            <a:off x="841248" y="1783080"/>
            <a:ext cx="2926080" cy="612648"/>
          </a:xfrm>
          <a:prstGeom prst="rect">
            <a:avLst/>
          </a:prstGeom>
          <a:noFill/>
          <a:ln/>
        </p:spPr>
        <p:txBody>
          <a:bodyPr wrap="square" lIns="0" tIns="0" rIns="0" bIns="0" rtlCol="0" anchor="t"/>
          <a:lstStyle/>
          <a:p>
            <a:pPr indent="0" marL="0">
              <a:buNone/>
            </a:pPr>
            <a:r>
              <a:rPr lang="en-US" sz="1550" b="1" dirty="0">
                <a:solidFill>
                  <a:srgbClr val="D0202E"/>
                </a:solidFill>
                <a:latin typeface="Calibri" pitchFamily="34" charset="0"/>
                <a:ea typeface="Calibri" pitchFamily="34" charset="-122"/>
                <a:cs typeface="Calibri" pitchFamily="34" charset="-120"/>
              </a:rPr>
              <a:t>Time</a:t>
            </a:r>
            <a:endParaRPr lang="en-US" sz="1550" dirty="0"/>
          </a:p>
        </p:txBody>
      </p:sp>
      <p:sp>
        <p:nvSpPr>
          <p:cNvPr id="8" name="Text 6"/>
          <p:cNvSpPr txBox="1"/>
          <p:nvPr/>
        </p:nvSpPr>
        <p:spPr>
          <a:xfrm>
            <a:off x="3886200" y="1783080"/>
            <a:ext cx="7406640" cy="649224"/>
          </a:xfrm>
          <a:prstGeom prst="rect">
            <a:avLst/>
          </a:prstGeom>
          <a:noFill/>
          <a:ln/>
        </p:spPr>
        <p:txBody>
          <a:bodyPr wrap="square" lIns="0" tIns="0" rIns="0" bIns="0" rtlCol="0" anchor="t"/>
          <a:lstStyle/>
          <a:p>
            <a:pPr indent="0" marL="0">
              <a:buNone/>
            </a:pPr>
            <a:r>
              <a:rPr lang="en-US" sz="1350" dirty="0">
                <a:solidFill>
                  <a:srgbClr val="1F1E1B"/>
                </a:solidFill>
                <a:latin typeface="Calibri" pitchFamily="34" charset="0"/>
                <a:ea typeface="Calibri" pitchFamily="34" charset="-122"/>
                <a:cs typeface="Calibri" pitchFamily="34" charset="-120"/>
              </a:rPr>
              <a:t>setting up, using the equipment, compiling the data, and giving feedback to the participant all take time</a:t>
            </a:r>
            <a:endParaRPr lang="en-US" sz="1350" dirty="0"/>
          </a:p>
        </p:txBody>
      </p:sp>
      <p:sp>
        <p:nvSpPr>
          <p:cNvPr id="9" name="Shape 7"/>
          <p:cNvSpPr/>
          <p:nvPr/>
        </p:nvSpPr>
        <p:spPr>
          <a:xfrm>
            <a:off x="640080" y="2560320"/>
            <a:ext cx="10881360" cy="758952"/>
          </a:xfrm>
          <a:prstGeom prst="roundRect">
            <a:avLst>
              <a:gd name="adj" fmla="val 6024"/>
            </a:avLst>
          </a:prstGeom>
          <a:solidFill>
            <a:srgbClr val="FFFFFF"/>
          </a:solidFill>
          <a:ln/>
        </p:spPr>
      </p:sp>
      <p:sp>
        <p:nvSpPr>
          <p:cNvPr id="10" name="Text 8"/>
          <p:cNvSpPr txBox="1"/>
          <p:nvPr/>
        </p:nvSpPr>
        <p:spPr>
          <a:xfrm>
            <a:off x="841248" y="2651760"/>
            <a:ext cx="2926080" cy="612648"/>
          </a:xfrm>
          <a:prstGeom prst="rect">
            <a:avLst/>
          </a:prstGeom>
          <a:noFill/>
          <a:ln/>
        </p:spPr>
        <p:txBody>
          <a:bodyPr wrap="square" lIns="0" tIns="0" rIns="0" bIns="0" rtlCol="0" anchor="t"/>
          <a:lstStyle/>
          <a:p>
            <a:pPr indent="0" marL="0">
              <a:buNone/>
            </a:pPr>
            <a:r>
              <a:rPr lang="en-US" sz="1550" b="1" dirty="0">
                <a:solidFill>
                  <a:srgbClr val="D0202E"/>
                </a:solidFill>
                <a:latin typeface="Calibri" pitchFamily="34" charset="0"/>
                <a:ea typeface="Calibri" pitchFamily="34" charset="-122"/>
                <a:cs typeface="Calibri" pitchFamily="34" charset="-120"/>
              </a:rPr>
              <a:t>Access to technology</a:t>
            </a:r>
            <a:endParaRPr lang="en-US" sz="1550" dirty="0"/>
          </a:p>
        </p:txBody>
      </p:sp>
      <p:sp>
        <p:nvSpPr>
          <p:cNvPr id="11" name="Text 9"/>
          <p:cNvSpPr txBox="1"/>
          <p:nvPr/>
        </p:nvSpPr>
        <p:spPr>
          <a:xfrm>
            <a:off x="3886200" y="2651760"/>
            <a:ext cx="7406640" cy="649224"/>
          </a:xfrm>
          <a:prstGeom prst="rect">
            <a:avLst/>
          </a:prstGeom>
          <a:noFill/>
          <a:ln/>
        </p:spPr>
        <p:txBody>
          <a:bodyPr wrap="square" lIns="0" tIns="0" rIns="0" bIns="0" rtlCol="0" anchor="t"/>
          <a:lstStyle/>
          <a:p>
            <a:pPr indent="0" marL="0">
              <a:buNone/>
            </a:pPr>
            <a:r>
              <a:rPr lang="en-US" sz="1350" dirty="0">
                <a:solidFill>
                  <a:srgbClr val="1F1E1B"/>
                </a:solidFill>
                <a:latin typeface="Calibri" pitchFamily="34" charset="0"/>
                <a:ea typeface="Calibri" pitchFamily="34" charset="-122"/>
                <a:cs typeface="Calibri" pitchFamily="34" charset="-120"/>
              </a:rPr>
              <a:t>equality and unfair advantages, as not all participants have access to it</a:t>
            </a:r>
            <a:endParaRPr lang="en-US" sz="1350" dirty="0"/>
          </a:p>
        </p:txBody>
      </p:sp>
      <p:sp>
        <p:nvSpPr>
          <p:cNvPr id="12" name="Shape 10"/>
          <p:cNvSpPr/>
          <p:nvPr/>
        </p:nvSpPr>
        <p:spPr>
          <a:xfrm>
            <a:off x="640080" y="3429000"/>
            <a:ext cx="10881360" cy="758952"/>
          </a:xfrm>
          <a:prstGeom prst="roundRect">
            <a:avLst>
              <a:gd name="adj" fmla="val 6024"/>
            </a:avLst>
          </a:prstGeom>
          <a:solidFill>
            <a:srgbClr val="FAE6E8"/>
          </a:solidFill>
          <a:ln/>
        </p:spPr>
      </p:sp>
      <p:sp>
        <p:nvSpPr>
          <p:cNvPr id="13" name="Text 11"/>
          <p:cNvSpPr txBox="1"/>
          <p:nvPr/>
        </p:nvSpPr>
        <p:spPr>
          <a:xfrm>
            <a:off x="841248" y="3520440"/>
            <a:ext cx="2926080" cy="612648"/>
          </a:xfrm>
          <a:prstGeom prst="rect">
            <a:avLst/>
          </a:prstGeom>
          <a:noFill/>
          <a:ln/>
        </p:spPr>
        <p:txBody>
          <a:bodyPr wrap="square" lIns="0" tIns="0" rIns="0" bIns="0" rtlCol="0" anchor="t"/>
          <a:lstStyle/>
          <a:p>
            <a:pPr indent="0" marL="0">
              <a:buNone/>
            </a:pPr>
            <a:r>
              <a:rPr lang="en-US" sz="1550" b="1" dirty="0">
                <a:solidFill>
                  <a:srgbClr val="D0202E"/>
                </a:solidFill>
                <a:latin typeface="Calibri" pitchFamily="34" charset="0"/>
                <a:ea typeface="Calibri" pitchFamily="34" charset="-122"/>
                <a:cs typeface="Calibri" pitchFamily="34" charset="-120"/>
              </a:rPr>
              <a:t>Cost of technology</a:t>
            </a:r>
            <a:endParaRPr lang="en-US" sz="1550" dirty="0"/>
          </a:p>
        </p:txBody>
      </p:sp>
      <p:sp>
        <p:nvSpPr>
          <p:cNvPr id="14" name="Text 12"/>
          <p:cNvSpPr txBox="1"/>
          <p:nvPr/>
        </p:nvSpPr>
        <p:spPr>
          <a:xfrm>
            <a:off x="3886200" y="3520440"/>
            <a:ext cx="7406640" cy="649224"/>
          </a:xfrm>
          <a:prstGeom prst="rect">
            <a:avLst/>
          </a:prstGeom>
          <a:noFill/>
          <a:ln/>
        </p:spPr>
        <p:txBody>
          <a:bodyPr wrap="square" lIns="0" tIns="0" rIns="0" bIns="0" rtlCol="0" anchor="t"/>
          <a:lstStyle/>
          <a:p>
            <a:pPr indent="0" marL="0">
              <a:buNone/>
            </a:pPr>
            <a:r>
              <a:rPr lang="en-US" sz="1350" dirty="0">
                <a:solidFill>
                  <a:srgbClr val="1F1E1B"/>
                </a:solidFill>
                <a:latin typeface="Calibri" pitchFamily="34" charset="0"/>
                <a:ea typeface="Calibri" pitchFamily="34" charset="-122"/>
                <a:cs typeface="Calibri" pitchFamily="34" charset="-120"/>
              </a:rPr>
              <a:t>the initial cost, and the follow-up maintenance of the equipment</a:t>
            </a:r>
            <a:endParaRPr lang="en-US" sz="1350" dirty="0"/>
          </a:p>
        </p:txBody>
      </p:sp>
      <p:sp>
        <p:nvSpPr>
          <p:cNvPr id="15" name="Shape 13"/>
          <p:cNvSpPr/>
          <p:nvPr/>
        </p:nvSpPr>
        <p:spPr>
          <a:xfrm>
            <a:off x="640080" y="4297680"/>
            <a:ext cx="10881360" cy="758952"/>
          </a:xfrm>
          <a:prstGeom prst="roundRect">
            <a:avLst>
              <a:gd name="adj" fmla="val 6024"/>
            </a:avLst>
          </a:prstGeom>
          <a:solidFill>
            <a:srgbClr val="FFFFFF"/>
          </a:solidFill>
          <a:ln/>
        </p:spPr>
      </p:sp>
      <p:sp>
        <p:nvSpPr>
          <p:cNvPr id="16" name="Text 14"/>
          <p:cNvSpPr txBox="1"/>
          <p:nvPr/>
        </p:nvSpPr>
        <p:spPr>
          <a:xfrm>
            <a:off x="841248" y="4389120"/>
            <a:ext cx="2926080" cy="612648"/>
          </a:xfrm>
          <a:prstGeom prst="rect">
            <a:avLst/>
          </a:prstGeom>
          <a:noFill/>
          <a:ln/>
        </p:spPr>
        <p:txBody>
          <a:bodyPr wrap="square" lIns="0" tIns="0" rIns="0" bIns="0" rtlCol="0" anchor="t"/>
          <a:lstStyle/>
          <a:p>
            <a:pPr indent="0" marL="0">
              <a:buNone/>
            </a:pPr>
            <a:r>
              <a:rPr lang="en-US" sz="1550" b="1" dirty="0">
                <a:solidFill>
                  <a:srgbClr val="D0202E"/>
                </a:solidFill>
                <a:latin typeface="Calibri" pitchFamily="34" charset="0"/>
                <a:ea typeface="Calibri" pitchFamily="34" charset="-122"/>
                <a:cs typeface="Calibri" pitchFamily="34" charset="-120"/>
              </a:rPr>
              <a:t>Accuracy</a:t>
            </a:r>
            <a:endParaRPr lang="en-US" sz="1550" dirty="0"/>
          </a:p>
        </p:txBody>
      </p:sp>
      <p:sp>
        <p:nvSpPr>
          <p:cNvPr id="17" name="Text 15"/>
          <p:cNvSpPr txBox="1"/>
          <p:nvPr/>
        </p:nvSpPr>
        <p:spPr>
          <a:xfrm>
            <a:off x="3886200" y="4389120"/>
            <a:ext cx="7406640" cy="649224"/>
          </a:xfrm>
          <a:prstGeom prst="rect">
            <a:avLst/>
          </a:prstGeom>
          <a:noFill/>
          <a:ln/>
        </p:spPr>
        <p:txBody>
          <a:bodyPr wrap="square" lIns="0" tIns="0" rIns="0" bIns="0" rtlCol="0" anchor="t"/>
          <a:lstStyle/>
          <a:p>
            <a:pPr indent="0" marL="0">
              <a:buNone/>
            </a:pPr>
            <a:r>
              <a:rPr lang="en-US" sz="1350" dirty="0">
                <a:solidFill>
                  <a:srgbClr val="1F1E1B"/>
                </a:solidFill>
                <a:latin typeface="Calibri" pitchFamily="34" charset="0"/>
                <a:ea typeface="Calibri" pitchFamily="34" charset="-122"/>
                <a:cs typeface="Calibri" pitchFamily="34" charset="-120"/>
              </a:rPr>
              <a:t>the data provided by the equipment may not be accurate</a:t>
            </a:r>
            <a:endParaRPr lang="en-US" sz="1350" dirty="0"/>
          </a:p>
        </p:txBody>
      </p:sp>
      <p:sp>
        <p:nvSpPr>
          <p:cNvPr id="18" name="Shape 16"/>
          <p:cNvSpPr/>
          <p:nvPr/>
        </p:nvSpPr>
        <p:spPr>
          <a:xfrm>
            <a:off x="640080" y="5166360"/>
            <a:ext cx="10881360" cy="758952"/>
          </a:xfrm>
          <a:prstGeom prst="roundRect">
            <a:avLst>
              <a:gd name="adj" fmla="val 6024"/>
            </a:avLst>
          </a:prstGeom>
          <a:solidFill>
            <a:srgbClr val="FAE6E8"/>
          </a:solidFill>
          <a:ln/>
        </p:spPr>
      </p:sp>
      <p:sp>
        <p:nvSpPr>
          <p:cNvPr id="19" name="Text 17"/>
          <p:cNvSpPr txBox="1"/>
          <p:nvPr/>
        </p:nvSpPr>
        <p:spPr>
          <a:xfrm>
            <a:off x="841248" y="5257800"/>
            <a:ext cx="2926080" cy="612648"/>
          </a:xfrm>
          <a:prstGeom prst="rect">
            <a:avLst/>
          </a:prstGeom>
          <a:noFill/>
          <a:ln/>
        </p:spPr>
        <p:txBody>
          <a:bodyPr wrap="square" lIns="0" tIns="0" rIns="0" bIns="0" rtlCol="0" anchor="t"/>
          <a:lstStyle/>
          <a:p>
            <a:pPr indent="0" marL="0">
              <a:buNone/>
            </a:pPr>
            <a:r>
              <a:rPr lang="en-US" sz="1550" b="1" dirty="0">
                <a:solidFill>
                  <a:srgbClr val="D0202E"/>
                </a:solidFill>
                <a:latin typeface="Calibri" pitchFamily="34" charset="0"/>
                <a:ea typeface="Calibri" pitchFamily="34" charset="-122"/>
                <a:cs typeface="Calibri" pitchFamily="34" charset="-120"/>
              </a:rPr>
              <a:t>Usability</a:t>
            </a:r>
            <a:endParaRPr lang="en-US" sz="1550" dirty="0"/>
          </a:p>
        </p:txBody>
      </p:sp>
      <p:sp>
        <p:nvSpPr>
          <p:cNvPr id="20" name="Text 18"/>
          <p:cNvSpPr txBox="1"/>
          <p:nvPr/>
        </p:nvSpPr>
        <p:spPr>
          <a:xfrm>
            <a:off x="3886200" y="5257800"/>
            <a:ext cx="7406640" cy="649224"/>
          </a:xfrm>
          <a:prstGeom prst="rect">
            <a:avLst/>
          </a:prstGeom>
          <a:noFill/>
          <a:ln/>
        </p:spPr>
        <p:txBody>
          <a:bodyPr wrap="square" lIns="0" tIns="0" rIns="0" bIns="0" rtlCol="0" anchor="t"/>
          <a:lstStyle/>
          <a:p>
            <a:pPr indent="0" marL="0">
              <a:buNone/>
            </a:pPr>
            <a:r>
              <a:rPr lang="en-US" sz="1350" dirty="0">
                <a:solidFill>
                  <a:srgbClr val="1F1E1B"/>
                </a:solidFill>
                <a:latin typeface="Calibri" pitchFamily="34" charset="0"/>
                <a:ea typeface="Calibri" pitchFamily="34" charset="-122"/>
                <a:cs typeface="Calibri" pitchFamily="34" charset="-120"/>
              </a:rPr>
              <a:t>specific training is required to use it properly</a:t>
            </a:r>
            <a:endParaRPr lang="en-US" sz="1350" dirty="0"/>
          </a:p>
        </p:txBody>
      </p:sp>
      <p:sp>
        <p:nvSpPr>
          <p:cNvPr id="21" name="Text 19"/>
          <p:cNvSpPr txBox="1"/>
          <p:nvPr/>
        </p:nvSpPr>
        <p:spPr>
          <a:xfrm>
            <a:off x="640080" y="6080760"/>
            <a:ext cx="10881360" cy="411480"/>
          </a:xfrm>
          <a:prstGeom prst="rect">
            <a:avLst/>
          </a:prstGeom>
          <a:noFill/>
          <a:ln/>
        </p:spPr>
        <p:txBody>
          <a:bodyPr wrap="square" lIns="0" tIns="0" rIns="0" bIns="0" rtlCol="0" anchor="ctr"/>
          <a:lstStyle/>
          <a:p>
            <a:pPr indent="0" marL="0">
              <a:buNone/>
            </a:pPr>
            <a:r>
              <a:rPr lang="en-US" sz="1500" b="1" dirty="0">
                <a:solidFill>
                  <a:srgbClr val="1F1E1B"/>
                </a:solidFill>
                <a:latin typeface="Calibri" pitchFamily="34" charset="0"/>
                <a:ea typeface="Calibri" pitchFamily="34" charset="-122"/>
                <a:cs typeface="Calibri" pitchFamily="34" charset="-120"/>
              </a:rPr>
              <a:t>An answer that only says technology is brilliant is half an argument. Benefits and limitations together is what comprehensive means.</a:t>
            </a:r>
            <a:endParaRPr lang="en-US" sz="1500"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name="Slide 27">
    <p:bg>
      <p:bgPr>
        <a:solidFill>
          <a:srgbClr val="FFFFFF"/>
        </a:solidFill>
      </p:bgPr>
    </p:bg>
    <p:spTree>
      <p:nvGrpSpPr>
        <p:cNvPr id="1" name=""/>
        <p:cNvGrpSpPr/>
        <p:nvPr/>
      </p:nvGrpSpPr>
      <p:grpSpPr>
        <a:xfrm>
          <a:off x="0" y="0"/>
          <a:ext cx="0" cy="0"/>
          <a:chOff x="0" y="0"/>
          <a:chExt cx="0" cy="0"/>
        </a:xfrm>
      </p:grpSpPr>
      <p:sp>
        <p:nvSpPr>
          <p:cNvPr id="2" name="Text 0"/>
          <p:cNvSpPr txBox="1"/>
          <p:nvPr/>
        </p:nvSpPr>
        <p:spPr>
          <a:xfrm>
            <a:off x="640080" y="6473952"/>
            <a:ext cx="6400800" cy="274320"/>
          </a:xfrm>
          <a:prstGeom prst="rect">
            <a:avLst/>
          </a:prstGeom>
          <a:noFill/>
          <a:ln/>
        </p:spPr>
        <p:txBody>
          <a:bodyPr wrap="square" lIns="0" tIns="0" rIns="0" bIns="0" rtlCol="0" anchor="ctr"/>
          <a:lstStyle/>
          <a:p>
            <a:pPr indent="0" marL="0">
              <a:buNone/>
            </a:pPr>
            <a:r>
              <a:rPr lang="en-US" sz="1150" dirty="0">
                <a:solidFill>
                  <a:srgbClr val="6E6B5E"/>
                </a:solidFill>
                <a:latin typeface="Calibri" pitchFamily="34" charset="0"/>
                <a:ea typeface="Calibri" pitchFamily="34" charset="-122"/>
                <a:cs typeface="Calibri" pitchFamily="34" charset="-120"/>
              </a:rPr>
              <a:t>DHS BTEC Sport · Component 1 · Task 2</a:t>
            </a:r>
            <a:endParaRPr lang="en-US" sz="1150" dirty="0"/>
          </a:p>
        </p:txBody>
      </p:sp>
      <p:sp>
        <p:nvSpPr>
          <p:cNvPr id="3" name="Text 1"/>
          <p:cNvSpPr txBox="1"/>
          <p:nvPr/>
        </p:nvSpPr>
        <p:spPr>
          <a:xfrm>
            <a:off x="7894015" y="6473952"/>
            <a:ext cx="3657600" cy="274320"/>
          </a:xfrm>
          <a:prstGeom prst="rect">
            <a:avLst/>
          </a:prstGeom>
          <a:noFill/>
          <a:ln/>
        </p:spPr>
        <p:txBody>
          <a:bodyPr wrap="square" lIns="0" tIns="0" rIns="0" bIns="0" rtlCol="0" anchor="ctr"/>
          <a:lstStyle/>
          <a:p>
            <a:pPr algn="r" indent="0" marL="0">
              <a:buNone/>
            </a:pPr>
            <a:r>
              <a:rPr lang="en-US" sz="1150" dirty="0">
                <a:solidFill>
                  <a:srgbClr val="6E6B5E"/>
                </a:solidFill>
                <a:latin typeface="Calibri" pitchFamily="34" charset="0"/>
                <a:ea typeface="Calibri" pitchFamily="34" charset="-122"/>
                <a:cs typeface="Calibri" pitchFamily="34" charset="-120"/>
              </a:rPr>
              <a:t>Lesson 7</a:t>
            </a:r>
            <a:endParaRPr lang="en-US" sz="1150" dirty="0"/>
          </a:p>
        </p:txBody>
      </p:sp>
      <p:sp>
        <p:nvSpPr>
          <p:cNvPr id="4" name="Text 2"/>
          <p:cNvSpPr txBox="1"/>
          <p:nvPr/>
        </p:nvSpPr>
        <p:spPr>
          <a:xfrm>
            <a:off x="640080" y="457200"/>
            <a:ext cx="3200400" cy="292608"/>
          </a:xfrm>
          <a:prstGeom prst="rect">
            <a:avLst/>
          </a:prstGeom>
          <a:noFill/>
          <a:ln/>
        </p:spPr>
        <p:txBody>
          <a:bodyPr wrap="square" lIns="0" tIns="0" rIns="0" bIns="0" rtlCol="0" anchor="ctr"/>
          <a:lstStyle/>
          <a:p>
            <a:pPr indent="0" marL="0">
              <a:buNone/>
            </a:pPr>
            <a:r>
              <a:rPr lang="en-US" sz="1300" b="1" spc="400" kern="0" dirty="0">
                <a:solidFill>
                  <a:srgbClr val="2C6E49"/>
                </a:solidFill>
                <a:latin typeface="Calibri" pitchFamily="34" charset="0"/>
                <a:ea typeface="Calibri" pitchFamily="34" charset="-122"/>
                <a:cs typeface="Calibri" pitchFamily="34" charset="-120"/>
              </a:rPr>
              <a:t>APPLY</a:t>
            </a:r>
            <a:endParaRPr lang="en-US" sz="1300" dirty="0"/>
          </a:p>
        </p:txBody>
      </p:sp>
      <p:sp>
        <p:nvSpPr>
          <p:cNvPr id="5" name="Text 3"/>
          <p:cNvSpPr txBox="1"/>
          <p:nvPr/>
        </p:nvSpPr>
        <p:spPr>
          <a:xfrm>
            <a:off x="640080" y="749808"/>
            <a:ext cx="10911535" cy="914400"/>
          </a:xfrm>
          <a:prstGeom prst="rect">
            <a:avLst/>
          </a:prstGeom>
          <a:noFill/>
          <a:ln/>
        </p:spPr>
        <p:txBody>
          <a:bodyPr wrap="square" lIns="0" tIns="0" rIns="0" bIns="0" rtlCol="0" anchor="ctr"/>
          <a:lstStyle/>
          <a:p>
            <a:pPr indent="0" marL="0">
              <a:buNone/>
            </a:pPr>
            <a:r>
              <a:rPr lang="en-US" sz="3400" b="1" dirty="0">
                <a:solidFill>
                  <a:srgbClr val="1F1E1B"/>
                </a:solidFill>
                <a:latin typeface="Arial" pitchFamily="34" charset="0"/>
                <a:ea typeface="Arial" pitchFamily="34" charset="-122"/>
                <a:cs typeface="Arial" pitchFamily="34" charset="-120"/>
              </a:rPr>
              <a:t>Argue both sides.</a:t>
            </a:r>
            <a:endParaRPr lang="en-US" sz="3400" dirty="0"/>
          </a:p>
        </p:txBody>
      </p:sp>
      <p:sp>
        <p:nvSpPr>
          <p:cNvPr id="6" name="Text 4"/>
          <p:cNvSpPr txBox="1"/>
          <p:nvPr/>
        </p:nvSpPr>
        <p:spPr>
          <a:xfrm>
            <a:off x="640080" y="1828800"/>
            <a:ext cx="6400800" cy="4206240"/>
          </a:xfrm>
          <a:prstGeom prst="rect">
            <a:avLst/>
          </a:prstGeom>
          <a:noFill/>
          <a:ln/>
        </p:spPr>
        <p:txBody>
          <a:bodyPr wrap="square" lIns="0" tIns="0" rIns="0" bIns="0" rtlCol="0" anchor="t"/>
          <a:lstStyle/>
          <a:p>
            <a:pPr marL="177800" indent="-177800">
              <a:spcAft>
                <a:spcPts val="1000"/>
              </a:spcAft>
              <a:buSzPct val="100000"/>
              <a:buChar char="•"/>
            </a:pPr>
            <a:r>
              <a:rPr lang="en-US" sz="1700" dirty="0">
                <a:solidFill>
                  <a:srgbClr val="565349"/>
                </a:solidFill>
                <a:latin typeface="Calibri" pitchFamily="34" charset="0"/>
                <a:ea typeface="Calibri" pitchFamily="34" charset="-122"/>
                <a:cs typeface="Calibri" pitchFamily="34" charset="-120"/>
              </a:rPr>
              <a:t>For three technologies: the benefit for a named participant, then the limitation for that same participant</a:t>
            </a:r>
            <a:endParaRPr lang="en-US" sz="1700" dirty="0"/>
          </a:p>
          <a:p>
            <a:pPr marL="177800" indent="-177800">
              <a:spcAft>
                <a:spcPts val="1000"/>
              </a:spcAft>
              <a:buSzPct val="100000"/>
              <a:buChar char="•"/>
            </a:pPr>
            <a:r>
              <a:rPr lang="en-US" sz="1700" dirty="0">
                <a:solidFill>
                  <a:srgbClr val="565349"/>
                </a:solidFill>
                <a:latin typeface="Calibri" pitchFamily="34" charset="0"/>
                <a:ea typeface="Calibri" pitchFamily="34" charset="-122"/>
                <a:cs typeface="Calibri" pitchFamily="34" charset="-120"/>
              </a:rPr>
              <a:t>Then judge it: would you recommend it to them, and why?</a:t>
            </a:r>
            <a:endParaRPr lang="en-US" sz="1700" dirty="0"/>
          </a:p>
          <a:p>
            <a:pPr marL="177800" indent="-177800">
              <a:spcAft>
                <a:spcPts val="1000"/>
              </a:spcAft>
              <a:buSzPct val="100000"/>
              <a:buChar char="•"/>
            </a:pPr>
            <a:r>
              <a:rPr lang="en-US" sz="1700" dirty="0">
                <a:solidFill>
                  <a:srgbClr val="565349"/>
                </a:solidFill>
                <a:latin typeface="Calibri" pitchFamily="34" charset="0"/>
                <a:ea typeface="Calibri" pitchFamily="34" charset="-122"/>
                <a:cs typeface="Calibri" pitchFamily="34" charset="-120"/>
              </a:rPr>
              <a:t>The judgement is what lifts an answer: not just what technology exists, but whether it is right for this person</a:t>
            </a:r>
            <a:endParaRPr lang="en-US" sz="1700" dirty="0"/>
          </a:p>
        </p:txBody>
      </p:sp>
      <p:sp>
        <p:nvSpPr>
          <p:cNvPr id="7" name="Shape 5"/>
          <p:cNvSpPr/>
          <p:nvPr/>
        </p:nvSpPr>
        <p:spPr>
          <a:xfrm>
            <a:off x="7406640" y="1828800"/>
            <a:ext cx="4114800" cy="3566160"/>
          </a:xfrm>
          <a:prstGeom prst="roundRect">
            <a:avLst>
              <a:gd name="adj" fmla="val 2051"/>
            </a:avLst>
          </a:prstGeom>
          <a:solidFill>
            <a:srgbClr val="FAE6E8"/>
          </a:solidFill>
          <a:ln/>
        </p:spPr>
      </p:sp>
      <p:sp>
        <p:nvSpPr>
          <p:cNvPr id="8" name="Text 6"/>
          <p:cNvSpPr txBox="1"/>
          <p:nvPr/>
        </p:nvSpPr>
        <p:spPr>
          <a:xfrm>
            <a:off x="7635240" y="1993392"/>
            <a:ext cx="3657600" cy="384048"/>
          </a:xfrm>
          <a:prstGeom prst="rect">
            <a:avLst/>
          </a:prstGeom>
          <a:noFill/>
          <a:ln/>
        </p:spPr>
        <p:txBody>
          <a:bodyPr wrap="square" lIns="0" tIns="0" rIns="0" bIns="0" rtlCol="0" anchor="ctr"/>
          <a:lstStyle/>
          <a:p>
            <a:pPr indent="0" marL="0">
              <a:buNone/>
            </a:pPr>
            <a:r>
              <a:rPr lang="en-US" sz="1700" b="1" dirty="0">
                <a:solidFill>
                  <a:srgbClr val="D0202E"/>
                </a:solidFill>
                <a:latin typeface="Arial" pitchFamily="34" charset="0"/>
                <a:ea typeface="Arial" pitchFamily="34" charset="-122"/>
                <a:cs typeface="Arial" pitchFamily="34" charset="-120"/>
              </a:rPr>
              <a:t>The shape that scores</a:t>
            </a:r>
            <a:endParaRPr lang="en-US" sz="1700" dirty="0"/>
          </a:p>
        </p:txBody>
      </p:sp>
      <p:sp>
        <p:nvSpPr>
          <p:cNvPr id="9" name="Text 7"/>
          <p:cNvSpPr txBox="1"/>
          <p:nvPr/>
        </p:nvSpPr>
        <p:spPr>
          <a:xfrm>
            <a:off x="7635240" y="2395728"/>
            <a:ext cx="3657600" cy="2788920"/>
          </a:xfrm>
          <a:prstGeom prst="rect">
            <a:avLst/>
          </a:prstGeom>
          <a:noFill/>
          <a:ln/>
        </p:spPr>
        <p:txBody>
          <a:bodyPr wrap="square" lIns="0" tIns="0" rIns="0" bIns="0" rtlCol="0" anchor="t"/>
          <a:lstStyle/>
          <a:p>
            <a:pPr indent="0" marL="0">
              <a:buNone/>
            </a:pPr>
            <a:r>
              <a:rPr lang="en-US" sz="1400" dirty="0">
                <a:solidFill>
                  <a:srgbClr val="565349"/>
                </a:solidFill>
                <a:latin typeface="Calibri" pitchFamily="34" charset="0"/>
                <a:ea typeface="Calibri" pitchFamily="34" charset="-122"/>
                <a:cs typeface="Calibri" pitchFamily="34" charset="-120"/>
              </a:rPr>
              <a:t>"A GPS tracker would show her how far she covers in a session, so she can see her aerobic endurance improving.</a:t>
            </a:r>
            <a:endParaRPr lang="en-US" sz="1400" dirty="0"/>
          </a:p>
          <a:p>
            <a:pPr indent="0" marL="0">
              <a:buNone/>
            </a:pPr>
            <a:endParaRPr lang="en-US" sz="1400" dirty="0"/>
          </a:p>
          <a:p>
            <a:pPr indent="0" marL="0">
              <a:buNone/>
            </a:pPr>
            <a:r>
              <a:rPr lang="en-US" sz="1400" dirty="0">
                <a:solidFill>
                  <a:srgbClr val="565349"/>
                </a:solidFill>
                <a:latin typeface="Calibri" pitchFamily="34" charset="0"/>
                <a:ea typeface="Calibri" pitchFamily="34" charset="-122"/>
                <a:cs typeface="Calibri" pitchFamily="34" charset="-120"/>
              </a:rPr>
              <a:t>But the cost and the training needed to read the data may put it out of reach for a beginner training alone, so a simple heart rate monitor would suit her better."</a:t>
            </a:r>
            <a:endParaRPr lang="en-US" sz="1400"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name="Slide 28">
    <p:bg>
      <p:bgPr>
        <a:solidFill>
          <a:srgbClr val="FFFFFF"/>
        </a:solidFill>
      </p:bgPr>
    </p:bg>
    <p:spTree>
      <p:nvGrpSpPr>
        <p:cNvPr id="1" name=""/>
        <p:cNvGrpSpPr/>
        <p:nvPr/>
      </p:nvGrpSpPr>
      <p:grpSpPr>
        <a:xfrm>
          <a:off x="0" y="0"/>
          <a:ext cx="0" cy="0"/>
          <a:chOff x="0" y="0"/>
          <a:chExt cx="0" cy="0"/>
        </a:xfrm>
      </p:grpSpPr>
      <p:sp>
        <p:nvSpPr>
          <p:cNvPr id="2" name="Text 0"/>
          <p:cNvSpPr txBox="1"/>
          <p:nvPr/>
        </p:nvSpPr>
        <p:spPr>
          <a:xfrm>
            <a:off x="640080" y="6473952"/>
            <a:ext cx="6400800" cy="274320"/>
          </a:xfrm>
          <a:prstGeom prst="rect">
            <a:avLst/>
          </a:prstGeom>
          <a:noFill/>
          <a:ln/>
        </p:spPr>
        <p:txBody>
          <a:bodyPr wrap="square" lIns="0" tIns="0" rIns="0" bIns="0" rtlCol="0" anchor="ctr"/>
          <a:lstStyle/>
          <a:p>
            <a:pPr indent="0" marL="0">
              <a:buNone/>
            </a:pPr>
            <a:r>
              <a:rPr lang="en-US" sz="1150" dirty="0">
                <a:solidFill>
                  <a:srgbClr val="6E6B5E"/>
                </a:solidFill>
                <a:latin typeface="Calibri" pitchFamily="34" charset="0"/>
                <a:ea typeface="Calibri" pitchFamily="34" charset="-122"/>
                <a:cs typeface="Calibri" pitchFamily="34" charset="-120"/>
              </a:rPr>
              <a:t>DHS BTEC Sport · Component 1 · Task 2</a:t>
            </a:r>
            <a:endParaRPr lang="en-US" sz="1150" dirty="0"/>
          </a:p>
        </p:txBody>
      </p:sp>
      <p:sp>
        <p:nvSpPr>
          <p:cNvPr id="3" name="Text 1"/>
          <p:cNvSpPr txBox="1"/>
          <p:nvPr/>
        </p:nvSpPr>
        <p:spPr>
          <a:xfrm>
            <a:off x="7894015" y="6473952"/>
            <a:ext cx="3657600" cy="274320"/>
          </a:xfrm>
          <a:prstGeom prst="rect">
            <a:avLst/>
          </a:prstGeom>
          <a:noFill/>
          <a:ln/>
        </p:spPr>
        <p:txBody>
          <a:bodyPr wrap="square" lIns="0" tIns="0" rIns="0" bIns="0" rtlCol="0" anchor="ctr"/>
          <a:lstStyle/>
          <a:p>
            <a:pPr algn="r" indent="0" marL="0">
              <a:buNone/>
            </a:pPr>
            <a:r>
              <a:rPr lang="en-US" sz="1150" dirty="0">
                <a:solidFill>
                  <a:srgbClr val="6E6B5E"/>
                </a:solidFill>
                <a:latin typeface="Calibri" pitchFamily="34" charset="0"/>
                <a:ea typeface="Calibri" pitchFamily="34" charset="-122"/>
                <a:cs typeface="Calibri" pitchFamily="34" charset="-120"/>
              </a:rPr>
              <a:t>Week 24 · Lesson 8</a:t>
            </a:r>
            <a:endParaRPr lang="en-US" sz="1150" dirty="0"/>
          </a:p>
        </p:txBody>
      </p:sp>
      <p:sp>
        <p:nvSpPr>
          <p:cNvPr id="4" name="Text 2"/>
          <p:cNvSpPr txBox="1"/>
          <p:nvPr/>
        </p:nvSpPr>
        <p:spPr>
          <a:xfrm>
            <a:off x="640080" y="1005840"/>
            <a:ext cx="3657600" cy="365760"/>
          </a:xfrm>
          <a:prstGeom prst="rect">
            <a:avLst/>
          </a:prstGeom>
          <a:noFill/>
          <a:ln/>
        </p:spPr>
        <p:txBody>
          <a:bodyPr wrap="square" lIns="0" tIns="0" rIns="0" bIns="0" rtlCol="0" anchor="ctr"/>
          <a:lstStyle/>
          <a:p>
            <a:pPr indent="0" marL="0">
              <a:buNone/>
            </a:pPr>
            <a:r>
              <a:rPr lang="en-US" sz="1500" b="1" spc="400" kern="0" dirty="0">
                <a:solidFill>
                  <a:srgbClr val="1F5C8B"/>
                </a:solidFill>
                <a:latin typeface="Calibri" pitchFamily="34" charset="0"/>
                <a:ea typeface="Calibri" pitchFamily="34" charset="-122"/>
                <a:cs typeface="Calibri" pitchFamily="34" charset="-120"/>
              </a:rPr>
              <a:t>LESSON 8</a:t>
            </a:r>
            <a:endParaRPr lang="en-US" sz="1500" dirty="0"/>
          </a:p>
        </p:txBody>
      </p:sp>
      <p:sp>
        <p:nvSpPr>
          <p:cNvPr id="5" name="Text 3"/>
          <p:cNvSpPr txBox="1"/>
          <p:nvPr/>
        </p:nvSpPr>
        <p:spPr>
          <a:xfrm>
            <a:off x="640080" y="1417320"/>
            <a:ext cx="10911535" cy="1371600"/>
          </a:xfrm>
          <a:prstGeom prst="rect">
            <a:avLst/>
          </a:prstGeom>
          <a:noFill/>
          <a:ln/>
        </p:spPr>
        <p:txBody>
          <a:bodyPr wrap="square" lIns="0" tIns="0" rIns="0" bIns="0" rtlCol="0" anchor="ctr"/>
          <a:lstStyle/>
          <a:p>
            <a:pPr indent="0" marL="0">
              <a:buNone/>
            </a:pPr>
            <a:r>
              <a:rPr lang="en-US" sz="4400" b="1" dirty="0">
                <a:solidFill>
                  <a:srgbClr val="1F1E1B"/>
                </a:solidFill>
                <a:latin typeface="Arial" pitchFamily="34" charset="0"/>
                <a:ea typeface="Arial" pitchFamily="34" charset="-122"/>
                <a:cs typeface="Arial" pitchFamily="34" charset="-120"/>
              </a:rPr>
              <a:t>What Task 2 requires</a:t>
            </a:r>
            <a:endParaRPr lang="en-US" sz="4400" dirty="0"/>
          </a:p>
        </p:txBody>
      </p:sp>
      <p:sp>
        <p:nvSpPr>
          <p:cNvPr id="6" name="Text 4"/>
          <p:cNvSpPr txBox="1"/>
          <p:nvPr/>
        </p:nvSpPr>
        <p:spPr>
          <a:xfrm>
            <a:off x="640080" y="3200400"/>
            <a:ext cx="5486400" cy="320040"/>
          </a:xfrm>
          <a:prstGeom prst="rect">
            <a:avLst/>
          </a:prstGeom>
          <a:noFill/>
          <a:ln/>
        </p:spPr>
        <p:txBody>
          <a:bodyPr wrap="square" lIns="0" tIns="0" rIns="0" bIns="0" rtlCol="0" anchor="ctr"/>
          <a:lstStyle/>
          <a:p>
            <a:pPr indent="0" marL="0">
              <a:buNone/>
            </a:pPr>
            <a:r>
              <a:rPr lang="en-US" sz="1400" b="1" dirty="0">
                <a:solidFill>
                  <a:srgbClr val="6E6B5E"/>
                </a:solidFill>
                <a:latin typeface="Calibri" pitchFamily="34" charset="0"/>
                <a:ea typeface="Calibri" pitchFamily="34" charset="-122"/>
                <a:cs typeface="Calibri" pitchFamily="34" charset="-120"/>
              </a:rPr>
              <a:t>By the end of this lesson…</a:t>
            </a:r>
            <a:endParaRPr lang="en-US" sz="1400" dirty="0"/>
          </a:p>
        </p:txBody>
      </p:sp>
      <p:sp>
        <p:nvSpPr>
          <p:cNvPr id="7" name="Text 5"/>
          <p:cNvSpPr txBox="1"/>
          <p:nvPr/>
        </p:nvSpPr>
        <p:spPr>
          <a:xfrm>
            <a:off x="640080" y="3611880"/>
            <a:ext cx="8778240" cy="2194560"/>
          </a:xfrm>
          <a:prstGeom prst="rect">
            <a:avLst/>
          </a:prstGeom>
          <a:noFill/>
          <a:ln/>
        </p:spPr>
        <p:txBody>
          <a:bodyPr wrap="square" lIns="0" tIns="0" rIns="0" bIns="0" rtlCol="0" anchor="t"/>
          <a:lstStyle/>
          <a:p>
            <a:pPr marL="177800" indent="-177800">
              <a:spcAft>
                <a:spcPts val="800"/>
              </a:spcAft>
              <a:buSzPct val="100000"/>
              <a:buChar char="•"/>
            </a:pPr>
            <a:r>
              <a:rPr lang="en-US" sz="1800" dirty="0">
                <a:solidFill>
                  <a:srgbClr val="565349"/>
                </a:solidFill>
                <a:latin typeface="Calibri" pitchFamily="34" charset="0"/>
                <a:ea typeface="Calibri" pitchFamily="34" charset="-122"/>
                <a:cs typeface="Calibri" pitchFamily="34" charset="-120"/>
              </a:rPr>
              <a:t>Know both strands of Task 2 and how the grid rewards them</a:t>
            </a:r>
            <a:endParaRPr lang="en-US" sz="1800" dirty="0"/>
          </a:p>
          <a:p>
            <a:pPr marL="177800" indent="-177800">
              <a:spcAft>
                <a:spcPts val="800"/>
              </a:spcAft>
              <a:buSzPct val="100000"/>
              <a:buChar char="•"/>
            </a:pPr>
            <a:r>
              <a:rPr lang="en-US" sz="1800" dirty="0">
                <a:solidFill>
                  <a:srgbClr val="565349"/>
                </a:solidFill>
                <a:latin typeface="Calibri" pitchFamily="34" charset="0"/>
                <a:ea typeface="Calibri" pitchFamily="34" charset="-122"/>
                <a:cs typeface="Calibri" pitchFamily="34" charset="-120"/>
              </a:rPr>
              <a:t>Read a Band 4 answer and see why it reaches the top</a:t>
            </a:r>
            <a:endParaRPr lang="en-US" sz="1800" dirty="0"/>
          </a:p>
          <a:p>
            <a:pPr marL="177800" indent="-177800">
              <a:spcAft>
                <a:spcPts val="800"/>
              </a:spcAft>
              <a:buSzPct val="100000"/>
              <a:buChar char="•"/>
            </a:pPr>
            <a:r>
              <a:rPr lang="en-US" sz="1800" dirty="0">
                <a:solidFill>
                  <a:srgbClr val="565349"/>
                </a:solidFill>
                <a:latin typeface="Calibri" pitchFamily="34" charset="0"/>
                <a:ea typeface="Calibri" pitchFamily="34" charset="-122"/>
                <a:cs typeface="Calibri" pitchFamily="34" charset="-120"/>
              </a:rPr>
              <a:t>Know the two things that cap most answers</a:t>
            </a:r>
            <a:endParaRPr lang="en-US" sz="1800"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name="Slide 29">
    <p:bg>
      <p:bgPr>
        <a:solidFill>
          <a:srgbClr val="FFFFFF"/>
        </a:solidFill>
      </p:bgPr>
    </p:bg>
    <p:spTree>
      <p:nvGrpSpPr>
        <p:cNvPr id="1" name=""/>
        <p:cNvGrpSpPr/>
        <p:nvPr/>
      </p:nvGrpSpPr>
      <p:grpSpPr>
        <a:xfrm>
          <a:off x="0" y="0"/>
          <a:ext cx="0" cy="0"/>
          <a:chOff x="0" y="0"/>
          <a:chExt cx="0" cy="0"/>
        </a:xfrm>
      </p:grpSpPr>
      <p:sp>
        <p:nvSpPr>
          <p:cNvPr id="2" name="Text 0"/>
          <p:cNvSpPr txBox="1"/>
          <p:nvPr/>
        </p:nvSpPr>
        <p:spPr>
          <a:xfrm>
            <a:off x="640080" y="6473952"/>
            <a:ext cx="6400800" cy="274320"/>
          </a:xfrm>
          <a:prstGeom prst="rect">
            <a:avLst/>
          </a:prstGeom>
          <a:noFill/>
          <a:ln/>
        </p:spPr>
        <p:txBody>
          <a:bodyPr wrap="square" lIns="0" tIns="0" rIns="0" bIns="0" rtlCol="0" anchor="ctr"/>
          <a:lstStyle/>
          <a:p>
            <a:pPr indent="0" marL="0">
              <a:buNone/>
            </a:pPr>
            <a:r>
              <a:rPr lang="en-US" sz="1150" dirty="0">
                <a:solidFill>
                  <a:srgbClr val="6E6B5E"/>
                </a:solidFill>
                <a:latin typeface="Calibri" pitchFamily="34" charset="0"/>
                <a:ea typeface="Calibri" pitchFamily="34" charset="-122"/>
                <a:cs typeface="Calibri" pitchFamily="34" charset="-120"/>
              </a:rPr>
              <a:t>DHS BTEC Sport · Component 1 · Task 2</a:t>
            </a:r>
            <a:endParaRPr lang="en-US" sz="1150" dirty="0"/>
          </a:p>
        </p:txBody>
      </p:sp>
      <p:sp>
        <p:nvSpPr>
          <p:cNvPr id="3" name="Text 1"/>
          <p:cNvSpPr txBox="1"/>
          <p:nvPr/>
        </p:nvSpPr>
        <p:spPr>
          <a:xfrm>
            <a:off x="7894015" y="6473952"/>
            <a:ext cx="3657600" cy="274320"/>
          </a:xfrm>
          <a:prstGeom prst="rect">
            <a:avLst/>
          </a:prstGeom>
          <a:noFill/>
          <a:ln/>
        </p:spPr>
        <p:txBody>
          <a:bodyPr wrap="square" lIns="0" tIns="0" rIns="0" bIns="0" rtlCol="0" anchor="ctr"/>
          <a:lstStyle/>
          <a:p>
            <a:pPr algn="r" indent="0" marL="0">
              <a:buNone/>
            </a:pPr>
            <a:r>
              <a:rPr lang="en-US" sz="1150" dirty="0">
                <a:solidFill>
                  <a:srgbClr val="6E6B5E"/>
                </a:solidFill>
                <a:latin typeface="Calibri" pitchFamily="34" charset="0"/>
                <a:ea typeface="Calibri" pitchFamily="34" charset="-122"/>
                <a:cs typeface="Calibri" pitchFamily="34" charset="-120"/>
              </a:rPr>
              <a:t>Lesson 8</a:t>
            </a:r>
            <a:endParaRPr lang="en-US" sz="1150" dirty="0"/>
          </a:p>
        </p:txBody>
      </p:sp>
      <p:sp>
        <p:nvSpPr>
          <p:cNvPr id="4" name="Text 2"/>
          <p:cNvSpPr txBox="1"/>
          <p:nvPr/>
        </p:nvSpPr>
        <p:spPr>
          <a:xfrm>
            <a:off x="640080" y="457200"/>
            <a:ext cx="3200400" cy="292608"/>
          </a:xfrm>
          <a:prstGeom prst="rect">
            <a:avLst/>
          </a:prstGeom>
          <a:noFill/>
          <a:ln/>
        </p:spPr>
        <p:txBody>
          <a:bodyPr wrap="square" lIns="0" tIns="0" rIns="0" bIns="0" rtlCol="0" anchor="ctr"/>
          <a:lstStyle/>
          <a:p>
            <a:pPr indent="0" marL="0">
              <a:buNone/>
            </a:pPr>
            <a:r>
              <a:rPr lang="en-US" sz="1300" b="1" spc="400" kern="0" dirty="0">
                <a:solidFill>
                  <a:srgbClr val="1F5C8B"/>
                </a:solidFill>
                <a:latin typeface="Calibri" pitchFamily="34" charset="0"/>
                <a:ea typeface="Calibri" pitchFamily="34" charset="-122"/>
                <a:cs typeface="Calibri" pitchFamily="34" charset="-120"/>
              </a:rPr>
              <a:t>RETRIEVAL</a:t>
            </a:r>
            <a:endParaRPr lang="en-US" sz="1300" dirty="0"/>
          </a:p>
        </p:txBody>
      </p:sp>
      <p:sp>
        <p:nvSpPr>
          <p:cNvPr id="5" name="Text 3"/>
          <p:cNvSpPr txBox="1"/>
          <p:nvPr/>
        </p:nvSpPr>
        <p:spPr>
          <a:xfrm>
            <a:off x="640080" y="749808"/>
            <a:ext cx="10911535" cy="914400"/>
          </a:xfrm>
          <a:prstGeom prst="rect">
            <a:avLst/>
          </a:prstGeom>
          <a:noFill/>
          <a:ln/>
        </p:spPr>
        <p:txBody>
          <a:bodyPr wrap="square" lIns="0" tIns="0" rIns="0" bIns="0" rtlCol="0" anchor="ctr"/>
          <a:lstStyle/>
          <a:p>
            <a:pPr indent="0" marL="0">
              <a:buNone/>
            </a:pPr>
            <a:r>
              <a:rPr lang="en-US" sz="3400" b="1" dirty="0">
                <a:solidFill>
                  <a:srgbClr val="1F1E1B"/>
                </a:solidFill>
                <a:latin typeface="Arial" pitchFamily="34" charset="0"/>
                <a:ea typeface="Arial" pitchFamily="34" charset="-122"/>
                <a:cs typeface="Arial" pitchFamily="34" charset="-120"/>
              </a:rPr>
              <a:t>Do now.</a:t>
            </a:r>
            <a:endParaRPr lang="en-US" sz="3400" dirty="0"/>
          </a:p>
        </p:txBody>
      </p:sp>
      <p:sp>
        <p:nvSpPr>
          <p:cNvPr id="6" name="Text 4"/>
          <p:cNvSpPr txBox="1"/>
          <p:nvPr/>
        </p:nvSpPr>
        <p:spPr>
          <a:xfrm>
            <a:off x="640080" y="1417320"/>
            <a:ext cx="8229600" cy="320040"/>
          </a:xfrm>
          <a:prstGeom prst="rect">
            <a:avLst/>
          </a:prstGeom>
          <a:noFill/>
          <a:ln/>
        </p:spPr>
        <p:txBody>
          <a:bodyPr wrap="square" lIns="0" tIns="0" rIns="0" bIns="0" rtlCol="0" anchor="ctr"/>
          <a:lstStyle/>
          <a:p>
            <a:pPr indent="0" marL="0">
              <a:buNone/>
            </a:pPr>
            <a:r>
              <a:rPr lang="en-US" sz="1500" i="1" dirty="0">
                <a:solidFill>
                  <a:srgbClr val="6E6B5E"/>
                </a:solidFill>
                <a:latin typeface="Calibri" pitchFamily="34" charset="0"/>
                <a:ea typeface="Calibri" pitchFamily="34" charset="-122"/>
                <a:cs typeface="Calibri" pitchFamily="34" charset="-120"/>
              </a:rPr>
              <a:t>In your book, full sentences, on your own. 5 minutes.</a:t>
            </a:r>
            <a:endParaRPr lang="en-US" sz="1500" dirty="0"/>
          </a:p>
        </p:txBody>
      </p:sp>
      <p:sp>
        <p:nvSpPr>
          <p:cNvPr id="7" name="Text 5"/>
          <p:cNvSpPr txBox="1"/>
          <p:nvPr/>
        </p:nvSpPr>
        <p:spPr>
          <a:xfrm>
            <a:off x="640080" y="1965960"/>
            <a:ext cx="6675120" cy="3931920"/>
          </a:xfrm>
          <a:prstGeom prst="rect">
            <a:avLst/>
          </a:prstGeom>
          <a:noFill/>
          <a:ln/>
        </p:spPr>
        <p:txBody>
          <a:bodyPr wrap="square" lIns="0" tIns="0" rIns="0" bIns="0" rtlCol="0" anchor="t"/>
          <a:lstStyle/>
          <a:p>
            <a:pPr indent="0" marL="0">
              <a:spcAft>
                <a:spcPts val="1400"/>
              </a:spcAft>
              <a:buNone/>
            </a:pPr>
            <a:r>
              <a:rPr lang="en-US" sz="1900" dirty="0">
                <a:solidFill>
                  <a:srgbClr val="1F1E1B"/>
                </a:solidFill>
                <a:latin typeface="Calibri" pitchFamily="34" charset="0"/>
                <a:ea typeface="Calibri" pitchFamily="34" charset="-122"/>
                <a:cs typeface="Calibri" pitchFamily="34" charset="-120"/>
              </a:rPr>
              <a:t>1.  Name the five limitations of technology</a:t>
            </a:r>
            <a:endParaRPr lang="en-US" sz="1900" dirty="0"/>
          </a:p>
          <a:p>
            <a:pPr indent="0" marL="0">
              <a:spcAft>
                <a:spcPts val="1400"/>
              </a:spcAft>
              <a:buNone/>
            </a:pPr>
            <a:r>
              <a:rPr lang="en-US" sz="1900" dirty="0">
                <a:solidFill>
                  <a:srgbClr val="1F1E1B"/>
                </a:solidFill>
                <a:latin typeface="Calibri" pitchFamily="34" charset="0"/>
                <a:ea typeface="Calibri" pitchFamily="34" charset="-122"/>
                <a:cs typeface="Calibri" pitchFamily="34" charset="-120"/>
              </a:rPr>
              <a:t>2.  Which limitation is about equality?</a:t>
            </a:r>
            <a:endParaRPr lang="en-US" sz="1900" dirty="0"/>
          </a:p>
          <a:p>
            <a:pPr indent="0" marL="0">
              <a:spcAft>
                <a:spcPts val="1400"/>
              </a:spcAft>
              <a:buNone/>
            </a:pPr>
            <a:r>
              <a:rPr lang="en-US" sz="1900" dirty="0">
                <a:solidFill>
                  <a:srgbClr val="1F1E1B"/>
                </a:solidFill>
                <a:latin typeface="Calibri" pitchFamily="34" charset="0"/>
                <a:ea typeface="Calibri" pitchFamily="34" charset="-122"/>
                <a:cs typeface="Calibri" pitchFamily="34" charset="-120"/>
              </a:rPr>
              <a:t>3.  Why does an answer need limitations as well as benefits?</a:t>
            </a:r>
            <a:endParaRPr lang="en-US" sz="1900" dirty="0"/>
          </a:p>
        </p:txBody>
      </p:sp>
      <p:sp>
        <p:nvSpPr>
          <p:cNvPr id="8" name="Shape 6"/>
          <p:cNvSpPr/>
          <p:nvPr/>
        </p:nvSpPr>
        <p:spPr>
          <a:xfrm>
            <a:off x="7772400" y="1965960"/>
            <a:ext cx="3749040" cy="3931920"/>
          </a:xfrm>
          <a:prstGeom prst="roundRect">
            <a:avLst>
              <a:gd name="adj" fmla="val 1951"/>
            </a:avLst>
          </a:prstGeom>
          <a:solidFill>
            <a:srgbClr val="F1EFE5"/>
          </a:solidFill>
          <a:ln/>
        </p:spPr>
      </p:sp>
      <p:sp>
        <p:nvSpPr>
          <p:cNvPr id="9" name="Text 7"/>
          <p:cNvSpPr txBox="1"/>
          <p:nvPr/>
        </p:nvSpPr>
        <p:spPr>
          <a:xfrm>
            <a:off x="8001000" y="2148840"/>
            <a:ext cx="3291840" cy="320040"/>
          </a:xfrm>
          <a:prstGeom prst="rect">
            <a:avLst/>
          </a:prstGeom>
          <a:noFill/>
          <a:ln/>
        </p:spPr>
        <p:txBody>
          <a:bodyPr wrap="square" lIns="0" tIns="0" rIns="0" bIns="0" rtlCol="0" anchor="ctr"/>
          <a:lstStyle/>
          <a:p>
            <a:pPr indent="0" marL="0">
              <a:buNone/>
            </a:pPr>
            <a:r>
              <a:rPr lang="en-US" sz="1300" b="1" dirty="0">
                <a:solidFill>
                  <a:srgbClr val="6E6B5E"/>
                </a:solidFill>
                <a:latin typeface="Calibri" pitchFamily="34" charset="0"/>
                <a:ea typeface="Calibri" pitchFamily="34" charset="-122"/>
                <a:cs typeface="Calibri" pitchFamily="34" charset="-120"/>
              </a:rPr>
              <a:t>Answers: reveal after 5 min</a:t>
            </a:r>
            <a:endParaRPr lang="en-US" sz="1300" dirty="0"/>
          </a:p>
        </p:txBody>
      </p:sp>
      <p:sp>
        <p:nvSpPr>
          <p:cNvPr id="10" name="Text 8"/>
          <p:cNvSpPr txBox="1"/>
          <p:nvPr/>
        </p:nvSpPr>
        <p:spPr>
          <a:xfrm>
            <a:off x="8001000" y="2560320"/>
            <a:ext cx="3291840" cy="3200400"/>
          </a:xfrm>
          <a:prstGeom prst="rect">
            <a:avLst/>
          </a:prstGeom>
          <a:noFill/>
          <a:ln/>
        </p:spPr>
        <p:txBody>
          <a:bodyPr wrap="square" lIns="0" tIns="0" rIns="0" bIns="0" rtlCol="0" anchor="t"/>
          <a:lstStyle/>
          <a:p>
            <a:pPr indent="0" marL="0">
              <a:spcAft>
                <a:spcPts val="800"/>
              </a:spcAft>
              <a:buNone/>
            </a:pPr>
            <a:r>
              <a:rPr lang="en-US" sz="1400" dirty="0">
                <a:solidFill>
                  <a:srgbClr val="565349"/>
                </a:solidFill>
                <a:latin typeface="Calibri" pitchFamily="34" charset="0"/>
                <a:ea typeface="Calibri" pitchFamily="34" charset="-122"/>
                <a:cs typeface="Calibri" pitchFamily="34" charset="-120"/>
              </a:rPr>
              <a:t>1.  Time · access · cost · accuracy · usability</a:t>
            </a:r>
            <a:endParaRPr lang="en-US" sz="1400" dirty="0"/>
          </a:p>
          <a:p>
            <a:pPr indent="0" marL="0">
              <a:spcAft>
                <a:spcPts val="800"/>
              </a:spcAft>
              <a:buNone/>
            </a:pPr>
            <a:r>
              <a:rPr lang="en-US" sz="1400" dirty="0">
                <a:solidFill>
                  <a:srgbClr val="565349"/>
                </a:solidFill>
                <a:latin typeface="Calibri" pitchFamily="34" charset="0"/>
                <a:ea typeface="Calibri" pitchFamily="34" charset="-122"/>
                <a:cs typeface="Calibri" pitchFamily="34" charset="-120"/>
              </a:rPr>
              <a:t>2.  Access to technology: not all participants have access, which creates unfair advantages</a:t>
            </a:r>
            <a:endParaRPr lang="en-US" sz="1400" dirty="0"/>
          </a:p>
          <a:p>
            <a:pPr indent="0" marL="0">
              <a:spcAft>
                <a:spcPts val="800"/>
              </a:spcAft>
              <a:buNone/>
            </a:pPr>
            <a:r>
              <a:rPr lang="en-US" sz="1400" dirty="0">
                <a:solidFill>
                  <a:srgbClr val="565349"/>
                </a:solidFill>
                <a:latin typeface="Calibri" pitchFamily="34" charset="0"/>
                <a:ea typeface="Calibri" pitchFamily="34" charset="-122"/>
                <a:cs typeface="Calibri" pitchFamily="34" charset="-120"/>
              </a:rPr>
              <a:t>3.  Benefits alone is half an argument; comprehensive means both</a:t>
            </a:r>
            <a:endParaRPr lang="en-US" sz="14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p:bgPr>
    </p:bg>
    <p:spTree>
      <p:nvGrpSpPr>
        <p:cNvPr id="1" name=""/>
        <p:cNvGrpSpPr/>
        <p:nvPr/>
      </p:nvGrpSpPr>
      <p:grpSpPr>
        <a:xfrm>
          <a:off x="0" y="0"/>
          <a:ext cx="0" cy="0"/>
          <a:chOff x="0" y="0"/>
          <a:chExt cx="0" cy="0"/>
        </a:xfrm>
      </p:grpSpPr>
      <p:sp>
        <p:nvSpPr>
          <p:cNvPr id="2" name="Text 0"/>
          <p:cNvSpPr txBox="1"/>
          <p:nvPr/>
        </p:nvSpPr>
        <p:spPr>
          <a:xfrm>
            <a:off x="640080" y="6473952"/>
            <a:ext cx="6400800" cy="274320"/>
          </a:xfrm>
          <a:prstGeom prst="rect">
            <a:avLst/>
          </a:prstGeom>
          <a:noFill/>
          <a:ln/>
        </p:spPr>
        <p:txBody>
          <a:bodyPr wrap="square" lIns="0" tIns="0" rIns="0" bIns="0" rtlCol="0" anchor="ctr"/>
          <a:lstStyle/>
          <a:p>
            <a:pPr indent="0" marL="0">
              <a:buNone/>
            </a:pPr>
            <a:r>
              <a:rPr lang="en-US" sz="1150" dirty="0">
                <a:solidFill>
                  <a:srgbClr val="6E6B5E"/>
                </a:solidFill>
                <a:latin typeface="Calibri" pitchFamily="34" charset="0"/>
                <a:ea typeface="Calibri" pitchFamily="34" charset="-122"/>
                <a:cs typeface="Calibri" pitchFamily="34" charset="-120"/>
              </a:rPr>
              <a:t>DHS BTEC Sport · Component 1 · Task 2</a:t>
            </a:r>
            <a:endParaRPr lang="en-US" sz="1150" dirty="0"/>
          </a:p>
        </p:txBody>
      </p:sp>
      <p:sp>
        <p:nvSpPr>
          <p:cNvPr id="3" name="Text 1"/>
          <p:cNvSpPr txBox="1"/>
          <p:nvPr/>
        </p:nvSpPr>
        <p:spPr>
          <a:xfrm>
            <a:off x="7894015" y="6473952"/>
            <a:ext cx="3657600" cy="274320"/>
          </a:xfrm>
          <a:prstGeom prst="rect">
            <a:avLst/>
          </a:prstGeom>
          <a:noFill/>
          <a:ln/>
        </p:spPr>
        <p:txBody>
          <a:bodyPr wrap="square" lIns="0" tIns="0" rIns="0" bIns="0" rtlCol="0" anchor="ctr"/>
          <a:lstStyle/>
          <a:p>
            <a:pPr algn="r" indent="0" marL="0">
              <a:buNone/>
            </a:pPr>
            <a:r>
              <a:rPr lang="en-US" sz="1150" dirty="0">
                <a:solidFill>
                  <a:srgbClr val="6E6B5E"/>
                </a:solidFill>
                <a:latin typeface="Calibri" pitchFamily="34" charset="0"/>
                <a:ea typeface="Calibri" pitchFamily="34" charset="-122"/>
                <a:cs typeface="Calibri" pitchFamily="34" charset="-120"/>
              </a:rPr>
              <a:t>Task 2</a:t>
            </a:r>
            <a:endParaRPr lang="en-US" sz="1150" dirty="0"/>
          </a:p>
        </p:txBody>
      </p:sp>
      <p:sp>
        <p:nvSpPr>
          <p:cNvPr id="4" name="Text 2"/>
          <p:cNvSpPr txBox="1"/>
          <p:nvPr/>
        </p:nvSpPr>
        <p:spPr>
          <a:xfrm>
            <a:off x="640080" y="749808"/>
            <a:ext cx="10911535" cy="914400"/>
          </a:xfrm>
          <a:prstGeom prst="rect">
            <a:avLst/>
          </a:prstGeom>
          <a:noFill/>
          <a:ln/>
        </p:spPr>
        <p:txBody>
          <a:bodyPr wrap="square" lIns="0" tIns="0" rIns="0" bIns="0" rtlCol="0" anchor="ctr"/>
          <a:lstStyle/>
          <a:p>
            <a:pPr indent="0" marL="0">
              <a:buNone/>
            </a:pPr>
            <a:r>
              <a:rPr lang="en-US" sz="3400" b="1" dirty="0">
                <a:solidFill>
                  <a:srgbClr val="1F1E1B"/>
                </a:solidFill>
                <a:latin typeface="Arial" pitchFamily="34" charset="0"/>
                <a:ea typeface="Arial" pitchFamily="34" charset="-122"/>
                <a:cs typeface="Arial" pitchFamily="34" charset="-120"/>
              </a:rPr>
              <a:t>Task 2: what it asks, and what caps it.</a:t>
            </a:r>
            <a:endParaRPr lang="en-US" sz="3400" dirty="0"/>
          </a:p>
        </p:txBody>
      </p:sp>
      <p:sp>
        <p:nvSpPr>
          <p:cNvPr id="5" name="Shape 3"/>
          <p:cNvSpPr/>
          <p:nvPr/>
        </p:nvSpPr>
        <p:spPr>
          <a:xfrm>
            <a:off x="640080" y="1783080"/>
            <a:ext cx="10881360" cy="1124712"/>
          </a:xfrm>
          <a:prstGeom prst="roundRect">
            <a:avLst>
              <a:gd name="adj" fmla="val 4065"/>
            </a:avLst>
          </a:prstGeom>
          <a:solidFill>
            <a:srgbClr val="E3EDF3"/>
          </a:solidFill>
          <a:ln/>
        </p:spPr>
      </p:sp>
      <p:sp>
        <p:nvSpPr>
          <p:cNvPr id="6" name="Text 4"/>
          <p:cNvSpPr txBox="1"/>
          <p:nvPr/>
        </p:nvSpPr>
        <p:spPr>
          <a:xfrm>
            <a:off x="841248" y="1874520"/>
            <a:ext cx="2377440" cy="978408"/>
          </a:xfrm>
          <a:prstGeom prst="rect">
            <a:avLst/>
          </a:prstGeom>
          <a:noFill/>
          <a:ln/>
        </p:spPr>
        <p:txBody>
          <a:bodyPr wrap="square" lIns="0" tIns="0" rIns="0" bIns="0" rtlCol="0" anchor="t"/>
          <a:lstStyle/>
          <a:p>
            <a:pPr indent="0" marL="0">
              <a:buNone/>
            </a:pPr>
            <a:r>
              <a:rPr lang="en-US" sz="1550" b="1" dirty="0">
                <a:solidFill>
                  <a:srgbClr val="1F5C8B"/>
                </a:solidFill>
                <a:latin typeface="Calibri" pitchFamily="34" charset="0"/>
                <a:ea typeface="Calibri" pitchFamily="34" charset="-122"/>
                <a:cs typeface="Calibri" pitchFamily="34" charset="-120"/>
              </a:rPr>
              <a:t>The demand</a:t>
            </a:r>
            <a:endParaRPr lang="en-US" sz="1550" dirty="0"/>
          </a:p>
        </p:txBody>
      </p:sp>
      <p:sp>
        <p:nvSpPr>
          <p:cNvPr id="7" name="Text 5"/>
          <p:cNvSpPr txBox="1"/>
          <p:nvPr/>
        </p:nvSpPr>
        <p:spPr>
          <a:xfrm>
            <a:off x="3337560" y="1874520"/>
            <a:ext cx="7955280" cy="1014984"/>
          </a:xfrm>
          <a:prstGeom prst="rect">
            <a:avLst/>
          </a:prstGeom>
          <a:noFill/>
          <a:ln/>
        </p:spPr>
        <p:txBody>
          <a:bodyPr wrap="square" lIns="0" tIns="0" rIns="0" bIns="0" rtlCol="0" anchor="t"/>
          <a:lstStyle/>
          <a:p>
            <a:pPr indent="0" marL="0">
              <a:buNone/>
            </a:pPr>
            <a:r>
              <a:rPr lang="en-US" sz="1350" dirty="0">
                <a:solidFill>
                  <a:srgbClr val="1F1E1B"/>
                </a:solidFill>
                <a:latin typeface="Calibri" pitchFamily="34" charset="0"/>
                <a:ea typeface="Calibri" pitchFamily="34" charset="-122"/>
                <a:cs typeface="Calibri" pitchFamily="34" charset="-120"/>
              </a:rPr>
              <a:t>apply your knowledge of sports clothing, equipment AND technology required for the participant in the paper to take part in their chosen activity. 12 marks, about one hour</a:t>
            </a:r>
            <a:endParaRPr lang="en-US" sz="1350" dirty="0"/>
          </a:p>
        </p:txBody>
      </p:sp>
      <p:sp>
        <p:nvSpPr>
          <p:cNvPr id="8" name="Shape 6"/>
          <p:cNvSpPr/>
          <p:nvPr/>
        </p:nvSpPr>
        <p:spPr>
          <a:xfrm>
            <a:off x="640080" y="3017520"/>
            <a:ext cx="10881360" cy="1124712"/>
          </a:xfrm>
          <a:prstGeom prst="roundRect">
            <a:avLst>
              <a:gd name="adj" fmla="val 4065"/>
            </a:avLst>
          </a:prstGeom>
          <a:solidFill>
            <a:srgbClr val="FFFFFF"/>
          </a:solidFill>
          <a:ln/>
        </p:spPr>
      </p:sp>
      <p:sp>
        <p:nvSpPr>
          <p:cNvPr id="9" name="Text 7"/>
          <p:cNvSpPr txBox="1"/>
          <p:nvPr/>
        </p:nvSpPr>
        <p:spPr>
          <a:xfrm>
            <a:off x="841248" y="3108960"/>
            <a:ext cx="2377440" cy="978408"/>
          </a:xfrm>
          <a:prstGeom prst="rect">
            <a:avLst/>
          </a:prstGeom>
          <a:noFill/>
          <a:ln/>
        </p:spPr>
        <p:txBody>
          <a:bodyPr wrap="square" lIns="0" tIns="0" rIns="0" bIns="0" rtlCol="0" anchor="t"/>
          <a:lstStyle/>
          <a:p>
            <a:pPr indent="0" marL="0">
              <a:buNone/>
            </a:pPr>
            <a:r>
              <a:rPr lang="en-US" sz="1550" b="1" dirty="0">
                <a:solidFill>
                  <a:srgbClr val="1F5C8B"/>
                </a:solidFill>
                <a:latin typeface="Calibri" pitchFamily="34" charset="0"/>
                <a:ea typeface="Calibri" pitchFamily="34" charset="-122"/>
                <a:cs typeface="Calibri" pitchFamily="34" charset="-120"/>
              </a:rPr>
              <a:t>The cap</a:t>
            </a:r>
            <a:endParaRPr lang="en-US" sz="1550" dirty="0"/>
          </a:p>
        </p:txBody>
      </p:sp>
      <p:sp>
        <p:nvSpPr>
          <p:cNvPr id="10" name="Text 8"/>
          <p:cNvSpPr txBox="1"/>
          <p:nvPr/>
        </p:nvSpPr>
        <p:spPr>
          <a:xfrm>
            <a:off x="3337560" y="3108960"/>
            <a:ext cx="7955280" cy="1014984"/>
          </a:xfrm>
          <a:prstGeom prst="rect">
            <a:avLst/>
          </a:prstGeom>
          <a:noFill/>
          <a:ln/>
        </p:spPr>
        <p:txBody>
          <a:bodyPr wrap="square" lIns="0" tIns="0" rIns="0" bIns="0" rtlCol="0" anchor="t"/>
          <a:lstStyle/>
          <a:p>
            <a:pPr indent="0" marL="0">
              <a:buNone/>
            </a:pPr>
            <a:r>
              <a:rPr lang="en-US" sz="1350" dirty="0">
                <a:solidFill>
                  <a:srgbClr val="1F1E1B"/>
                </a:solidFill>
                <a:latin typeface="Calibri" pitchFamily="34" charset="0"/>
                <a:ea typeface="Calibri" pitchFamily="34" charset="-122"/>
                <a:cs typeface="Calibri" pitchFamily="34" charset="-120"/>
              </a:rPr>
              <a:t>covering equipment but not technology, or technology but not equipment, caps the mark however good the covered half is</a:t>
            </a:r>
            <a:endParaRPr lang="en-US" sz="1350" dirty="0"/>
          </a:p>
        </p:txBody>
      </p:sp>
      <p:sp>
        <p:nvSpPr>
          <p:cNvPr id="11" name="Shape 9"/>
          <p:cNvSpPr/>
          <p:nvPr/>
        </p:nvSpPr>
        <p:spPr>
          <a:xfrm>
            <a:off x="640080" y="4251960"/>
            <a:ext cx="10881360" cy="1124712"/>
          </a:xfrm>
          <a:prstGeom prst="roundRect">
            <a:avLst>
              <a:gd name="adj" fmla="val 4065"/>
            </a:avLst>
          </a:prstGeom>
          <a:solidFill>
            <a:srgbClr val="E3EDF3"/>
          </a:solidFill>
          <a:ln/>
        </p:spPr>
      </p:sp>
      <p:sp>
        <p:nvSpPr>
          <p:cNvPr id="12" name="Text 10"/>
          <p:cNvSpPr txBox="1"/>
          <p:nvPr/>
        </p:nvSpPr>
        <p:spPr>
          <a:xfrm>
            <a:off x="841248" y="4343400"/>
            <a:ext cx="2377440" cy="978408"/>
          </a:xfrm>
          <a:prstGeom prst="rect">
            <a:avLst/>
          </a:prstGeom>
          <a:noFill/>
          <a:ln/>
        </p:spPr>
        <p:txBody>
          <a:bodyPr wrap="square" lIns="0" tIns="0" rIns="0" bIns="0" rtlCol="0" anchor="t"/>
          <a:lstStyle/>
          <a:p>
            <a:pPr indent="0" marL="0">
              <a:buNone/>
            </a:pPr>
            <a:r>
              <a:rPr lang="en-US" sz="1550" b="1" dirty="0">
                <a:solidFill>
                  <a:srgbClr val="1F5C8B"/>
                </a:solidFill>
                <a:latin typeface="Calibri" pitchFamily="34" charset="0"/>
                <a:ea typeface="Calibri" pitchFamily="34" charset="-122"/>
                <a:cs typeface="Calibri" pitchFamily="34" charset="-120"/>
              </a:rPr>
              <a:t>The Band 4 move</a:t>
            </a:r>
            <a:endParaRPr lang="en-US" sz="1550" dirty="0"/>
          </a:p>
        </p:txBody>
      </p:sp>
      <p:sp>
        <p:nvSpPr>
          <p:cNvPr id="13" name="Text 11"/>
          <p:cNvSpPr txBox="1"/>
          <p:nvPr/>
        </p:nvSpPr>
        <p:spPr>
          <a:xfrm>
            <a:off x="3337560" y="4343400"/>
            <a:ext cx="7955280" cy="1014984"/>
          </a:xfrm>
          <a:prstGeom prst="rect">
            <a:avLst/>
          </a:prstGeom>
          <a:noFill/>
          <a:ln/>
        </p:spPr>
        <p:txBody>
          <a:bodyPr wrap="square" lIns="0" tIns="0" rIns="0" bIns="0" rtlCol="0" anchor="t"/>
          <a:lstStyle/>
          <a:p>
            <a:pPr indent="0" marL="0">
              <a:buNone/>
            </a:pPr>
            <a:r>
              <a:rPr lang="en-US" sz="1350" dirty="0">
                <a:solidFill>
                  <a:srgbClr val="1F1E1B"/>
                </a:solidFill>
                <a:latin typeface="Calibri" pitchFamily="34" charset="0"/>
                <a:ea typeface="Calibri" pitchFamily="34" charset="-122"/>
                <a:cs typeface="Calibri" pitchFamily="34" charset="-120"/>
              </a:rPr>
              <a:t>justify every choice for THIS participant, name the technological developments, and give benefits AND limitations</a:t>
            </a:r>
            <a:endParaRPr lang="en-US" sz="1350" dirty="0"/>
          </a:p>
        </p:txBody>
      </p:sp>
      <p:sp>
        <p:nvSpPr>
          <p:cNvPr id="14" name="Shape 12"/>
          <p:cNvSpPr/>
          <p:nvPr/>
        </p:nvSpPr>
        <p:spPr>
          <a:xfrm>
            <a:off x="640080" y="5623560"/>
            <a:ext cx="10881360" cy="777240"/>
          </a:xfrm>
          <a:prstGeom prst="roundRect">
            <a:avLst>
              <a:gd name="adj" fmla="val 9412"/>
            </a:avLst>
          </a:prstGeom>
          <a:solidFill>
            <a:srgbClr val="FAE6E8"/>
          </a:solidFill>
          <a:ln/>
        </p:spPr>
      </p:sp>
      <p:sp>
        <p:nvSpPr>
          <p:cNvPr id="15" name="Text 13"/>
          <p:cNvSpPr txBox="1"/>
          <p:nvPr/>
        </p:nvSpPr>
        <p:spPr>
          <a:xfrm>
            <a:off x="868680" y="5806440"/>
            <a:ext cx="10424160" cy="548640"/>
          </a:xfrm>
          <a:prstGeom prst="rect">
            <a:avLst/>
          </a:prstGeom>
          <a:noFill/>
          <a:ln/>
        </p:spPr>
        <p:txBody>
          <a:bodyPr wrap="square" lIns="0" tIns="0" rIns="0" bIns="0" rtlCol="0" anchor="t"/>
          <a:lstStyle/>
          <a:p>
            <a:pPr indent="0" marL="0">
              <a:buNone/>
            </a:pPr>
            <a:r>
              <a:rPr lang="en-US" sz="1450" b="1" dirty="0">
                <a:solidFill>
                  <a:srgbClr val="D0202E"/>
                </a:solidFill>
                <a:latin typeface="Calibri" pitchFamily="34" charset="0"/>
                <a:ea typeface="Calibri" pitchFamily="34" charset="-122"/>
                <a:cs typeface="Calibri" pitchFamily="34" charset="-120"/>
              </a:rPr>
              <a:t>Learn from what has scored badly before:  </a:t>
            </a:r>
            <a:pPr indent="0" marL="0">
              <a:buNone/>
            </a:pPr>
            <a:r>
              <a:rPr lang="en-US" sz="1450" dirty="0">
                <a:solidFill>
                  <a:srgbClr val="1F1E1B"/>
                </a:solidFill>
                <a:latin typeface="Calibri" pitchFamily="34" charset="0"/>
                <a:ea typeface="Calibri" pitchFamily="34" charset="-122"/>
                <a:cs typeface="Calibri" pitchFamily="34" charset="-120"/>
              </a:rPr>
              <a:t>work that was relevant to the chosen sport but showed little relevance to the selected participant sat in Band 2, even when a broad range of items was covered.</a:t>
            </a:r>
            <a:endParaRPr lang="en-US" sz="1450"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name="Slide 30">
    <p:bg>
      <p:bgPr>
        <a:solidFill>
          <a:srgbClr val="FFFFFF"/>
        </a:solidFill>
      </p:bgPr>
    </p:bg>
    <p:spTree>
      <p:nvGrpSpPr>
        <p:cNvPr id="1" name=""/>
        <p:cNvGrpSpPr/>
        <p:nvPr/>
      </p:nvGrpSpPr>
      <p:grpSpPr>
        <a:xfrm>
          <a:off x="0" y="0"/>
          <a:ext cx="0" cy="0"/>
          <a:chOff x="0" y="0"/>
          <a:chExt cx="0" cy="0"/>
        </a:xfrm>
      </p:grpSpPr>
      <p:sp>
        <p:nvSpPr>
          <p:cNvPr id="2" name="Text 0"/>
          <p:cNvSpPr txBox="1"/>
          <p:nvPr/>
        </p:nvSpPr>
        <p:spPr>
          <a:xfrm>
            <a:off x="640080" y="6473952"/>
            <a:ext cx="6400800" cy="274320"/>
          </a:xfrm>
          <a:prstGeom prst="rect">
            <a:avLst/>
          </a:prstGeom>
          <a:noFill/>
          <a:ln/>
        </p:spPr>
        <p:txBody>
          <a:bodyPr wrap="square" lIns="0" tIns="0" rIns="0" bIns="0" rtlCol="0" anchor="ctr"/>
          <a:lstStyle/>
          <a:p>
            <a:pPr indent="0" marL="0">
              <a:buNone/>
            </a:pPr>
            <a:r>
              <a:rPr lang="en-US" sz="1150" dirty="0">
                <a:solidFill>
                  <a:srgbClr val="6E6B5E"/>
                </a:solidFill>
                <a:latin typeface="Calibri" pitchFamily="34" charset="0"/>
                <a:ea typeface="Calibri" pitchFamily="34" charset="-122"/>
                <a:cs typeface="Calibri" pitchFamily="34" charset="-120"/>
              </a:rPr>
              <a:t>DHS BTEC Sport · Component 1 · Task 2</a:t>
            </a:r>
            <a:endParaRPr lang="en-US" sz="1150" dirty="0"/>
          </a:p>
        </p:txBody>
      </p:sp>
      <p:sp>
        <p:nvSpPr>
          <p:cNvPr id="3" name="Text 1"/>
          <p:cNvSpPr txBox="1"/>
          <p:nvPr/>
        </p:nvSpPr>
        <p:spPr>
          <a:xfrm>
            <a:off x="7894015" y="6473952"/>
            <a:ext cx="3657600" cy="274320"/>
          </a:xfrm>
          <a:prstGeom prst="rect">
            <a:avLst/>
          </a:prstGeom>
          <a:noFill/>
          <a:ln/>
        </p:spPr>
        <p:txBody>
          <a:bodyPr wrap="square" lIns="0" tIns="0" rIns="0" bIns="0" rtlCol="0" anchor="ctr"/>
          <a:lstStyle/>
          <a:p>
            <a:pPr algn="r" indent="0" marL="0">
              <a:buNone/>
            </a:pPr>
            <a:r>
              <a:rPr lang="en-US" sz="1150" dirty="0">
                <a:solidFill>
                  <a:srgbClr val="6E6B5E"/>
                </a:solidFill>
                <a:latin typeface="Calibri" pitchFamily="34" charset="0"/>
                <a:ea typeface="Calibri" pitchFamily="34" charset="-122"/>
                <a:cs typeface="Calibri" pitchFamily="34" charset="-120"/>
              </a:rPr>
              <a:t>Lesson 8</a:t>
            </a:r>
            <a:endParaRPr lang="en-US" sz="1150" dirty="0"/>
          </a:p>
        </p:txBody>
      </p:sp>
      <p:sp>
        <p:nvSpPr>
          <p:cNvPr id="4" name="Text 2"/>
          <p:cNvSpPr txBox="1"/>
          <p:nvPr/>
        </p:nvSpPr>
        <p:spPr>
          <a:xfrm>
            <a:off x="640080" y="457200"/>
            <a:ext cx="3200400" cy="292608"/>
          </a:xfrm>
          <a:prstGeom prst="rect">
            <a:avLst/>
          </a:prstGeom>
          <a:noFill/>
          <a:ln/>
        </p:spPr>
        <p:txBody>
          <a:bodyPr wrap="square" lIns="0" tIns="0" rIns="0" bIns="0" rtlCol="0" anchor="ctr"/>
          <a:lstStyle/>
          <a:p>
            <a:pPr indent="0" marL="0">
              <a:buNone/>
            </a:pPr>
            <a:r>
              <a:rPr lang="en-US" sz="1300" b="1" spc="400" kern="0" dirty="0">
                <a:solidFill>
                  <a:srgbClr val="D0202E"/>
                </a:solidFill>
                <a:latin typeface="Calibri" pitchFamily="34" charset="0"/>
                <a:ea typeface="Calibri" pitchFamily="34" charset="-122"/>
                <a:cs typeface="Calibri" pitchFamily="34" charset="-120"/>
              </a:rPr>
              <a:t>LEARN</a:t>
            </a:r>
            <a:endParaRPr lang="en-US" sz="1300" dirty="0"/>
          </a:p>
        </p:txBody>
      </p:sp>
      <p:sp>
        <p:nvSpPr>
          <p:cNvPr id="5" name="Text 3"/>
          <p:cNvSpPr txBox="1"/>
          <p:nvPr/>
        </p:nvSpPr>
        <p:spPr>
          <a:xfrm>
            <a:off x="640080" y="749808"/>
            <a:ext cx="10911535" cy="914400"/>
          </a:xfrm>
          <a:prstGeom prst="rect">
            <a:avLst/>
          </a:prstGeom>
          <a:noFill/>
          <a:ln/>
        </p:spPr>
        <p:txBody>
          <a:bodyPr wrap="square" lIns="0" tIns="0" rIns="0" bIns="0" rtlCol="0" anchor="ctr"/>
          <a:lstStyle/>
          <a:p>
            <a:pPr indent="0" marL="0">
              <a:buNone/>
            </a:pPr>
            <a:r>
              <a:rPr lang="en-US" sz="3400" b="1" dirty="0">
                <a:solidFill>
                  <a:srgbClr val="1F1E1B"/>
                </a:solidFill>
                <a:latin typeface="Arial" pitchFamily="34" charset="0"/>
                <a:ea typeface="Arial" pitchFamily="34" charset="-122"/>
                <a:cs typeface="Arial" pitchFamily="34" charset="-120"/>
              </a:rPr>
              <a:t>Task 2: two strands, both marked.</a:t>
            </a:r>
            <a:endParaRPr lang="en-US" sz="3400" dirty="0"/>
          </a:p>
        </p:txBody>
      </p:sp>
      <p:sp>
        <p:nvSpPr>
          <p:cNvPr id="6" name="Shape 4"/>
          <p:cNvSpPr/>
          <p:nvPr/>
        </p:nvSpPr>
        <p:spPr>
          <a:xfrm>
            <a:off x="640080" y="1783080"/>
            <a:ext cx="10881360" cy="1170432"/>
          </a:xfrm>
          <a:prstGeom prst="roundRect">
            <a:avLst>
              <a:gd name="adj" fmla="val 3906"/>
            </a:avLst>
          </a:prstGeom>
          <a:solidFill>
            <a:srgbClr val="E3EDF3"/>
          </a:solidFill>
          <a:ln/>
        </p:spPr>
      </p:sp>
      <p:sp>
        <p:nvSpPr>
          <p:cNvPr id="7" name="Text 5"/>
          <p:cNvSpPr txBox="1"/>
          <p:nvPr/>
        </p:nvSpPr>
        <p:spPr>
          <a:xfrm>
            <a:off x="841248" y="1874520"/>
            <a:ext cx="3291840" cy="1024128"/>
          </a:xfrm>
          <a:prstGeom prst="rect">
            <a:avLst/>
          </a:prstGeom>
          <a:noFill/>
          <a:ln/>
        </p:spPr>
        <p:txBody>
          <a:bodyPr wrap="square" lIns="0" tIns="0" rIns="0" bIns="0" rtlCol="0" anchor="t"/>
          <a:lstStyle/>
          <a:p>
            <a:pPr indent="0" marL="0">
              <a:buNone/>
            </a:pPr>
            <a:r>
              <a:rPr lang="en-US" sz="1550" b="1" dirty="0">
                <a:solidFill>
                  <a:srgbClr val="1F5C8B"/>
                </a:solidFill>
                <a:latin typeface="Calibri" pitchFamily="34" charset="0"/>
                <a:ea typeface="Calibri" pitchFamily="34" charset="-122"/>
                <a:cs typeface="Calibri" pitchFamily="34" charset="-120"/>
              </a:rPr>
              <a:t>Strand 1: clothing and equipment</a:t>
            </a:r>
            <a:endParaRPr lang="en-US" sz="1550" dirty="0"/>
          </a:p>
        </p:txBody>
      </p:sp>
      <p:sp>
        <p:nvSpPr>
          <p:cNvPr id="8" name="Text 6"/>
          <p:cNvSpPr txBox="1"/>
          <p:nvPr/>
        </p:nvSpPr>
        <p:spPr>
          <a:xfrm>
            <a:off x="4251960" y="1874520"/>
            <a:ext cx="7040880" cy="1060704"/>
          </a:xfrm>
          <a:prstGeom prst="rect">
            <a:avLst/>
          </a:prstGeom>
          <a:noFill/>
          <a:ln/>
        </p:spPr>
        <p:txBody>
          <a:bodyPr wrap="square" lIns="0" tIns="0" rIns="0" bIns="0" rtlCol="0" anchor="t"/>
          <a:lstStyle/>
          <a:p>
            <a:pPr indent="0" marL="0">
              <a:buNone/>
            </a:pPr>
            <a:r>
              <a:rPr lang="en-US" sz="1350" dirty="0">
                <a:solidFill>
                  <a:srgbClr val="1F1E1B"/>
                </a:solidFill>
                <a:latin typeface="Calibri" pitchFamily="34" charset="0"/>
                <a:ea typeface="Calibri" pitchFamily="34" charset="-122"/>
                <a:cs typeface="Calibri" pitchFamily="34" charset="-120"/>
              </a:rPr>
              <a:t>justify the choices of sports clothing and equipment, with specific relevance to the selected participant and their chosen activity</a:t>
            </a:r>
            <a:endParaRPr lang="en-US" sz="1350" dirty="0"/>
          </a:p>
        </p:txBody>
      </p:sp>
      <p:sp>
        <p:nvSpPr>
          <p:cNvPr id="9" name="Shape 7"/>
          <p:cNvSpPr/>
          <p:nvPr/>
        </p:nvSpPr>
        <p:spPr>
          <a:xfrm>
            <a:off x="640080" y="3063240"/>
            <a:ext cx="10881360" cy="1170432"/>
          </a:xfrm>
          <a:prstGeom prst="roundRect">
            <a:avLst>
              <a:gd name="adj" fmla="val 3906"/>
            </a:avLst>
          </a:prstGeom>
          <a:solidFill>
            <a:srgbClr val="FFFFFF"/>
          </a:solidFill>
          <a:ln/>
        </p:spPr>
      </p:sp>
      <p:sp>
        <p:nvSpPr>
          <p:cNvPr id="10" name="Text 8"/>
          <p:cNvSpPr txBox="1"/>
          <p:nvPr/>
        </p:nvSpPr>
        <p:spPr>
          <a:xfrm>
            <a:off x="841248" y="3154680"/>
            <a:ext cx="3291840" cy="1024128"/>
          </a:xfrm>
          <a:prstGeom prst="rect">
            <a:avLst/>
          </a:prstGeom>
          <a:noFill/>
          <a:ln/>
        </p:spPr>
        <p:txBody>
          <a:bodyPr wrap="square" lIns="0" tIns="0" rIns="0" bIns="0" rtlCol="0" anchor="t"/>
          <a:lstStyle/>
          <a:p>
            <a:pPr indent="0" marL="0">
              <a:buNone/>
            </a:pPr>
            <a:r>
              <a:rPr lang="en-US" sz="1550" b="1" dirty="0">
                <a:solidFill>
                  <a:srgbClr val="1F5C8B"/>
                </a:solidFill>
                <a:latin typeface="Calibri" pitchFamily="34" charset="0"/>
                <a:ea typeface="Calibri" pitchFamily="34" charset="-122"/>
                <a:cs typeface="Calibri" pitchFamily="34" charset="-120"/>
              </a:rPr>
              <a:t>Strand 2: technology</a:t>
            </a:r>
            <a:endParaRPr lang="en-US" sz="1550" dirty="0"/>
          </a:p>
        </p:txBody>
      </p:sp>
      <p:sp>
        <p:nvSpPr>
          <p:cNvPr id="11" name="Text 9"/>
          <p:cNvSpPr txBox="1"/>
          <p:nvPr/>
        </p:nvSpPr>
        <p:spPr>
          <a:xfrm>
            <a:off x="4251960" y="3154680"/>
            <a:ext cx="7040880" cy="1060704"/>
          </a:xfrm>
          <a:prstGeom prst="rect">
            <a:avLst/>
          </a:prstGeom>
          <a:noFill/>
          <a:ln/>
        </p:spPr>
        <p:txBody>
          <a:bodyPr wrap="square" lIns="0" tIns="0" rIns="0" bIns="0" rtlCol="0" anchor="t"/>
          <a:lstStyle/>
          <a:p>
            <a:pPr indent="0" marL="0">
              <a:buNone/>
            </a:pPr>
            <a:r>
              <a:rPr lang="en-US" sz="1350" dirty="0">
                <a:solidFill>
                  <a:srgbClr val="1F1E1B"/>
                </a:solidFill>
                <a:latin typeface="Calibri" pitchFamily="34" charset="0"/>
                <a:ea typeface="Calibri" pitchFamily="34" charset="-122"/>
                <a:cs typeface="Calibri" pitchFamily="34" charset="-120"/>
              </a:rPr>
              <a:t>justify the choices of technology, again with specific relevance to that participant and activity, naming the technological developments and giving benefits and limitations</a:t>
            </a:r>
            <a:endParaRPr lang="en-US" sz="1350" dirty="0"/>
          </a:p>
        </p:txBody>
      </p:sp>
      <p:sp>
        <p:nvSpPr>
          <p:cNvPr id="12" name="Shape 10"/>
          <p:cNvSpPr/>
          <p:nvPr/>
        </p:nvSpPr>
        <p:spPr>
          <a:xfrm>
            <a:off x="640080" y="4526280"/>
            <a:ext cx="10881360" cy="1737360"/>
          </a:xfrm>
          <a:prstGeom prst="roundRect">
            <a:avLst>
              <a:gd name="adj" fmla="val 4211"/>
            </a:avLst>
          </a:prstGeom>
          <a:solidFill>
            <a:srgbClr val="FAE6E8"/>
          </a:solidFill>
          <a:ln/>
        </p:spPr>
      </p:sp>
      <p:sp>
        <p:nvSpPr>
          <p:cNvPr id="13" name="Text 11"/>
          <p:cNvSpPr txBox="1"/>
          <p:nvPr/>
        </p:nvSpPr>
        <p:spPr>
          <a:xfrm>
            <a:off x="868680" y="4709160"/>
            <a:ext cx="5486400" cy="320040"/>
          </a:xfrm>
          <a:prstGeom prst="rect">
            <a:avLst/>
          </a:prstGeom>
          <a:noFill/>
          <a:ln/>
        </p:spPr>
        <p:txBody>
          <a:bodyPr wrap="square" lIns="0" tIns="0" rIns="0" bIns="0" rtlCol="0" anchor="ctr"/>
          <a:lstStyle/>
          <a:p>
            <a:pPr indent="0" marL="0">
              <a:buNone/>
            </a:pPr>
            <a:r>
              <a:rPr lang="en-US" sz="1400" b="1" spc="200" kern="0" dirty="0">
                <a:solidFill>
                  <a:srgbClr val="D0202E"/>
                </a:solidFill>
                <a:latin typeface="Calibri" pitchFamily="34" charset="0"/>
                <a:ea typeface="Calibri" pitchFamily="34" charset="-122"/>
                <a:cs typeface="Calibri" pitchFamily="34" charset="-120"/>
              </a:rPr>
              <a:t>Two ways answers get capped</a:t>
            </a:r>
            <a:endParaRPr lang="en-US" sz="1400" dirty="0"/>
          </a:p>
        </p:txBody>
      </p:sp>
      <p:sp>
        <p:nvSpPr>
          <p:cNvPr id="14" name="Text 12"/>
          <p:cNvSpPr txBox="1"/>
          <p:nvPr/>
        </p:nvSpPr>
        <p:spPr>
          <a:xfrm>
            <a:off x="868680" y="5074920"/>
            <a:ext cx="10424160" cy="1097280"/>
          </a:xfrm>
          <a:prstGeom prst="rect">
            <a:avLst/>
          </a:prstGeom>
          <a:noFill/>
          <a:ln/>
        </p:spPr>
        <p:txBody>
          <a:bodyPr wrap="square" lIns="0" tIns="0" rIns="0" bIns="0" rtlCol="0" anchor="t"/>
          <a:lstStyle/>
          <a:p>
            <a:pPr indent="0" marL="0">
              <a:buNone/>
            </a:pPr>
            <a:r>
              <a:rPr lang="en-US" sz="1450" dirty="0">
                <a:solidFill>
                  <a:srgbClr val="1F1E1B"/>
                </a:solidFill>
                <a:latin typeface="Calibri" pitchFamily="34" charset="0"/>
                <a:ea typeface="Calibri" pitchFamily="34" charset="-122"/>
                <a:cs typeface="Calibri" pitchFamily="34" charset="-120"/>
              </a:rPr>
              <a:t>1.  Covering equipment but not technology, or the other way round. Both strands are needed for the top bands.
</a:t>
            </a:r>
            <a:pPr indent="0" marL="0">
              <a:buNone/>
            </a:pPr>
            <a:r>
              <a:rPr lang="en-US" sz="1450" dirty="0">
                <a:solidFill>
                  <a:srgbClr val="1F1E1B"/>
                </a:solidFill>
                <a:latin typeface="Calibri" pitchFamily="34" charset="0"/>
                <a:ea typeface="Calibri" pitchFamily="34" charset="-122"/>
                <a:cs typeface="Calibri" pitchFamily="34" charset="-120"/>
              </a:rPr>
              <a:t>2.  Being relevant to the sport but not to the participant. A broad range of items with generic justifications still sits in Band 2.</a:t>
            </a:r>
            <a:endParaRPr lang="en-US" sz="1450"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name="Slide 31">
    <p:bg>
      <p:bgPr>
        <a:solidFill>
          <a:srgbClr val="FFFFFF"/>
        </a:solidFill>
      </p:bgPr>
    </p:bg>
    <p:spTree>
      <p:nvGrpSpPr>
        <p:cNvPr id="1" name=""/>
        <p:cNvGrpSpPr/>
        <p:nvPr/>
      </p:nvGrpSpPr>
      <p:grpSpPr>
        <a:xfrm>
          <a:off x="0" y="0"/>
          <a:ext cx="0" cy="0"/>
          <a:chOff x="0" y="0"/>
          <a:chExt cx="0" cy="0"/>
        </a:xfrm>
      </p:grpSpPr>
      <p:sp>
        <p:nvSpPr>
          <p:cNvPr id="2" name="Text 0"/>
          <p:cNvSpPr txBox="1"/>
          <p:nvPr/>
        </p:nvSpPr>
        <p:spPr>
          <a:xfrm>
            <a:off x="640080" y="6473952"/>
            <a:ext cx="6400800" cy="274320"/>
          </a:xfrm>
          <a:prstGeom prst="rect">
            <a:avLst/>
          </a:prstGeom>
          <a:noFill/>
          <a:ln/>
        </p:spPr>
        <p:txBody>
          <a:bodyPr wrap="square" lIns="0" tIns="0" rIns="0" bIns="0" rtlCol="0" anchor="ctr"/>
          <a:lstStyle/>
          <a:p>
            <a:pPr indent="0" marL="0">
              <a:buNone/>
            </a:pPr>
            <a:r>
              <a:rPr lang="en-US" sz="1150" dirty="0">
                <a:solidFill>
                  <a:srgbClr val="6E6B5E"/>
                </a:solidFill>
                <a:latin typeface="Calibri" pitchFamily="34" charset="0"/>
                <a:ea typeface="Calibri" pitchFamily="34" charset="-122"/>
                <a:cs typeface="Calibri" pitchFamily="34" charset="-120"/>
              </a:rPr>
              <a:t>DHS BTEC Sport · Component 1 · Task 2</a:t>
            </a:r>
            <a:endParaRPr lang="en-US" sz="1150" dirty="0"/>
          </a:p>
        </p:txBody>
      </p:sp>
      <p:sp>
        <p:nvSpPr>
          <p:cNvPr id="3" name="Text 1"/>
          <p:cNvSpPr txBox="1"/>
          <p:nvPr/>
        </p:nvSpPr>
        <p:spPr>
          <a:xfrm>
            <a:off x="7894015" y="6473952"/>
            <a:ext cx="3657600" cy="274320"/>
          </a:xfrm>
          <a:prstGeom prst="rect">
            <a:avLst/>
          </a:prstGeom>
          <a:noFill/>
          <a:ln/>
        </p:spPr>
        <p:txBody>
          <a:bodyPr wrap="square" lIns="0" tIns="0" rIns="0" bIns="0" rtlCol="0" anchor="ctr"/>
          <a:lstStyle/>
          <a:p>
            <a:pPr algn="r" indent="0" marL="0">
              <a:buNone/>
            </a:pPr>
            <a:r>
              <a:rPr lang="en-US" sz="1150" dirty="0">
                <a:solidFill>
                  <a:srgbClr val="6E6B5E"/>
                </a:solidFill>
                <a:latin typeface="Calibri" pitchFamily="34" charset="0"/>
                <a:ea typeface="Calibri" pitchFamily="34" charset="-122"/>
                <a:cs typeface="Calibri" pitchFamily="34" charset="-120"/>
              </a:rPr>
              <a:t>Lesson 8</a:t>
            </a:r>
            <a:endParaRPr lang="en-US" sz="1150" dirty="0"/>
          </a:p>
        </p:txBody>
      </p:sp>
      <p:sp>
        <p:nvSpPr>
          <p:cNvPr id="4" name="Text 2"/>
          <p:cNvSpPr txBox="1"/>
          <p:nvPr/>
        </p:nvSpPr>
        <p:spPr>
          <a:xfrm>
            <a:off x="640080" y="457200"/>
            <a:ext cx="3200400" cy="292608"/>
          </a:xfrm>
          <a:prstGeom prst="rect">
            <a:avLst/>
          </a:prstGeom>
          <a:noFill/>
          <a:ln/>
        </p:spPr>
        <p:txBody>
          <a:bodyPr wrap="square" lIns="0" tIns="0" rIns="0" bIns="0" rtlCol="0" anchor="ctr"/>
          <a:lstStyle/>
          <a:p>
            <a:pPr indent="0" marL="0">
              <a:buNone/>
            </a:pPr>
            <a:r>
              <a:rPr lang="en-US" sz="1300" b="1" spc="400" kern="0" dirty="0">
                <a:solidFill>
                  <a:srgbClr val="D0202E"/>
                </a:solidFill>
                <a:latin typeface="Calibri" pitchFamily="34" charset="0"/>
                <a:ea typeface="Calibri" pitchFamily="34" charset="-122"/>
                <a:cs typeface="Calibri" pitchFamily="34" charset="-120"/>
              </a:rPr>
              <a:t>LEARN</a:t>
            </a:r>
            <a:endParaRPr lang="en-US" sz="1300" dirty="0"/>
          </a:p>
        </p:txBody>
      </p:sp>
      <p:sp>
        <p:nvSpPr>
          <p:cNvPr id="5" name="Text 3"/>
          <p:cNvSpPr txBox="1"/>
          <p:nvPr/>
        </p:nvSpPr>
        <p:spPr>
          <a:xfrm>
            <a:off x="640080" y="749808"/>
            <a:ext cx="10911535" cy="914400"/>
          </a:xfrm>
          <a:prstGeom prst="rect">
            <a:avLst/>
          </a:prstGeom>
          <a:noFill/>
          <a:ln/>
        </p:spPr>
        <p:txBody>
          <a:bodyPr wrap="square" lIns="0" tIns="0" rIns="0" bIns="0" rtlCol="0" anchor="ctr"/>
          <a:lstStyle/>
          <a:p>
            <a:pPr indent="0" marL="0">
              <a:buNone/>
            </a:pPr>
            <a:r>
              <a:rPr lang="en-US" sz="3400" b="1" dirty="0">
                <a:solidFill>
                  <a:srgbClr val="1F1E1B"/>
                </a:solidFill>
                <a:latin typeface="Arial" pitchFamily="34" charset="0"/>
                <a:ea typeface="Arial" pitchFamily="34" charset="-122"/>
                <a:cs typeface="Arial" pitchFamily="34" charset="-120"/>
              </a:rPr>
              <a:t>Model answer, banded.</a:t>
            </a:r>
            <a:endParaRPr lang="en-US" sz="3400" dirty="0"/>
          </a:p>
        </p:txBody>
      </p:sp>
      <p:sp>
        <p:nvSpPr>
          <p:cNvPr id="6" name="Shape 4"/>
          <p:cNvSpPr/>
          <p:nvPr/>
        </p:nvSpPr>
        <p:spPr>
          <a:xfrm>
            <a:off x="640080" y="1554480"/>
            <a:ext cx="6949440" cy="4114800"/>
          </a:xfrm>
          <a:prstGeom prst="roundRect">
            <a:avLst>
              <a:gd name="adj" fmla="val 1778"/>
            </a:avLst>
          </a:prstGeom>
          <a:solidFill>
            <a:srgbClr val="F1EFE5"/>
          </a:solidFill>
          <a:ln/>
        </p:spPr>
      </p:sp>
      <p:sp>
        <p:nvSpPr>
          <p:cNvPr id="7" name="Text 5"/>
          <p:cNvSpPr txBox="1"/>
          <p:nvPr/>
        </p:nvSpPr>
        <p:spPr>
          <a:xfrm>
            <a:off x="914400" y="1783080"/>
            <a:ext cx="6400800" cy="3657600"/>
          </a:xfrm>
          <a:prstGeom prst="rect">
            <a:avLst/>
          </a:prstGeom>
          <a:noFill/>
          <a:ln/>
        </p:spPr>
        <p:txBody>
          <a:bodyPr wrap="square" lIns="0" tIns="0" rIns="0" bIns="0" rtlCol="0" anchor="t"/>
          <a:lstStyle/>
          <a:p>
            <a:pPr indent="0" marL="0">
              <a:buNone/>
            </a:pPr>
            <a:r>
              <a:rPr lang="en-US" sz="1300" dirty="0">
                <a:solidFill>
                  <a:srgbClr val="1F1E1B"/>
                </a:solidFill>
                <a:latin typeface="Calibri" pitchFamily="34" charset="0"/>
                <a:ea typeface="Calibri" pitchFamily="34" charset="-122"/>
                <a:cs typeface="Calibri" pitchFamily="34" charset="-120"/>
              </a:rPr>
              <a:t>"Leah would need studded boots for playing hockey on grass in winter. The studs grip a soft, wet surface, which reduces her risk of slipping when she changes direction, and as a defender she turns and reaches constantly. Modern boots also use lighter synthetic materials than older leather ones, so she carries less weight over a full match and tires less quickly late on, which matters because she plays the whole seventy minutes.</a:t>
            </a:r>
            <a:endParaRPr lang="en-US" sz="1300" dirty="0"/>
          </a:p>
          <a:p>
            <a:pPr indent="0" marL="0">
              <a:buNone/>
            </a:pPr>
            <a:endParaRPr lang="en-US" sz="1300" dirty="0"/>
          </a:p>
          <a:p>
            <a:pPr indent="0" marL="0">
              <a:buNone/>
            </a:pPr>
            <a:r>
              <a:rPr lang="en-US" sz="1300" dirty="0">
                <a:solidFill>
                  <a:srgbClr val="1F1E1B"/>
                </a:solidFill>
                <a:latin typeface="Calibri" pitchFamily="34" charset="0"/>
                <a:ea typeface="Calibri" pitchFamily="34" charset="-122"/>
                <a:cs typeface="Calibri" pitchFamily="34" charset="-120"/>
              </a:rPr>
              <a:t>She would also use a GPS tracker. Sensors in the vest record the distance she covers and her speed, so her coach can show her exactly how much ground she loses in the final quarter and set training around it. The limitation is cost and the training needed to read the data, so at club level she may only get access to it occasionally rather than every week."</a:t>
            </a:r>
            <a:endParaRPr lang="en-US" sz="1300" dirty="0"/>
          </a:p>
        </p:txBody>
      </p:sp>
      <p:sp>
        <p:nvSpPr>
          <p:cNvPr id="8" name="Text 6"/>
          <p:cNvSpPr txBox="1"/>
          <p:nvPr/>
        </p:nvSpPr>
        <p:spPr>
          <a:xfrm>
            <a:off x="7863840" y="1554480"/>
            <a:ext cx="3657600" cy="320040"/>
          </a:xfrm>
          <a:prstGeom prst="rect">
            <a:avLst/>
          </a:prstGeom>
          <a:noFill/>
          <a:ln/>
        </p:spPr>
        <p:txBody>
          <a:bodyPr wrap="square" lIns="0" tIns="0" rIns="0" bIns="0" rtlCol="0" anchor="ctr"/>
          <a:lstStyle/>
          <a:p>
            <a:pPr indent="0" marL="0">
              <a:buNone/>
            </a:pPr>
            <a:r>
              <a:rPr lang="en-US" sz="1400" b="1" dirty="0">
                <a:solidFill>
                  <a:srgbClr val="6E6B5E"/>
                </a:solidFill>
                <a:latin typeface="Calibri" pitchFamily="34" charset="0"/>
                <a:ea typeface="Calibri" pitchFamily="34" charset="-122"/>
                <a:cs typeface="Calibri" pitchFamily="34" charset="-120"/>
              </a:rPr>
              <a:t>Why this is Band 4:</a:t>
            </a:r>
            <a:endParaRPr lang="en-US" sz="1400" dirty="0"/>
          </a:p>
        </p:txBody>
      </p:sp>
      <p:sp>
        <p:nvSpPr>
          <p:cNvPr id="9" name="Shape 7"/>
          <p:cNvSpPr/>
          <p:nvPr/>
        </p:nvSpPr>
        <p:spPr>
          <a:xfrm>
            <a:off x="7863840" y="2057400"/>
            <a:ext cx="164592" cy="164592"/>
          </a:xfrm>
          <a:prstGeom prst="ellipse">
            <a:avLst/>
          </a:prstGeom>
          <a:solidFill>
            <a:srgbClr val="2C6E49"/>
          </a:solidFill>
          <a:ln/>
        </p:spPr>
      </p:sp>
      <p:sp>
        <p:nvSpPr>
          <p:cNvPr id="10" name="Text 8"/>
          <p:cNvSpPr txBox="1"/>
          <p:nvPr/>
        </p:nvSpPr>
        <p:spPr>
          <a:xfrm>
            <a:off x="8138160" y="2011680"/>
            <a:ext cx="3474720" cy="685800"/>
          </a:xfrm>
          <a:prstGeom prst="rect">
            <a:avLst/>
          </a:prstGeom>
          <a:noFill/>
          <a:ln/>
        </p:spPr>
        <p:txBody>
          <a:bodyPr wrap="square" lIns="0" tIns="0" rIns="0" bIns="0" rtlCol="0" anchor="t"/>
          <a:lstStyle/>
          <a:p>
            <a:pPr indent="0" marL="0">
              <a:buNone/>
            </a:pPr>
            <a:r>
              <a:rPr lang="en-US" sz="1400" dirty="0">
                <a:solidFill>
                  <a:srgbClr val="1F1E1B"/>
                </a:solidFill>
                <a:latin typeface="Calibri" pitchFamily="34" charset="0"/>
                <a:ea typeface="Calibri" pitchFamily="34" charset="-122"/>
                <a:cs typeface="Calibri" pitchFamily="34" charset="-120"/>
              </a:rPr>
              <a:t>Equipment named and justified</a:t>
            </a:r>
            <a:endParaRPr lang="en-US" sz="1400" dirty="0"/>
          </a:p>
        </p:txBody>
      </p:sp>
      <p:sp>
        <p:nvSpPr>
          <p:cNvPr id="11" name="Shape 9"/>
          <p:cNvSpPr/>
          <p:nvPr/>
        </p:nvSpPr>
        <p:spPr>
          <a:xfrm>
            <a:off x="7863840" y="2834640"/>
            <a:ext cx="164592" cy="164592"/>
          </a:xfrm>
          <a:prstGeom prst="ellipse">
            <a:avLst/>
          </a:prstGeom>
          <a:solidFill>
            <a:srgbClr val="2C6E49"/>
          </a:solidFill>
          <a:ln/>
        </p:spPr>
      </p:sp>
      <p:sp>
        <p:nvSpPr>
          <p:cNvPr id="12" name="Text 10"/>
          <p:cNvSpPr txBox="1"/>
          <p:nvPr/>
        </p:nvSpPr>
        <p:spPr>
          <a:xfrm>
            <a:off x="8138160" y="2788920"/>
            <a:ext cx="3474720" cy="685800"/>
          </a:xfrm>
          <a:prstGeom prst="rect">
            <a:avLst/>
          </a:prstGeom>
          <a:noFill/>
          <a:ln/>
        </p:spPr>
        <p:txBody>
          <a:bodyPr wrap="square" lIns="0" tIns="0" rIns="0" bIns="0" rtlCol="0" anchor="t"/>
          <a:lstStyle/>
          <a:p>
            <a:pPr indent="0" marL="0">
              <a:buNone/>
            </a:pPr>
            <a:r>
              <a:rPr lang="en-US" sz="1400" dirty="0">
                <a:solidFill>
                  <a:srgbClr val="1F1E1B"/>
                </a:solidFill>
                <a:latin typeface="Calibri" pitchFamily="34" charset="0"/>
                <a:ea typeface="Calibri" pitchFamily="34" charset="-122"/>
                <a:cs typeface="Calibri" pitchFamily="34" charset="-120"/>
              </a:rPr>
              <a:t>The technological development, not just the item</a:t>
            </a:r>
            <a:endParaRPr lang="en-US" sz="1400" dirty="0"/>
          </a:p>
        </p:txBody>
      </p:sp>
      <p:sp>
        <p:nvSpPr>
          <p:cNvPr id="13" name="Shape 11"/>
          <p:cNvSpPr/>
          <p:nvPr/>
        </p:nvSpPr>
        <p:spPr>
          <a:xfrm>
            <a:off x="7863840" y="3611880"/>
            <a:ext cx="164592" cy="164592"/>
          </a:xfrm>
          <a:prstGeom prst="ellipse">
            <a:avLst/>
          </a:prstGeom>
          <a:solidFill>
            <a:srgbClr val="2C6E49"/>
          </a:solidFill>
          <a:ln/>
        </p:spPr>
      </p:sp>
      <p:sp>
        <p:nvSpPr>
          <p:cNvPr id="14" name="Text 12"/>
          <p:cNvSpPr txBox="1"/>
          <p:nvPr/>
        </p:nvSpPr>
        <p:spPr>
          <a:xfrm>
            <a:off x="8138160" y="3566160"/>
            <a:ext cx="3474720" cy="685800"/>
          </a:xfrm>
          <a:prstGeom prst="rect">
            <a:avLst/>
          </a:prstGeom>
          <a:noFill/>
          <a:ln/>
        </p:spPr>
        <p:txBody>
          <a:bodyPr wrap="square" lIns="0" tIns="0" rIns="0" bIns="0" rtlCol="0" anchor="t"/>
          <a:lstStyle/>
          <a:p>
            <a:pPr indent="0" marL="0">
              <a:buNone/>
            </a:pPr>
            <a:r>
              <a:rPr lang="en-US" sz="1400" dirty="0">
                <a:solidFill>
                  <a:srgbClr val="1F1E1B"/>
                </a:solidFill>
                <a:latin typeface="Calibri" pitchFamily="34" charset="0"/>
                <a:ea typeface="Calibri" pitchFamily="34" charset="-122"/>
                <a:cs typeface="Calibri" pitchFamily="34" charset="-120"/>
              </a:rPr>
              <a:t>Technology strand covered as well</a:t>
            </a:r>
            <a:endParaRPr lang="en-US" sz="1400" dirty="0"/>
          </a:p>
        </p:txBody>
      </p:sp>
      <p:sp>
        <p:nvSpPr>
          <p:cNvPr id="15" name="Shape 13"/>
          <p:cNvSpPr/>
          <p:nvPr/>
        </p:nvSpPr>
        <p:spPr>
          <a:xfrm>
            <a:off x="7863840" y="4389120"/>
            <a:ext cx="164592" cy="164592"/>
          </a:xfrm>
          <a:prstGeom prst="ellipse">
            <a:avLst/>
          </a:prstGeom>
          <a:solidFill>
            <a:srgbClr val="2C6E49"/>
          </a:solidFill>
          <a:ln/>
        </p:spPr>
      </p:sp>
      <p:sp>
        <p:nvSpPr>
          <p:cNvPr id="16" name="Text 14"/>
          <p:cNvSpPr txBox="1"/>
          <p:nvPr/>
        </p:nvSpPr>
        <p:spPr>
          <a:xfrm>
            <a:off x="8138160" y="4343400"/>
            <a:ext cx="3474720" cy="685800"/>
          </a:xfrm>
          <a:prstGeom prst="rect">
            <a:avLst/>
          </a:prstGeom>
          <a:noFill/>
          <a:ln/>
        </p:spPr>
        <p:txBody>
          <a:bodyPr wrap="square" lIns="0" tIns="0" rIns="0" bIns="0" rtlCol="0" anchor="t"/>
          <a:lstStyle/>
          <a:p>
            <a:pPr indent="0" marL="0">
              <a:buNone/>
            </a:pPr>
            <a:r>
              <a:rPr lang="en-US" sz="1400" dirty="0">
                <a:solidFill>
                  <a:srgbClr val="1F1E1B"/>
                </a:solidFill>
                <a:latin typeface="Calibri" pitchFamily="34" charset="0"/>
                <a:ea typeface="Calibri" pitchFamily="34" charset="-122"/>
                <a:cs typeface="Calibri" pitchFamily="34" charset="-120"/>
              </a:rPr>
              <a:t>Benefit AND limitation given</a:t>
            </a:r>
            <a:endParaRPr lang="en-US" sz="1400" dirty="0"/>
          </a:p>
        </p:txBody>
      </p:sp>
      <p:sp>
        <p:nvSpPr>
          <p:cNvPr id="17" name="Shape 15"/>
          <p:cNvSpPr/>
          <p:nvPr/>
        </p:nvSpPr>
        <p:spPr>
          <a:xfrm>
            <a:off x="7863840" y="5166360"/>
            <a:ext cx="164592" cy="164592"/>
          </a:xfrm>
          <a:prstGeom prst="ellipse">
            <a:avLst/>
          </a:prstGeom>
          <a:solidFill>
            <a:srgbClr val="D0202E"/>
          </a:solidFill>
          <a:ln/>
        </p:spPr>
      </p:sp>
      <p:sp>
        <p:nvSpPr>
          <p:cNvPr id="18" name="Text 16"/>
          <p:cNvSpPr txBox="1"/>
          <p:nvPr/>
        </p:nvSpPr>
        <p:spPr>
          <a:xfrm>
            <a:off x="8138160" y="5120640"/>
            <a:ext cx="3474720" cy="685800"/>
          </a:xfrm>
          <a:prstGeom prst="rect">
            <a:avLst/>
          </a:prstGeom>
          <a:noFill/>
          <a:ln/>
        </p:spPr>
        <p:txBody>
          <a:bodyPr wrap="square" lIns="0" tIns="0" rIns="0" bIns="0" rtlCol="0" anchor="t"/>
          <a:lstStyle/>
          <a:p>
            <a:pPr indent="0" marL="0">
              <a:buNone/>
            </a:pPr>
            <a:r>
              <a:rPr lang="en-US" sz="1400" dirty="0">
                <a:solidFill>
                  <a:srgbClr val="1F1E1B"/>
                </a:solidFill>
                <a:latin typeface="Calibri" pitchFamily="34" charset="0"/>
                <a:ea typeface="Calibri" pitchFamily="34" charset="-122"/>
                <a:cs typeface="Calibri" pitchFamily="34" charset="-120"/>
              </a:rPr>
              <a:t>Leah, her position and her sport throughout</a:t>
            </a:r>
            <a:endParaRPr lang="en-US" sz="1400"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name="Slide 32">
    <p:bg>
      <p:bgPr>
        <a:solidFill>
          <a:srgbClr val="FFFFFF"/>
        </a:solidFill>
      </p:bgPr>
    </p:bg>
    <p:spTree>
      <p:nvGrpSpPr>
        <p:cNvPr id="1" name=""/>
        <p:cNvGrpSpPr/>
        <p:nvPr/>
      </p:nvGrpSpPr>
      <p:grpSpPr>
        <a:xfrm>
          <a:off x="0" y="0"/>
          <a:ext cx="0" cy="0"/>
          <a:chOff x="0" y="0"/>
          <a:chExt cx="0" cy="0"/>
        </a:xfrm>
      </p:grpSpPr>
      <p:sp>
        <p:nvSpPr>
          <p:cNvPr id="2" name="Text 0"/>
          <p:cNvSpPr txBox="1"/>
          <p:nvPr/>
        </p:nvSpPr>
        <p:spPr>
          <a:xfrm>
            <a:off x="640080" y="6473952"/>
            <a:ext cx="6400800" cy="274320"/>
          </a:xfrm>
          <a:prstGeom prst="rect">
            <a:avLst/>
          </a:prstGeom>
          <a:noFill/>
          <a:ln/>
        </p:spPr>
        <p:txBody>
          <a:bodyPr wrap="square" lIns="0" tIns="0" rIns="0" bIns="0" rtlCol="0" anchor="ctr"/>
          <a:lstStyle/>
          <a:p>
            <a:pPr indent="0" marL="0">
              <a:buNone/>
            </a:pPr>
            <a:r>
              <a:rPr lang="en-US" sz="1150" dirty="0">
                <a:solidFill>
                  <a:srgbClr val="6E6B5E"/>
                </a:solidFill>
                <a:latin typeface="Calibri" pitchFamily="34" charset="0"/>
                <a:ea typeface="Calibri" pitchFamily="34" charset="-122"/>
                <a:cs typeface="Calibri" pitchFamily="34" charset="-120"/>
              </a:rPr>
              <a:t>DHS BTEC Sport · Component 1 · Task 2</a:t>
            </a:r>
            <a:endParaRPr lang="en-US" sz="1150" dirty="0"/>
          </a:p>
        </p:txBody>
      </p:sp>
      <p:sp>
        <p:nvSpPr>
          <p:cNvPr id="3" name="Text 1"/>
          <p:cNvSpPr txBox="1"/>
          <p:nvPr/>
        </p:nvSpPr>
        <p:spPr>
          <a:xfrm>
            <a:off x="7894015" y="6473952"/>
            <a:ext cx="3657600" cy="274320"/>
          </a:xfrm>
          <a:prstGeom prst="rect">
            <a:avLst/>
          </a:prstGeom>
          <a:noFill/>
          <a:ln/>
        </p:spPr>
        <p:txBody>
          <a:bodyPr wrap="square" lIns="0" tIns="0" rIns="0" bIns="0" rtlCol="0" anchor="ctr"/>
          <a:lstStyle/>
          <a:p>
            <a:pPr algn="r" indent="0" marL="0">
              <a:buNone/>
            </a:pPr>
            <a:r>
              <a:rPr lang="en-US" sz="1150" dirty="0">
                <a:solidFill>
                  <a:srgbClr val="6E6B5E"/>
                </a:solidFill>
                <a:latin typeface="Calibri" pitchFamily="34" charset="0"/>
                <a:ea typeface="Calibri" pitchFamily="34" charset="-122"/>
                <a:cs typeface="Calibri" pitchFamily="34" charset="-120"/>
              </a:rPr>
              <a:t>Week 24 · Lesson 9</a:t>
            </a:r>
            <a:endParaRPr lang="en-US" sz="1150" dirty="0"/>
          </a:p>
        </p:txBody>
      </p:sp>
      <p:sp>
        <p:nvSpPr>
          <p:cNvPr id="4" name="Text 2"/>
          <p:cNvSpPr txBox="1"/>
          <p:nvPr/>
        </p:nvSpPr>
        <p:spPr>
          <a:xfrm>
            <a:off x="640080" y="1005840"/>
            <a:ext cx="3657600" cy="365760"/>
          </a:xfrm>
          <a:prstGeom prst="rect">
            <a:avLst/>
          </a:prstGeom>
          <a:noFill/>
          <a:ln/>
        </p:spPr>
        <p:txBody>
          <a:bodyPr wrap="square" lIns="0" tIns="0" rIns="0" bIns="0" rtlCol="0" anchor="ctr"/>
          <a:lstStyle/>
          <a:p>
            <a:pPr indent="0" marL="0">
              <a:buNone/>
            </a:pPr>
            <a:r>
              <a:rPr lang="en-US" sz="1500" b="1" spc="400" kern="0" dirty="0">
                <a:solidFill>
                  <a:srgbClr val="1F5C8B"/>
                </a:solidFill>
                <a:latin typeface="Calibri" pitchFamily="34" charset="0"/>
                <a:ea typeface="Calibri" pitchFamily="34" charset="-122"/>
                <a:cs typeface="Calibri" pitchFamily="34" charset="-120"/>
              </a:rPr>
              <a:t>LESSON 9</a:t>
            </a:r>
            <a:endParaRPr lang="en-US" sz="1500" dirty="0"/>
          </a:p>
        </p:txBody>
      </p:sp>
      <p:sp>
        <p:nvSpPr>
          <p:cNvPr id="5" name="Text 3"/>
          <p:cNvSpPr txBox="1"/>
          <p:nvPr/>
        </p:nvSpPr>
        <p:spPr>
          <a:xfrm>
            <a:off x="640080" y="1417320"/>
            <a:ext cx="10911535" cy="1371600"/>
          </a:xfrm>
          <a:prstGeom prst="rect">
            <a:avLst/>
          </a:prstGeom>
          <a:noFill/>
          <a:ln/>
        </p:spPr>
        <p:txBody>
          <a:bodyPr wrap="square" lIns="0" tIns="0" rIns="0" bIns="0" rtlCol="0" anchor="ctr"/>
          <a:lstStyle/>
          <a:p>
            <a:pPr indent="0" marL="0">
              <a:buNone/>
            </a:pPr>
            <a:r>
              <a:rPr lang="en-US" sz="4400" b="1" dirty="0">
                <a:solidFill>
                  <a:srgbClr val="1F1E1B"/>
                </a:solidFill>
                <a:latin typeface="Arial" pitchFamily="34" charset="0"/>
                <a:ea typeface="Arial" pitchFamily="34" charset="-122"/>
                <a:cs typeface="Arial" pitchFamily="34" charset="-120"/>
              </a:rPr>
              <a:t>Task 2 full practice</a:t>
            </a:r>
            <a:endParaRPr lang="en-US" sz="4400" dirty="0"/>
          </a:p>
        </p:txBody>
      </p:sp>
      <p:sp>
        <p:nvSpPr>
          <p:cNvPr id="6" name="Text 4"/>
          <p:cNvSpPr txBox="1"/>
          <p:nvPr/>
        </p:nvSpPr>
        <p:spPr>
          <a:xfrm>
            <a:off x="640080" y="3200400"/>
            <a:ext cx="5486400" cy="320040"/>
          </a:xfrm>
          <a:prstGeom prst="rect">
            <a:avLst/>
          </a:prstGeom>
          <a:noFill/>
          <a:ln/>
        </p:spPr>
        <p:txBody>
          <a:bodyPr wrap="square" lIns="0" tIns="0" rIns="0" bIns="0" rtlCol="0" anchor="ctr"/>
          <a:lstStyle/>
          <a:p>
            <a:pPr indent="0" marL="0">
              <a:buNone/>
            </a:pPr>
            <a:r>
              <a:rPr lang="en-US" sz="1400" b="1" dirty="0">
                <a:solidFill>
                  <a:srgbClr val="6E6B5E"/>
                </a:solidFill>
                <a:latin typeface="Calibri" pitchFamily="34" charset="0"/>
                <a:ea typeface="Calibri" pitchFamily="34" charset="-122"/>
                <a:cs typeface="Calibri" pitchFamily="34" charset="-120"/>
              </a:rPr>
              <a:t>By the end of this lesson…</a:t>
            </a:r>
            <a:endParaRPr lang="en-US" sz="1400" dirty="0"/>
          </a:p>
        </p:txBody>
      </p:sp>
      <p:sp>
        <p:nvSpPr>
          <p:cNvPr id="7" name="Text 5"/>
          <p:cNvSpPr txBox="1"/>
          <p:nvPr/>
        </p:nvSpPr>
        <p:spPr>
          <a:xfrm>
            <a:off x="640080" y="3611880"/>
            <a:ext cx="8778240" cy="2194560"/>
          </a:xfrm>
          <a:prstGeom prst="rect">
            <a:avLst/>
          </a:prstGeom>
          <a:noFill/>
          <a:ln/>
        </p:spPr>
        <p:txBody>
          <a:bodyPr wrap="square" lIns="0" tIns="0" rIns="0" bIns="0" rtlCol="0" anchor="t"/>
          <a:lstStyle/>
          <a:p>
            <a:pPr marL="177800" indent="-177800">
              <a:spcAft>
                <a:spcPts val="800"/>
              </a:spcAft>
              <a:buSzPct val="100000"/>
              <a:buChar char="•"/>
            </a:pPr>
            <a:r>
              <a:rPr lang="en-US" sz="1800" dirty="0">
                <a:solidFill>
                  <a:srgbClr val="565349"/>
                </a:solidFill>
                <a:latin typeface="Calibri" pitchFamily="34" charset="0"/>
                <a:ea typeface="Calibri" pitchFamily="34" charset="-122"/>
                <a:cs typeface="Calibri" pitchFamily="34" charset="-120"/>
              </a:rPr>
              <a:t>Write a full Task 2 response covering both strands</a:t>
            </a:r>
            <a:endParaRPr lang="en-US" sz="1800" dirty="0"/>
          </a:p>
          <a:p>
            <a:pPr marL="177800" indent="-177800">
              <a:spcAft>
                <a:spcPts val="800"/>
              </a:spcAft>
              <a:buSzPct val="100000"/>
              <a:buChar char="•"/>
            </a:pPr>
            <a:r>
              <a:rPr lang="en-US" sz="1800" dirty="0">
                <a:solidFill>
                  <a:srgbClr val="565349"/>
                </a:solidFill>
                <a:latin typeface="Calibri" pitchFamily="34" charset="0"/>
                <a:ea typeface="Calibri" pitchFamily="34" charset="-122"/>
                <a:cs typeface="Calibri" pitchFamily="34" charset="-120"/>
              </a:rPr>
              <a:t>Justify every item for the participant, not just the sport</a:t>
            </a:r>
            <a:endParaRPr lang="en-US" sz="1800" dirty="0"/>
          </a:p>
          <a:p>
            <a:pPr marL="177800" indent="-177800">
              <a:spcAft>
                <a:spcPts val="800"/>
              </a:spcAft>
              <a:buSzPct val="100000"/>
              <a:buChar char="•"/>
            </a:pPr>
            <a:r>
              <a:rPr lang="en-US" sz="1800" dirty="0">
                <a:solidFill>
                  <a:srgbClr val="565349"/>
                </a:solidFill>
                <a:latin typeface="Calibri" pitchFamily="34" charset="0"/>
                <a:ea typeface="Calibri" pitchFamily="34" charset="-122"/>
                <a:cs typeface="Calibri" pitchFamily="34" charset="-120"/>
              </a:rPr>
              <a:t>Band your own work against the checklist</a:t>
            </a:r>
            <a:endParaRPr lang="en-US" sz="1800"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name="Slide 33">
    <p:bg>
      <p:bgPr>
        <a:solidFill>
          <a:srgbClr val="FFFFFF"/>
        </a:solidFill>
      </p:bgPr>
    </p:bg>
    <p:spTree>
      <p:nvGrpSpPr>
        <p:cNvPr id="1" name=""/>
        <p:cNvGrpSpPr/>
        <p:nvPr/>
      </p:nvGrpSpPr>
      <p:grpSpPr>
        <a:xfrm>
          <a:off x="0" y="0"/>
          <a:ext cx="0" cy="0"/>
          <a:chOff x="0" y="0"/>
          <a:chExt cx="0" cy="0"/>
        </a:xfrm>
      </p:grpSpPr>
      <p:sp>
        <p:nvSpPr>
          <p:cNvPr id="2" name="Text 0"/>
          <p:cNvSpPr txBox="1"/>
          <p:nvPr/>
        </p:nvSpPr>
        <p:spPr>
          <a:xfrm>
            <a:off x="640080" y="6473952"/>
            <a:ext cx="6400800" cy="274320"/>
          </a:xfrm>
          <a:prstGeom prst="rect">
            <a:avLst/>
          </a:prstGeom>
          <a:noFill/>
          <a:ln/>
        </p:spPr>
        <p:txBody>
          <a:bodyPr wrap="square" lIns="0" tIns="0" rIns="0" bIns="0" rtlCol="0" anchor="ctr"/>
          <a:lstStyle/>
          <a:p>
            <a:pPr indent="0" marL="0">
              <a:buNone/>
            </a:pPr>
            <a:r>
              <a:rPr lang="en-US" sz="1150" dirty="0">
                <a:solidFill>
                  <a:srgbClr val="6E6B5E"/>
                </a:solidFill>
                <a:latin typeface="Calibri" pitchFamily="34" charset="0"/>
                <a:ea typeface="Calibri" pitchFamily="34" charset="-122"/>
                <a:cs typeface="Calibri" pitchFamily="34" charset="-120"/>
              </a:rPr>
              <a:t>DHS BTEC Sport · Component 1 · Task 2</a:t>
            </a:r>
            <a:endParaRPr lang="en-US" sz="1150" dirty="0"/>
          </a:p>
        </p:txBody>
      </p:sp>
      <p:sp>
        <p:nvSpPr>
          <p:cNvPr id="3" name="Text 1"/>
          <p:cNvSpPr txBox="1"/>
          <p:nvPr/>
        </p:nvSpPr>
        <p:spPr>
          <a:xfrm>
            <a:off x="7894015" y="6473952"/>
            <a:ext cx="3657600" cy="274320"/>
          </a:xfrm>
          <a:prstGeom prst="rect">
            <a:avLst/>
          </a:prstGeom>
          <a:noFill/>
          <a:ln/>
        </p:spPr>
        <p:txBody>
          <a:bodyPr wrap="square" lIns="0" tIns="0" rIns="0" bIns="0" rtlCol="0" anchor="ctr"/>
          <a:lstStyle/>
          <a:p>
            <a:pPr algn="r" indent="0" marL="0">
              <a:buNone/>
            </a:pPr>
            <a:r>
              <a:rPr lang="en-US" sz="1150" dirty="0">
                <a:solidFill>
                  <a:srgbClr val="6E6B5E"/>
                </a:solidFill>
                <a:latin typeface="Calibri" pitchFamily="34" charset="0"/>
                <a:ea typeface="Calibri" pitchFamily="34" charset="-122"/>
                <a:cs typeface="Calibri" pitchFamily="34" charset="-120"/>
              </a:rPr>
              <a:t>Lesson 9</a:t>
            </a:r>
            <a:endParaRPr lang="en-US" sz="1150" dirty="0"/>
          </a:p>
        </p:txBody>
      </p:sp>
      <p:sp>
        <p:nvSpPr>
          <p:cNvPr id="4" name="Text 2"/>
          <p:cNvSpPr txBox="1"/>
          <p:nvPr/>
        </p:nvSpPr>
        <p:spPr>
          <a:xfrm>
            <a:off x="640080" y="457200"/>
            <a:ext cx="3200400" cy="292608"/>
          </a:xfrm>
          <a:prstGeom prst="rect">
            <a:avLst/>
          </a:prstGeom>
          <a:noFill/>
          <a:ln/>
        </p:spPr>
        <p:txBody>
          <a:bodyPr wrap="square" lIns="0" tIns="0" rIns="0" bIns="0" rtlCol="0" anchor="ctr"/>
          <a:lstStyle/>
          <a:p>
            <a:pPr indent="0" marL="0">
              <a:buNone/>
            </a:pPr>
            <a:r>
              <a:rPr lang="en-US" sz="1300" b="1" spc="400" kern="0" dirty="0">
                <a:solidFill>
                  <a:srgbClr val="1F5C8B"/>
                </a:solidFill>
                <a:latin typeface="Calibri" pitchFamily="34" charset="0"/>
                <a:ea typeface="Calibri" pitchFamily="34" charset="-122"/>
                <a:cs typeface="Calibri" pitchFamily="34" charset="-120"/>
              </a:rPr>
              <a:t>RETRIEVAL</a:t>
            </a:r>
            <a:endParaRPr lang="en-US" sz="1300" dirty="0"/>
          </a:p>
        </p:txBody>
      </p:sp>
      <p:sp>
        <p:nvSpPr>
          <p:cNvPr id="5" name="Text 3"/>
          <p:cNvSpPr txBox="1"/>
          <p:nvPr/>
        </p:nvSpPr>
        <p:spPr>
          <a:xfrm>
            <a:off x="640080" y="749808"/>
            <a:ext cx="10911535" cy="914400"/>
          </a:xfrm>
          <a:prstGeom prst="rect">
            <a:avLst/>
          </a:prstGeom>
          <a:noFill/>
          <a:ln/>
        </p:spPr>
        <p:txBody>
          <a:bodyPr wrap="square" lIns="0" tIns="0" rIns="0" bIns="0" rtlCol="0" anchor="ctr"/>
          <a:lstStyle/>
          <a:p>
            <a:pPr indent="0" marL="0">
              <a:buNone/>
            </a:pPr>
            <a:r>
              <a:rPr lang="en-US" sz="3400" b="1" dirty="0">
                <a:solidFill>
                  <a:srgbClr val="1F1E1B"/>
                </a:solidFill>
                <a:latin typeface="Arial" pitchFamily="34" charset="0"/>
                <a:ea typeface="Arial" pitchFamily="34" charset="-122"/>
                <a:cs typeface="Arial" pitchFamily="34" charset="-120"/>
              </a:rPr>
              <a:t>Do now.</a:t>
            </a:r>
            <a:endParaRPr lang="en-US" sz="3400" dirty="0"/>
          </a:p>
        </p:txBody>
      </p:sp>
      <p:sp>
        <p:nvSpPr>
          <p:cNvPr id="6" name="Text 4"/>
          <p:cNvSpPr txBox="1"/>
          <p:nvPr/>
        </p:nvSpPr>
        <p:spPr>
          <a:xfrm>
            <a:off x="640080" y="1417320"/>
            <a:ext cx="8229600" cy="320040"/>
          </a:xfrm>
          <a:prstGeom prst="rect">
            <a:avLst/>
          </a:prstGeom>
          <a:noFill/>
          <a:ln/>
        </p:spPr>
        <p:txBody>
          <a:bodyPr wrap="square" lIns="0" tIns="0" rIns="0" bIns="0" rtlCol="0" anchor="ctr"/>
          <a:lstStyle/>
          <a:p>
            <a:pPr indent="0" marL="0">
              <a:buNone/>
            </a:pPr>
            <a:r>
              <a:rPr lang="en-US" sz="1500" i="1" dirty="0">
                <a:solidFill>
                  <a:srgbClr val="6E6B5E"/>
                </a:solidFill>
                <a:latin typeface="Calibri" pitchFamily="34" charset="0"/>
                <a:ea typeface="Calibri" pitchFamily="34" charset="-122"/>
                <a:cs typeface="Calibri" pitchFamily="34" charset="-120"/>
              </a:rPr>
              <a:t>In your book, full sentences, on your own. 5 minutes.</a:t>
            </a:r>
            <a:endParaRPr lang="en-US" sz="1500" dirty="0"/>
          </a:p>
        </p:txBody>
      </p:sp>
      <p:sp>
        <p:nvSpPr>
          <p:cNvPr id="7" name="Text 5"/>
          <p:cNvSpPr txBox="1"/>
          <p:nvPr/>
        </p:nvSpPr>
        <p:spPr>
          <a:xfrm>
            <a:off x="640080" y="1965960"/>
            <a:ext cx="6675120" cy="3931920"/>
          </a:xfrm>
          <a:prstGeom prst="rect">
            <a:avLst/>
          </a:prstGeom>
          <a:noFill/>
          <a:ln/>
        </p:spPr>
        <p:txBody>
          <a:bodyPr wrap="square" lIns="0" tIns="0" rIns="0" bIns="0" rtlCol="0" anchor="t"/>
          <a:lstStyle/>
          <a:p>
            <a:pPr indent="0" marL="0">
              <a:spcAft>
                <a:spcPts val="1400"/>
              </a:spcAft>
              <a:buNone/>
            </a:pPr>
            <a:r>
              <a:rPr lang="en-US" sz="1900" dirty="0">
                <a:solidFill>
                  <a:srgbClr val="1F1E1B"/>
                </a:solidFill>
                <a:latin typeface="Calibri" pitchFamily="34" charset="0"/>
                <a:ea typeface="Calibri" pitchFamily="34" charset="-122"/>
                <a:cs typeface="Calibri" pitchFamily="34" charset="-120"/>
              </a:rPr>
              <a:t>1.  Name the two strands of Task 2</a:t>
            </a:r>
            <a:endParaRPr lang="en-US" sz="1900" dirty="0"/>
          </a:p>
          <a:p>
            <a:pPr indent="0" marL="0">
              <a:spcAft>
                <a:spcPts val="1400"/>
              </a:spcAft>
              <a:buNone/>
            </a:pPr>
            <a:r>
              <a:rPr lang="en-US" sz="1900" dirty="0">
                <a:solidFill>
                  <a:srgbClr val="1F1E1B"/>
                </a:solidFill>
                <a:latin typeface="Calibri" pitchFamily="34" charset="0"/>
                <a:ea typeface="Calibri" pitchFamily="34" charset="-122"/>
                <a:cs typeface="Calibri" pitchFamily="34" charset="-120"/>
              </a:rPr>
              <a:t>2.  What caps an answer that covers only equipment?</a:t>
            </a:r>
            <a:endParaRPr lang="en-US" sz="1900" dirty="0"/>
          </a:p>
          <a:p>
            <a:pPr indent="0" marL="0">
              <a:spcAft>
                <a:spcPts val="1400"/>
              </a:spcAft>
              <a:buNone/>
            </a:pPr>
            <a:r>
              <a:rPr lang="en-US" sz="1900" dirty="0">
                <a:solidFill>
                  <a:srgbClr val="1F1E1B"/>
                </a:solidFill>
                <a:latin typeface="Calibri" pitchFamily="34" charset="0"/>
                <a:ea typeface="Calibri" pitchFamily="34" charset="-122"/>
                <a:cs typeface="Calibri" pitchFamily="34" charset="-120"/>
              </a:rPr>
              <a:t>3.  What is the difference between naming technology and naming a technological development?</a:t>
            </a:r>
            <a:endParaRPr lang="en-US" sz="1900" dirty="0"/>
          </a:p>
        </p:txBody>
      </p:sp>
      <p:sp>
        <p:nvSpPr>
          <p:cNvPr id="8" name="Shape 6"/>
          <p:cNvSpPr/>
          <p:nvPr/>
        </p:nvSpPr>
        <p:spPr>
          <a:xfrm>
            <a:off x="7772400" y="1965960"/>
            <a:ext cx="3749040" cy="3931920"/>
          </a:xfrm>
          <a:prstGeom prst="roundRect">
            <a:avLst>
              <a:gd name="adj" fmla="val 1951"/>
            </a:avLst>
          </a:prstGeom>
          <a:solidFill>
            <a:srgbClr val="F1EFE5"/>
          </a:solidFill>
          <a:ln/>
        </p:spPr>
      </p:sp>
      <p:sp>
        <p:nvSpPr>
          <p:cNvPr id="9" name="Text 7"/>
          <p:cNvSpPr txBox="1"/>
          <p:nvPr/>
        </p:nvSpPr>
        <p:spPr>
          <a:xfrm>
            <a:off x="8001000" y="2148840"/>
            <a:ext cx="3291840" cy="320040"/>
          </a:xfrm>
          <a:prstGeom prst="rect">
            <a:avLst/>
          </a:prstGeom>
          <a:noFill/>
          <a:ln/>
        </p:spPr>
        <p:txBody>
          <a:bodyPr wrap="square" lIns="0" tIns="0" rIns="0" bIns="0" rtlCol="0" anchor="ctr"/>
          <a:lstStyle/>
          <a:p>
            <a:pPr indent="0" marL="0">
              <a:buNone/>
            </a:pPr>
            <a:r>
              <a:rPr lang="en-US" sz="1300" b="1" dirty="0">
                <a:solidFill>
                  <a:srgbClr val="6E6B5E"/>
                </a:solidFill>
                <a:latin typeface="Calibri" pitchFamily="34" charset="0"/>
                <a:ea typeface="Calibri" pitchFamily="34" charset="-122"/>
                <a:cs typeface="Calibri" pitchFamily="34" charset="-120"/>
              </a:rPr>
              <a:t>Answers: reveal after 5 min</a:t>
            </a:r>
            <a:endParaRPr lang="en-US" sz="1300" dirty="0"/>
          </a:p>
        </p:txBody>
      </p:sp>
      <p:sp>
        <p:nvSpPr>
          <p:cNvPr id="10" name="Text 8"/>
          <p:cNvSpPr txBox="1"/>
          <p:nvPr/>
        </p:nvSpPr>
        <p:spPr>
          <a:xfrm>
            <a:off x="8001000" y="2560320"/>
            <a:ext cx="3291840" cy="3200400"/>
          </a:xfrm>
          <a:prstGeom prst="rect">
            <a:avLst/>
          </a:prstGeom>
          <a:noFill/>
          <a:ln/>
        </p:spPr>
        <p:txBody>
          <a:bodyPr wrap="square" lIns="0" tIns="0" rIns="0" bIns="0" rtlCol="0" anchor="t"/>
          <a:lstStyle/>
          <a:p>
            <a:pPr indent="0" marL="0">
              <a:spcAft>
                <a:spcPts val="800"/>
              </a:spcAft>
              <a:buNone/>
            </a:pPr>
            <a:r>
              <a:rPr lang="en-US" sz="1400" dirty="0">
                <a:solidFill>
                  <a:srgbClr val="565349"/>
                </a:solidFill>
                <a:latin typeface="Calibri" pitchFamily="34" charset="0"/>
                <a:ea typeface="Calibri" pitchFamily="34" charset="-122"/>
                <a:cs typeface="Calibri" pitchFamily="34" charset="-120"/>
              </a:rPr>
              <a:t>1.  Clothing and equipment · technology</a:t>
            </a:r>
            <a:endParaRPr lang="en-US" sz="1400" dirty="0"/>
          </a:p>
          <a:p>
            <a:pPr indent="0" marL="0">
              <a:spcAft>
                <a:spcPts val="800"/>
              </a:spcAft>
              <a:buNone/>
            </a:pPr>
            <a:r>
              <a:rPr lang="en-US" sz="1400" dirty="0">
                <a:solidFill>
                  <a:srgbClr val="565349"/>
                </a:solidFill>
                <a:latin typeface="Calibri" pitchFamily="34" charset="0"/>
                <a:ea typeface="Calibri" pitchFamily="34" charset="-122"/>
                <a:cs typeface="Calibri" pitchFamily="34" charset="-120"/>
              </a:rPr>
              <a:t>2.  It cannot reach the top bands: both strands are required</a:t>
            </a:r>
            <a:endParaRPr lang="en-US" sz="1400" dirty="0"/>
          </a:p>
          <a:p>
            <a:pPr indent="0" marL="0">
              <a:spcAft>
                <a:spcPts val="800"/>
              </a:spcAft>
              <a:buNone/>
            </a:pPr>
            <a:r>
              <a:rPr lang="en-US" sz="1400" dirty="0">
                <a:solidFill>
                  <a:srgbClr val="565349"/>
                </a:solidFill>
                <a:latin typeface="Calibri" pitchFamily="34" charset="0"/>
                <a:ea typeface="Calibri" pitchFamily="34" charset="-122"/>
                <a:cs typeface="Calibri" pitchFamily="34" charset="-120"/>
              </a:rPr>
              <a:t>3.  Naming the item is equipment; saying what technology has changed about it, and the effect, is a development</a:t>
            </a:r>
            <a:endParaRPr lang="en-US" sz="1400"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name="Slide 34">
    <p:bg>
      <p:bgPr>
        <a:solidFill>
          <a:srgbClr val="FFFFFF"/>
        </a:solidFill>
      </p:bgPr>
    </p:bg>
    <p:spTree>
      <p:nvGrpSpPr>
        <p:cNvPr id="1" name=""/>
        <p:cNvGrpSpPr/>
        <p:nvPr/>
      </p:nvGrpSpPr>
      <p:grpSpPr>
        <a:xfrm>
          <a:off x="0" y="0"/>
          <a:ext cx="0" cy="0"/>
          <a:chOff x="0" y="0"/>
          <a:chExt cx="0" cy="0"/>
        </a:xfrm>
      </p:grpSpPr>
      <p:sp>
        <p:nvSpPr>
          <p:cNvPr id="2" name="Text 0"/>
          <p:cNvSpPr txBox="1"/>
          <p:nvPr/>
        </p:nvSpPr>
        <p:spPr>
          <a:xfrm>
            <a:off x="640080" y="6473952"/>
            <a:ext cx="6400800" cy="274320"/>
          </a:xfrm>
          <a:prstGeom prst="rect">
            <a:avLst/>
          </a:prstGeom>
          <a:noFill/>
          <a:ln/>
        </p:spPr>
        <p:txBody>
          <a:bodyPr wrap="square" lIns="0" tIns="0" rIns="0" bIns="0" rtlCol="0" anchor="ctr"/>
          <a:lstStyle/>
          <a:p>
            <a:pPr indent="0" marL="0">
              <a:buNone/>
            </a:pPr>
            <a:r>
              <a:rPr lang="en-US" sz="1150" dirty="0">
                <a:solidFill>
                  <a:srgbClr val="6E6B5E"/>
                </a:solidFill>
                <a:latin typeface="Calibri" pitchFamily="34" charset="0"/>
                <a:ea typeface="Calibri" pitchFamily="34" charset="-122"/>
                <a:cs typeface="Calibri" pitchFamily="34" charset="-120"/>
              </a:rPr>
              <a:t>DHS BTEC Sport · Component 1 · Task 2</a:t>
            </a:r>
            <a:endParaRPr lang="en-US" sz="1150" dirty="0"/>
          </a:p>
        </p:txBody>
      </p:sp>
      <p:sp>
        <p:nvSpPr>
          <p:cNvPr id="3" name="Text 1"/>
          <p:cNvSpPr txBox="1"/>
          <p:nvPr/>
        </p:nvSpPr>
        <p:spPr>
          <a:xfrm>
            <a:off x="7894015" y="6473952"/>
            <a:ext cx="3657600" cy="274320"/>
          </a:xfrm>
          <a:prstGeom prst="rect">
            <a:avLst/>
          </a:prstGeom>
          <a:noFill/>
          <a:ln/>
        </p:spPr>
        <p:txBody>
          <a:bodyPr wrap="square" lIns="0" tIns="0" rIns="0" bIns="0" rtlCol="0" anchor="ctr"/>
          <a:lstStyle/>
          <a:p>
            <a:pPr algn="r" indent="0" marL="0">
              <a:buNone/>
            </a:pPr>
            <a:r>
              <a:rPr lang="en-US" sz="1150" dirty="0">
                <a:solidFill>
                  <a:srgbClr val="6E6B5E"/>
                </a:solidFill>
                <a:latin typeface="Calibri" pitchFamily="34" charset="0"/>
                <a:ea typeface="Calibri" pitchFamily="34" charset="-122"/>
                <a:cs typeface="Calibri" pitchFamily="34" charset="-120"/>
              </a:rPr>
              <a:t>Lesson 9</a:t>
            </a:r>
            <a:endParaRPr lang="en-US" sz="1150" dirty="0"/>
          </a:p>
        </p:txBody>
      </p:sp>
      <p:sp>
        <p:nvSpPr>
          <p:cNvPr id="4" name="Text 2"/>
          <p:cNvSpPr txBox="1"/>
          <p:nvPr/>
        </p:nvSpPr>
        <p:spPr>
          <a:xfrm>
            <a:off x="640080" y="457200"/>
            <a:ext cx="3200400" cy="292608"/>
          </a:xfrm>
          <a:prstGeom prst="rect">
            <a:avLst/>
          </a:prstGeom>
          <a:noFill/>
          <a:ln/>
        </p:spPr>
        <p:txBody>
          <a:bodyPr wrap="square" lIns="0" tIns="0" rIns="0" bIns="0" rtlCol="0" anchor="ctr"/>
          <a:lstStyle/>
          <a:p>
            <a:pPr indent="0" marL="0">
              <a:buNone/>
            </a:pPr>
            <a:r>
              <a:rPr lang="en-US" sz="1300" b="1" spc="400" kern="0" dirty="0">
                <a:solidFill>
                  <a:srgbClr val="1F1E1B"/>
                </a:solidFill>
                <a:latin typeface="Calibri" pitchFamily="34" charset="0"/>
                <a:ea typeface="Calibri" pitchFamily="34" charset="-122"/>
                <a:cs typeface="Calibri" pitchFamily="34" charset="-120"/>
              </a:rPr>
              <a:t>EXAM PRACTICE</a:t>
            </a:r>
            <a:endParaRPr lang="en-US" sz="1300" dirty="0"/>
          </a:p>
        </p:txBody>
      </p:sp>
      <p:sp>
        <p:nvSpPr>
          <p:cNvPr id="5" name="Text 3"/>
          <p:cNvSpPr txBox="1"/>
          <p:nvPr/>
        </p:nvSpPr>
        <p:spPr>
          <a:xfrm>
            <a:off x="640080" y="749808"/>
            <a:ext cx="10911535" cy="914400"/>
          </a:xfrm>
          <a:prstGeom prst="rect">
            <a:avLst/>
          </a:prstGeom>
          <a:noFill/>
          <a:ln/>
        </p:spPr>
        <p:txBody>
          <a:bodyPr wrap="square" lIns="0" tIns="0" rIns="0" bIns="0" rtlCol="0" anchor="ctr"/>
          <a:lstStyle/>
          <a:p>
            <a:pPr indent="0" marL="0">
              <a:buNone/>
            </a:pPr>
            <a:r>
              <a:rPr lang="en-US" sz="3400" b="1" dirty="0">
                <a:solidFill>
                  <a:srgbClr val="1F1E1B"/>
                </a:solidFill>
                <a:latin typeface="Arial" pitchFamily="34" charset="0"/>
                <a:ea typeface="Arial" pitchFamily="34" charset="-122"/>
                <a:cs typeface="Arial" pitchFamily="34" charset="-120"/>
              </a:rPr>
              <a:t>Full practice.</a:t>
            </a:r>
            <a:endParaRPr lang="en-US" sz="3400" dirty="0"/>
          </a:p>
        </p:txBody>
      </p:sp>
      <p:sp>
        <p:nvSpPr>
          <p:cNvPr id="6" name="Shape 4"/>
          <p:cNvSpPr/>
          <p:nvPr/>
        </p:nvSpPr>
        <p:spPr>
          <a:xfrm>
            <a:off x="640080" y="1600200"/>
            <a:ext cx="6583680" cy="1645920"/>
          </a:xfrm>
          <a:prstGeom prst="roundRect">
            <a:avLst>
              <a:gd name="adj" fmla="val 4444"/>
            </a:avLst>
          </a:prstGeom>
          <a:solidFill>
            <a:srgbClr val="F1EFE5"/>
          </a:solidFill>
          <a:ln/>
        </p:spPr>
      </p:sp>
      <p:sp>
        <p:nvSpPr>
          <p:cNvPr id="7" name="Text 5"/>
          <p:cNvSpPr txBox="1"/>
          <p:nvPr/>
        </p:nvSpPr>
        <p:spPr>
          <a:xfrm>
            <a:off x="868680" y="1810512"/>
            <a:ext cx="6126480" cy="1234440"/>
          </a:xfrm>
          <a:prstGeom prst="rect">
            <a:avLst/>
          </a:prstGeom>
          <a:noFill/>
          <a:ln/>
        </p:spPr>
        <p:txBody>
          <a:bodyPr wrap="square" lIns="0" tIns="0" rIns="0" bIns="0" rtlCol="0" anchor="t"/>
          <a:lstStyle/>
          <a:p>
            <a:pPr indent="0" marL="0">
              <a:buNone/>
            </a:pPr>
            <a:r>
              <a:rPr lang="en-US" sz="1550" i="1" dirty="0">
                <a:solidFill>
                  <a:srgbClr val="1F1E1B"/>
                </a:solidFill>
                <a:latin typeface="Calibri" pitchFamily="34" charset="0"/>
                <a:ea typeface="Calibri" pitchFamily="34" charset="-122"/>
                <a:cs typeface="Calibri" pitchFamily="34" charset="-120"/>
              </a:rPr>
              <a:t>Marcus is 68, recently retired, with type 2 diabetes. He has joined a walking football session at his local leisure centre twice a week, and does not drive.</a:t>
            </a:r>
            <a:endParaRPr lang="en-US" sz="1550" dirty="0"/>
          </a:p>
        </p:txBody>
      </p:sp>
      <p:sp>
        <p:nvSpPr>
          <p:cNvPr id="8" name="Text 6"/>
          <p:cNvSpPr txBox="1"/>
          <p:nvPr/>
        </p:nvSpPr>
        <p:spPr>
          <a:xfrm>
            <a:off x="640080" y="3429000"/>
            <a:ext cx="6583680" cy="731520"/>
          </a:xfrm>
          <a:prstGeom prst="rect">
            <a:avLst/>
          </a:prstGeom>
          <a:noFill/>
          <a:ln/>
        </p:spPr>
        <p:txBody>
          <a:bodyPr wrap="square" lIns="0" tIns="0" rIns="0" bIns="0" rtlCol="0" anchor="t"/>
          <a:lstStyle/>
          <a:p>
            <a:pPr indent="0" marL="0">
              <a:buNone/>
            </a:pPr>
            <a:r>
              <a:rPr lang="en-US" sz="1600" dirty="0">
                <a:solidFill>
                  <a:srgbClr val="1F1E1B"/>
                </a:solidFill>
                <a:latin typeface="Calibri" pitchFamily="34" charset="0"/>
                <a:ea typeface="Calibri" pitchFamily="34" charset="-122"/>
                <a:cs typeface="Calibri" pitchFamily="34" charset="-120"/>
              </a:rPr>
              <a:t>Justify the sports clothing, equipment and technology Marcus would need to take part.  </a:t>
            </a:r>
            <a:pPr indent="0" marL="0">
              <a:buNone/>
            </a:pPr>
            <a:r>
              <a:rPr lang="en-US" sz="1600" b="1" dirty="0">
                <a:solidFill>
                  <a:srgbClr val="D0202E"/>
                </a:solidFill>
                <a:latin typeface="Calibri" pitchFamily="34" charset="0"/>
                <a:ea typeface="Calibri" pitchFamily="34" charset="-122"/>
                <a:cs typeface="Calibri" pitchFamily="34" charset="-120"/>
              </a:rPr>
              <a:t>(12 marks)</a:t>
            </a:r>
            <a:endParaRPr lang="en-US" sz="1600" dirty="0"/>
          </a:p>
        </p:txBody>
      </p:sp>
      <p:sp>
        <p:nvSpPr>
          <p:cNvPr id="9" name="Shape 7"/>
          <p:cNvSpPr/>
          <p:nvPr/>
        </p:nvSpPr>
        <p:spPr>
          <a:xfrm>
            <a:off x="7589520" y="1600200"/>
            <a:ext cx="3931920" cy="4114800"/>
          </a:xfrm>
          <a:prstGeom prst="roundRect">
            <a:avLst>
              <a:gd name="adj" fmla="val 1860"/>
            </a:avLst>
          </a:prstGeom>
          <a:solidFill>
            <a:srgbClr val="E3EDF3"/>
          </a:solidFill>
          <a:ln/>
        </p:spPr>
      </p:sp>
      <p:sp>
        <p:nvSpPr>
          <p:cNvPr id="10" name="Text 8"/>
          <p:cNvSpPr txBox="1"/>
          <p:nvPr/>
        </p:nvSpPr>
        <p:spPr>
          <a:xfrm>
            <a:off x="7818120" y="1764792"/>
            <a:ext cx="3474720" cy="384048"/>
          </a:xfrm>
          <a:prstGeom prst="rect">
            <a:avLst/>
          </a:prstGeom>
          <a:noFill/>
          <a:ln/>
        </p:spPr>
        <p:txBody>
          <a:bodyPr wrap="square" lIns="0" tIns="0" rIns="0" bIns="0" rtlCol="0" anchor="ctr"/>
          <a:lstStyle/>
          <a:p>
            <a:pPr indent="0" marL="0">
              <a:buNone/>
            </a:pPr>
            <a:r>
              <a:rPr lang="en-US" sz="1700" b="1" dirty="0">
                <a:solidFill>
                  <a:srgbClr val="1F5C8B"/>
                </a:solidFill>
                <a:latin typeface="Arial" pitchFamily="34" charset="0"/>
                <a:ea typeface="Arial" pitchFamily="34" charset="-122"/>
                <a:cs typeface="Arial" pitchFamily="34" charset="-120"/>
              </a:rPr>
              <a:t>Band 4 checklist</a:t>
            </a:r>
            <a:endParaRPr lang="en-US" sz="1700" dirty="0"/>
          </a:p>
        </p:txBody>
      </p:sp>
      <p:sp>
        <p:nvSpPr>
          <p:cNvPr id="11" name="Text 9"/>
          <p:cNvSpPr txBox="1"/>
          <p:nvPr/>
        </p:nvSpPr>
        <p:spPr>
          <a:xfrm>
            <a:off x="7818120" y="2167128"/>
            <a:ext cx="3474720" cy="3337560"/>
          </a:xfrm>
          <a:prstGeom prst="rect">
            <a:avLst/>
          </a:prstGeom>
          <a:noFill/>
          <a:ln/>
        </p:spPr>
        <p:txBody>
          <a:bodyPr wrap="square" lIns="0" tIns="0" rIns="0" bIns="0" rtlCol="0" anchor="t"/>
          <a:lstStyle/>
          <a:p>
            <a:pPr indent="0" marL="0">
              <a:buNone/>
            </a:pPr>
            <a:r>
              <a:rPr lang="en-US" sz="1400" dirty="0">
                <a:solidFill>
                  <a:srgbClr val="565349"/>
                </a:solidFill>
                <a:latin typeface="Calibri" pitchFamily="34" charset="0"/>
                <a:ea typeface="Calibri" pitchFamily="34" charset="-122"/>
                <a:cs typeface="Calibri" pitchFamily="34" charset="-120"/>
              </a:rPr>
              <a:t>☐ Clothing and footwear justified</a:t>
            </a:r>
            <a:endParaRPr lang="en-US" sz="1400" dirty="0"/>
          </a:p>
          <a:p>
            <a:pPr indent="0" marL="0">
              <a:buNone/>
            </a:pPr>
            <a:r>
              <a:rPr lang="en-US" sz="1400" dirty="0">
                <a:solidFill>
                  <a:srgbClr val="565349"/>
                </a:solidFill>
                <a:latin typeface="Calibri" pitchFamily="34" charset="0"/>
                <a:ea typeface="Calibri" pitchFamily="34" charset="-122"/>
                <a:cs typeface="Calibri" pitchFamily="34" charset="-120"/>
              </a:rPr>
              <a:t>☐ Sport-specific equipment covered</a:t>
            </a:r>
            <a:endParaRPr lang="en-US" sz="1400" dirty="0"/>
          </a:p>
          <a:p>
            <a:pPr indent="0" marL="0">
              <a:buNone/>
            </a:pPr>
            <a:r>
              <a:rPr lang="en-US" sz="1400" dirty="0">
                <a:solidFill>
                  <a:srgbClr val="565349"/>
                </a:solidFill>
                <a:latin typeface="Calibri" pitchFamily="34" charset="0"/>
                <a:ea typeface="Calibri" pitchFamily="34" charset="-122"/>
                <a:cs typeface="Calibri" pitchFamily="34" charset="-120"/>
              </a:rPr>
              <a:t>☐ Protection or safety considered</a:t>
            </a:r>
            <a:endParaRPr lang="en-US" sz="1400" dirty="0"/>
          </a:p>
          <a:p>
            <a:pPr indent="0" marL="0">
              <a:buNone/>
            </a:pPr>
            <a:r>
              <a:rPr lang="en-US" sz="1400" dirty="0">
                <a:solidFill>
                  <a:srgbClr val="565349"/>
                </a:solidFill>
                <a:latin typeface="Calibri" pitchFamily="34" charset="0"/>
                <a:ea typeface="Calibri" pitchFamily="34" charset="-122"/>
                <a:cs typeface="Calibri" pitchFamily="34" charset="-120"/>
              </a:rPr>
              <a:t>☐ Technology strand covered too</a:t>
            </a:r>
            <a:endParaRPr lang="en-US" sz="1400" dirty="0"/>
          </a:p>
          <a:p>
            <a:pPr indent="0" marL="0">
              <a:buNone/>
            </a:pPr>
            <a:r>
              <a:rPr lang="en-US" sz="1400" dirty="0">
                <a:solidFill>
                  <a:srgbClr val="565349"/>
                </a:solidFill>
                <a:latin typeface="Calibri" pitchFamily="34" charset="0"/>
                <a:ea typeface="Calibri" pitchFamily="34" charset="-122"/>
                <a:cs typeface="Calibri" pitchFamily="34" charset="-120"/>
              </a:rPr>
              <a:t>☐ Technological developments named</a:t>
            </a:r>
            <a:endParaRPr lang="en-US" sz="1400" dirty="0"/>
          </a:p>
          <a:p>
            <a:pPr indent="0" marL="0">
              <a:buNone/>
            </a:pPr>
            <a:r>
              <a:rPr lang="en-US" sz="1400" dirty="0">
                <a:solidFill>
                  <a:srgbClr val="565349"/>
                </a:solidFill>
                <a:latin typeface="Calibri" pitchFamily="34" charset="0"/>
                <a:ea typeface="Calibri" pitchFamily="34" charset="-122"/>
                <a:cs typeface="Calibri" pitchFamily="34" charset="-120"/>
              </a:rPr>
              <a:t>☐ Benefits AND limitations given</a:t>
            </a:r>
            <a:endParaRPr lang="en-US" sz="1400" dirty="0"/>
          </a:p>
          <a:p>
            <a:pPr indent="0" marL="0">
              <a:buNone/>
            </a:pPr>
            <a:r>
              <a:rPr lang="en-US" sz="1400" dirty="0">
                <a:solidFill>
                  <a:srgbClr val="565349"/>
                </a:solidFill>
                <a:latin typeface="Calibri" pitchFamily="34" charset="0"/>
                <a:ea typeface="Calibri" pitchFamily="34" charset="-122"/>
                <a:cs typeface="Calibri" pitchFamily="34" charset="-120"/>
              </a:rPr>
              <a:t>☐ Marcus named throughout: his age, his diabetes, his walking football, no car</a:t>
            </a:r>
            <a:endParaRPr lang="en-US" sz="1400" dirty="0"/>
          </a:p>
          <a:p>
            <a:pPr indent="0" marL="0">
              <a:buNone/>
            </a:pPr>
            <a:endParaRPr lang="en-US" sz="1400" dirty="0"/>
          </a:p>
          <a:p>
            <a:pPr indent="0" marL="0">
              <a:buNone/>
            </a:pPr>
            <a:r>
              <a:rPr lang="en-US" sz="1400" dirty="0">
                <a:solidFill>
                  <a:srgbClr val="565349"/>
                </a:solidFill>
                <a:latin typeface="Calibri" pitchFamily="34" charset="0"/>
                <a:ea typeface="Calibri" pitchFamily="34" charset="-122"/>
                <a:cs typeface="Calibri" pitchFamily="34" charset="-120"/>
              </a:rPr>
              <a:t>In your booklet, page 11.</a:t>
            </a:r>
            <a:endParaRPr lang="en-US" sz="1400" dirty="0"/>
          </a:p>
        </p:txBody>
      </p:sp>
      <p:sp>
        <p:nvSpPr>
          <p:cNvPr id="12" name="Text 10"/>
          <p:cNvSpPr txBox="1"/>
          <p:nvPr/>
        </p:nvSpPr>
        <p:spPr>
          <a:xfrm>
            <a:off x="640080" y="4343400"/>
            <a:ext cx="6583680" cy="548640"/>
          </a:xfrm>
          <a:prstGeom prst="rect">
            <a:avLst/>
          </a:prstGeom>
          <a:noFill/>
          <a:ln/>
        </p:spPr>
        <p:txBody>
          <a:bodyPr wrap="square" lIns="0" tIns="0" rIns="0" bIns="0" rtlCol="0" anchor="t"/>
          <a:lstStyle/>
          <a:p>
            <a:pPr indent="0" marL="0">
              <a:buNone/>
            </a:pPr>
            <a:r>
              <a:rPr lang="en-US" sz="1450" dirty="0">
                <a:solidFill>
                  <a:srgbClr val="565349"/>
                </a:solidFill>
                <a:latin typeface="Calibri" pitchFamily="34" charset="0"/>
                <a:ea typeface="Calibri" pitchFamily="34" charset="-122"/>
                <a:cs typeface="Calibri" pitchFamily="34" charset="-120"/>
              </a:rPr>
              <a:t>Marcus is the same participant you met in Task 1, so you already know his circumstances. Use them.</a:t>
            </a:r>
            <a:endParaRPr lang="en-US" sz="1450" dirty="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name="Slide 35">
    <p:bg>
      <p:bgPr>
        <a:solidFill>
          <a:srgbClr val="FFFFFF"/>
        </a:solidFill>
      </p:bgPr>
    </p:bg>
    <p:spTree>
      <p:nvGrpSpPr>
        <p:cNvPr id="1" name=""/>
        <p:cNvGrpSpPr/>
        <p:nvPr/>
      </p:nvGrpSpPr>
      <p:grpSpPr>
        <a:xfrm>
          <a:off x="0" y="0"/>
          <a:ext cx="0" cy="0"/>
          <a:chOff x="0" y="0"/>
          <a:chExt cx="0" cy="0"/>
        </a:xfrm>
      </p:grpSpPr>
      <p:sp>
        <p:nvSpPr>
          <p:cNvPr id="2" name="Text 0"/>
          <p:cNvSpPr txBox="1"/>
          <p:nvPr/>
        </p:nvSpPr>
        <p:spPr>
          <a:xfrm>
            <a:off x="640080" y="6473952"/>
            <a:ext cx="6400800" cy="274320"/>
          </a:xfrm>
          <a:prstGeom prst="rect">
            <a:avLst/>
          </a:prstGeom>
          <a:noFill/>
          <a:ln/>
        </p:spPr>
        <p:txBody>
          <a:bodyPr wrap="square" lIns="0" tIns="0" rIns="0" bIns="0" rtlCol="0" anchor="ctr"/>
          <a:lstStyle/>
          <a:p>
            <a:pPr indent="0" marL="0">
              <a:buNone/>
            </a:pPr>
            <a:r>
              <a:rPr lang="en-US" sz="1150" dirty="0">
                <a:solidFill>
                  <a:srgbClr val="6E6B5E"/>
                </a:solidFill>
                <a:latin typeface="Calibri" pitchFamily="34" charset="0"/>
                <a:ea typeface="Calibri" pitchFamily="34" charset="-122"/>
                <a:cs typeface="Calibri" pitchFamily="34" charset="-120"/>
              </a:rPr>
              <a:t>DHS BTEC Sport · Component 1 · Task 2</a:t>
            </a:r>
            <a:endParaRPr lang="en-US" sz="1150" dirty="0"/>
          </a:p>
        </p:txBody>
      </p:sp>
      <p:sp>
        <p:nvSpPr>
          <p:cNvPr id="3" name="Text 1"/>
          <p:cNvSpPr txBox="1"/>
          <p:nvPr/>
        </p:nvSpPr>
        <p:spPr>
          <a:xfrm>
            <a:off x="7894015" y="6473952"/>
            <a:ext cx="3657600" cy="274320"/>
          </a:xfrm>
          <a:prstGeom prst="rect">
            <a:avLst/>
          </a:prstGeom>
          <a:noFill/>
          <a:ln/>
        </p:spPr>
        <p:txBody>
          <a:bodyPr wrap="square" lIns="0" tIns="0" rIns="0" bIns="0" rtlCol="0" anchor="ctr"/>
          <a:lstStyle/>
          <a:p>
            <a:pPr algn="r" indent="0" marL="0">
              <a:buNone/>
            </a:pPr>
            <a:r>
              <a:rPr lang="en-US" sz="1150" dirty="0">
                <a:solidFill>
                  <a:srgbClr val="6E6B5E"/>
                </a:solidFill>
                <a:latin typeface="Calibri" pitchFamily="34" charset="0"/>
                <a:ea typeface="Calibri" pitchFamily="34" charset="-122"/>
                <a:cs typeface="Calibri" pitchFamily="34" charset="-120"/>
              </a:rPr>
              <a:t>Week 24 · Practical</a:t>
            </a:r>
            <a:endParaRPr lang="en-US" sz="1150" dirty="0"/>
          </a:p>
        </p:txBody>
      </p:sp>
      <p:sp>
        <p:nvSpPr>
          <p:cNvPr id="4" name="Text 2"/>
          <p:cNvSpPr txBox="1"/>
          <p:nvPr/>
        </p:nvSpPr>
        <p:spPr>
          <a:xfrm>
            <a:off x="640080" y="457200"/>
            <a:ext cx="3200400" cy="292608"/>
          </a:xfrm>
          <a:prstGeom prst="rect">
            <a:avLst/>
          </a:prstGeom>
          <a:noFill/>
          <a:ln/>
        </p:spPr>
        <p:txBody>
          <a:bodyPr wrap="square" lIns="0" tIns="0" rIns="0" bIns="0" rtlCol="0" anchor="ctr"/>
          <a:lstStyle/>
          <a:p>
            <a:pPr indent="0" marL="0">
              <a:buNone/>
            </a:pPr>
            <a:r>
              <a:rPr lang="en-US" sz="1300" b="1" spc="400" kern="0" dirty="0">
                <a:solidFill>
                  <a:srgbClr val="1F5C8B"/>
                </a:solidFill>
                <a:latin typeface="Calibri" pitchFamily="34" charset="0"/>
                <a:ea typeface="Calibri" pitchFamily="34" charset="-122"/>
                <a:cs typeface="Calibri" pitchFamily="34" charset="-120"/>
              </a:rPr>
              <a:t>PRACTICAL</a:t>
            </a:r>
            <a:endParaRPr lang="en-US" sz="1300" dirty="0"/>
          </a:p>
        </p:txBody>
      </p:sp>
      <p:sp>
        <p:nvSpPr>
          <p:cNvPr id="5" name="Text 3"/>
          <p:cNvSpPr txBox="1"/>
          <p:nvPr/>
        </p:nvSpPr>
        <p:spPr>
          <a:xfrm>
            <a:off x="640080" y="749808"/>
            <a:ext cx="10911535" cy="914400"/>
          </a:xfrm>
          <a:prstGeom prst="rect">
            <a:avLst/>
          </a:prstGeom>
          <a:noFill/>
          <a:ln/>
        </p:spPr>
        <p:txBody>
          <a:bodyPr wrap="square" lIns="0" tIns="0" rIns="0" bIns="0" rtlCol="0" anchor="ctr"/>
          <a:lstStyle/>
          <a:p>
            <a:pPr indent="0" marL="0">
              <a:buNone/>
            </a:pPr>
            <a:r>
              <a:rPr lang="en-US" sz="3400" b="1" dirty="0">
                <a:solidFill>
                  <a:srgbClr val="1F1E1B"/>
                </a:solidFill>
                <a:latin typeface="Arial" pitchFamily="34" charset="0"/>
                <a:ea typeface="Arial" pitchFamily="34" charset="-122"/>
                <a:cs typeface="Arial" pitchFamily="34" charset="-120"/>
              </a:rPr>
              <a:t>Practical: kit for the conditions.</a:t>
            </a:r>
            <a:endParaRPr lang="en-US" sz="3400" dirty="0"/>
          </a:p>
        </p:txBody>
      </p:sp>
      <p:sp>
        <p:nvSpPr>
          <p:cNvPr id="6" name="Text 4"/>
          <p:cNvSpPr txBox="1"/>
          <p:nvPr/>
        </p:nvSpPr>
        <p:spPr>
          <a:xfrm>
            <a:off x="640080" y="1828800"/>
            <a:ext cx="10881360" cy="4206240"/>
          </a:xfrm>
          <a:prstGeom prst="rect">
            <a:avLst/>
          </a:prstGeom>
          <a:noFill/>
          <a:ln/>
        </p:spPr>
        <p:txBody>
          <a:bodyPr wrap="square" lIns="0" tIns="0" rIns="0" bIns="0" rtlCol="0" anchor="t"/>
          <a:lstStyle/>
          <a:p>
            <a:pPr marL="177800" indent="-177800">
              <a:spcAft>
                <a:spcPts val="1000"/>
              </a:spcAft>
              <a:buSzPct val="100000"/>
              <a:buChar char="•"/>
            </a:pPr>
            <a:r>
              <a:rPr lang="en-US" sz="1700" dirty="0">
                <a:solidFill>
                  <a:srgbClr val="565349"/>
                </a:solidFill>
                <a:latin typeface="Calibri" pitchFamily="34" charset="0"/>
                <a:ea typeface="Calibri" pitchFamily="34" charset="-122"/>
                <a:cs typeface="Calibri" pitchFamily="34" charset="-120"/>
              </a:rPr>
              <a:t>Same activity, run outdoors and then indoors: what changes about the clothing, footwear and surface?</a:t>
            </a:r>
            <a:endParaRPr lang="en-US" sz="1700" dirty="0"/>
          </a:p>
          <a:p>
            <a:pPr marL="177800" indent="-177800">
              <a:spcAft>
                <a:spcPts val="1000"/>
              </a:spcAft>
              <a:buSzPct val="100000"/>
              <a:buChar char="•"/>
            </a:pPr>
            <a:r>
              <a:rPr lang="en-US" sz="1700" dirty="0">
                <a:solidFill>
                  <a:srgbClr val="565349"/>
                </a:solidFill>
                <a:latin typeface="Calibri" pitchFamily="34" charset="0"/>
                <a:ea typeface="Calibri" pitchFamily="34" charset="-122"/>
                <a:cs typeface="Calibri" pitchFamily="34" charset="-120"/>
              </a:rPr>
              <a:t>Each group justifies their kit choices out loud, naming the participant type they were given</a:t>
            </a:r>
            <a:endParaRPr lang="en-US" sz="1700" dirty="0"/>
          </a:p>
          <a:p>
            <a:pPr marL="177800" indent="-177800">
              <a:spcAft>
                <a:spcPts val="1000"/>
              </a:spcAft>
              <a:buSzPct val="100000"/>
              <a:buChar char="•"/>
            </a:pPr>
            <a:r>
              <a:rPr lang="en-US" sz="1700" dirty="0">
                <a:solidFill>
                  <a:srgbClr val="565349"/>
                </a:solidFill>
                <a:latin typeface="Calibri" pitchFamily="34" charset="0"/>
                <a:ea typeface="Calibri" pitchFamily="34" charset="-122"/>
                <a:cs typeface="Calibri" pitchFamily="34" charset="-120"/>
              </a:rPr>
              <a:t>Final Task 2 session before planning week</a:t>
            </a:r>
            <a:endParaRPr lang="en-US" sz="1700" dirty="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name="Slide 36">
    <p:bg>
      <p:bgPr>
        <a:solidFill>
          <a:srgbClr val="FFFFFF"/>
        </a:solidFill>
      </p:bgPr>
    </p:bg>
    <p:spTree>
      <p:nvGrpSpPr>
        <p:cNvPr id="1" name=""/>
        <p:cNvGrpSpPr/>
        <p:nvPr/>
      </p:nvGrpSpPr>
      <p:grpSpPr>
        <a:xfrm>
          <a:off x="0" y="0"/>
          <a:ext cx="0" cy="0"/>
          <a:chOff x="0" y="0"/>
          <a:chExt cx="0" cy="0"/>
        </a:xfrm>
      </p:grpSpPr>
      <p:sp>
        <p:nvSpPr>
          <p:cNvPr id="2" name="Text 0"/>
          <p:cNvSpPr txBox="1"/>
          <p:nvPr/>
        </p:nvSpPr>
        <p:spPr>
          <a:xfrm>
            <a:off x="640080" y="6473952"/>
            <a:ext cx="6400800" cy="274320"/>
          </a:xfrm>
          <a:prstGeom prst="rect">
            <a:avLst/>
          </a:prstGeom>
          <a:noFill/>
          <a:ln/>
        </p:spPr>
        <p:txBody>
          <a:bodyPr wrap="square" lIns="0" tIns="0" rIns="0" bIns="0" rtlCol="0" anchor="ctr"/>
          <a:lstStyle/>
          <a:p>
            <a:pPr indent="0" marL="0">
              <a:buNone/>
            </a:pPr>
            <a:r>
              <a:rPr lang="en-US" sz="1150" dirty="0">
                <a:solidFill>
                  <a:srgbClr val="6E6B5E"/>
                </a:solidFill>
                <a:latin typeface="Calibri" pitchFamily="34" charset="0"/>
                <a:ea typeface="Calibri" pitchFamily="34" charset="-122"/>
                <a:cs typeface="Calibri" pitchFamily="34" charset="-120"/>
              </a:rPr>
              <a:t>DHS BTEC Sport · Component 1 · Task 2</a:t>
            </a:r>
            <a:endParaRPr lang="en-US" sz="1150" dirty="0"/>
          </a:p>
        </p:txBody>
      </p:sp>
      <p:sp>
        <p:nvSpPr>
          <p:cNvPr id="3" name="Text 1"/>
          <p:cNvSpPr txBox="1"/>
          <p:nvPr/>
        </p:nvSpPr>
        <p:spPr>
          <a:xfrm>
            <a:off x="7894015" y="6473952"/>
            <a:ext cx="3657600" cy="274320"/>
          </a:xfrm>
          <a:prstGeom prst="rect">
            <a:avLst/>
          </a:prstGeom>
          <a:noFill/>
          <a:ln/>
        </p:spPr>
        <p:txBody>
          <a:bodyPr wrap="square" lIns="0" tIns="0" rIns="0" bIns="0" rtlCol="0" anchor="ctr"/>
          <a:lstStyle/>
          <a:p>
            <a:pPr algn="r" indent="0" marL="0">
              <a:buNone/>
            </a:pPr>
            <a:r>
              <a:rPr lang="en-US" sz="1150" dirty="0">
                <a:solidFill>
                  <a:srgbClr val="6E6B5E"/>
                </a:solidFill>
                <a:latin typeface="Calibri" pitchFamily="34" charset="0"/>
                <a:ea typeface="Calibri" pitchFamily="34" charset="-122"/>
                <a:cs typeface="Calibri" pitchFamily="34" charset="-120"/>
              </a:rPr>
              <a:t>Knowledge organiser</a:t>
            </a:r>
            <a:endParaRPr lang="en-US" sz="1150" dirty="0"/>
          </a:p>
        </p:txBody>
      </p:sp>
      <p:sp>
        <p:nvSpPr>
          <p:cNvPr id="4" name="Text 2"/>
          <p:cNvSpPr txBox="1"/>
          <p:nvPr/>
        </p:nvSpPr>
        <p:spPr>
          <a:xfrm>
            <a:off x="640080" y="749808"/>
            <a:ext cx="10911535" cy="914400"/>
          </a:xfrm>
          <a:prstGeom prst="rect">
            <a:avLst/>
          </a:prstGeom>
          <a:noFill/>
          <a:ln/>
        </p:spPr>
        <p:txBody>
          <a:bodyPr wrap="square" lIns="0" tIns="0" rIns="0" bIns="0" rtlCol="0" anchor="ctr"/>
          <a:lstStyle/>
          <a:p>
            <a:pPr indent="0" marL="0">
              <a:buNone/>
            </a:pPr>
            <a:r>
              <a:rPr lang="en-US" sz="3400" b="1" dirty="0">
                <a:solidFill>
                  <a:srgbClr val="1F1E1B"/>
                </a:solidFill>
                <a:latin typeface="Arial" pitchFamily="34" charset="0"/>
                <a:ea typeface="Arial" pitchFamily="34" charset="-122"/>
                <a:cs typeface="Arial" pitchFamily="34" charset="-120"/>
              </a:rPr>
              <a:t>Task 2 on one slide.</a:t>
            </a:r>
            <a:endParaRPr lang="en-US" sz="3400" dirty="0"/>
          </a:p>
        </p:txBody>
      </p:sp>
      <p:sp>
        <p:nvSpPr>
          <p:cNvPr id="5" name="Shape 3"/>
          <p:cNvSpPr/>
          <p:nvPr/>
        </p:nvSpPr>
        <p:spPr>
          <a:xfrm>
            <a:off x="640080" y="1600200"/>
            <a:ext cx="3520440" cy="4389120"/>
          </a:xfrm>
          <a:prstGeom prst="roundRect">
            <a:avLst>
              <a:gd name="adj" fmla="val 2078"/>
            </a:avLst>
          </a:prstGeom>
          <a:solidFill>
            <a:srgbClr val="E3EDF3"/>
          </a:solidFill>
          <a:ln/>
        </p:spPr>
      </p:sp>
      <p:sp>
        <p:nvSpPr>
          <p:cNvPr id="6" name="Text 4"/>
          <p:cNvSpPr txBox="1"/>
          <p:nvPr/>
        </p:nvSpPr>
        <p:spPr>
          <a:xfrm>
            <a:off x="822960" y="1719072"/>
            <a:ext cx="3154680" cy="411480"/>
          </a:xfrm>
          <a:prstGeom prst="rect">
            <a:avLst/>
          </a:prstGeom>
          <a:noFill/>
          <a:ln/>
        </p:spPr>
        <p:txBody>
          <a:bodyPr wrap="square" lIns="0" tIns="0" rIns="0" bIns="0" rtlCol="0" anchor="ctr"/>
          <a:lstStyle/>
          <a:p>
            <a:pPr indent="0" marL="0">
              <a:buNone/>
            </a:pPr>
            <a:r>
              <a:rPr lang="en-US" sz="1250" b="1" dirty="0">
                <a:solidFill>
                  <a:srgbClr val="1F5C8B"/>
                </a:solidFill>
                <a:latin typeface="Arial" pitchFamily="34" charset="0"/>
                <a:ea typeface="Arial" pitchFamily="34" charset="-122"/>
                <a:cs typeface="Arial" pitchFamily="34" charset="-120"/>
              </a:rPr>
              <a:t>B1 The eight categories</a:t>
            </a:r>
            <a:endParaRPr lang="en-US" sz="1250" dirty="0"/>
          </a:p>
        </p:txBody>
      </p:sp>
      <p:sp>
        <p:nvSpPr>
          <p:cNvPr id="7" name="Text 5"/>
          <p:cNvSpPr txBox="1"/>
          <p:nvPr/>
        </p:nvSpPr>
        <p:spPr>
          <a:xfrm>
            <a:off x="822960" y="2148840"/>
            <a:ext cx="3154680" cy="3749040"/>
          </a:xfrm>
          <a:prstGeom prst="rect">
            <a:avLst/>
          </a:prstGeom>
          <a:noFill/>
          <a:ln/>
        </p:spPr>
        <p:txBody>
          <a:bodyPr wrap="square" lIns="0" tIns="0" rIns="0" bIns="0" rtlCol="0" anchor="t"/>
          <a:lstStyle/>
          <a:p>
            <a:pPr indent="0" marL="0">
              <a:buNone/>
            </a:pPr>
            <a:r>
              <a:rPr lang="en-US" sz="750" dirty="0">
                <a:solidFill>
                  <a:srgbClr val="1F1E1B"/>
                </a:solidFill>
                <a:latin typeface="Calibri" pitchFamily="34" charset="0"/>
                <a:ea typeface="Calibri" pitchFamily="34" charset="-122"/>
                <a:cs typeface="Calibri" pitchFamily="34" charset="-120"/>
              </a:rPr>
              <a:t>Clothing: sports kit · waterproof · training clothing, e.g. bibs.</a:t>
            </a:r>
            <a:endParaRPr lang="en-US" sz="750" dirty="0"/>
          </a:p>
          <a:p>
            <a:pPr indent="0" marL="0">
              <a:buNone/>
            </a:pPr>
            <a:r>
              <a:rPr lang="en-US" sz="750" dirty="0">
                <a:solidFill>
                  <a:srgbClr val="1F1E1B"/>
                </a:solidFill>
                <a:latin typeface="Calibri" pitchFamily="34" charset="0"/>
                <a:ea typeface="Calibri" pitchFamily="34" charset="-122"/>
                <a:cs typeface="Calibri" pitchFamily="34" charset="-120"/>
              </a:rPr>
              <a:t>Footwear: trainers · studded boots · sport-specific.</a:t>
            </a:r>
            <a:endParaRPr lang="en-US" sz="750" dirty="0"/>
          </a:p>
          <a:p>
            <a:pPr indent="0" marL="0">
              <a:buNone/>
            </a:pPr>
            <a:r>
              <a:rPr lang="en-US" sz="750" dirty="0">
                <a:solidFill>
                  <a:srgbClr val="1F1E1B"/>
                </a:solidFill>
                <a:latin typeface="Calibri" pitchFamily="34" charset="0"/>
                <a:ea typeface="Calibri" pitchFamily="34" charset="-122"/>
                <a:cs typeface="Calibri" pitchFamily="34" charset="-120"/>
              </a:rPr>
              <a:t>Sport-specific equipment: participation, e.g. balls and rackets · travel-related, e.g. kayak · scoring, e.g. goalposts · fitness training, e.g. dumbbells.</a:t>
            </a:r>
            <a:endParaRPr lang="en-US" sz="750" dirty="0"/>
          </a:p>
          <a:p>
            <a:pPr indent="0" marL="0">
              <a:buNone/>
            </a:pPr>
            <a:r>
              <a:rPr lang="en-US" sz="750" dirty="0">
                <a:solidFill>
                  <a:srgbClr val="1F1E1B"/>
                </a:solidFill>
                <a:latin typeface="Calibri" pitchFamily="34" charset="0"/>
                <a:ea typeface="Calibri" pitchFamily="34" charset="-122"/>
                <a:cs typeface="Calibri" pitchFamily="34" charset="-120"/>
              </a:rPr>
              <a:t>Protection and safety: mouth, head, eye, body protection · floatation devices. First aid: ice packs, bandages, defibrillator.</a:t>
            </a:r>
            <a:endParaRPr lang="en-US" sz="750" dirty="0"/>
          </a:p>
          <a:p>
            <a:pPr indent="0" marL="0">
              <a:buNone/>
            </a:pPr>
            <a:r>
              <a:rPr lang="en-US" sz="750" dirty="0">
                <a:solidFill>
                  <a:srgbClr val="1F1E1B"/>
                </a:solidFill>
                <a:latin typeface="Calibri" pitchFamily="34" charset="0"/>
                <a:ea typeface="Calibri" pitchFamily="34" charset="-122"/>
                <a:cs typeface="Calibri" pitchFamily="34" charset="-120"/>
              </a:rPr>
              <a:t>Assistive: a wheelchair, e.g. adapted for wheelchair tennis.</a:t>
            </a:r>
            <a:endParaRPr lang="en-US" sz="750" dirty="0"/>
          </a:p>
          <a:p>
            <a:pPr indent="0" marL="0">
              <a:buNone/>
            </a:pPr>
            <a:r>
              <a:rPr lang="en-US" sz="750" dirty="0">
                <a:solidFill>
                  <a:srgbClr val="1F1E1B"/>
                </a:solidFill>
                <a:latin typeface="Calibri" pitchFamily="34" charset="0"/>
                <a:ea typeface="Calibri" pitchFamily="34" charset="-122"/>
                <a:cs typeface="Calibri" pitchFamily="34" charset="-120"/>
              </a:rPr>
              <a:t>Facilities: indoor, e.g. sports halls and gyms · outdoor, e.g. pitches, climbing wall, artificial snow domes.</a:t>
            </a:r>
            <a:endParaRPr lang="en-US" sz="750" dirty="0"/>
          </a:p>
          <a:p>
            <a:pPr indent="0" marL="0">
              <a:buNone/>
            </a:pPr>
            <a:r>
              <a:rPr lang="en-US" sz="750" dirty="0">
                <a:solidFill>
                  <a:srgbClr val="1F1E1B"/>
                </a:solidFill>
                <a:latin typeface="Calibri" pitchFamily="34" charset="0"/>
                <a:ea typeface="Calibri" pitchFamily="34" charset="-122"/>
                <a:cs typeface="Calibri" pitchFamily="34" charset="-120"/>
              </a:rPr>
              <a:t>Officiating: whistle · microphone · earpiece.</a:t>
            </a:r>
            <a:endParaRPr lang="en-US" sz="750" dirty="0"/>
          </a:p>
          <a:p>
            <a:pPr indent="0" marL="0">
              <a:buNone/>
            </a:pPr>
            <a:r>
              <a:rPr lang="en-US" sz="750" dirty="0">
                <a:solidFill>
                  <a:srgbClr val="1F1E1B"/>
                </a:solidFill>
                <a:latin typeface="Calibri" pitchFamily="34" charset="0"/>
                <a:ea typeface="Calibri" pitchFamily="34" charset="-122"/>
                <a:cs typeface="Calibri" pitchFamily="34" charset="-120"/>
              </a:rPr>
              <a:t>Performance analysis: smart watches · heart rate monitors · applications.</a:t>
            </a:r>
            <a:endParaRPr lang="en-US" sz="750" dirty="0"/>
          </a:p>
        </p:txBody>
      </p:sp>
      <p:sp>
        <p:nvSpPr>
          <p:cNvPr id="8" name="Shape 6"/>
          <p:cNvSpPr/>
          <p:nvPr/>
        </p:nvSpPr>
        <p:spPr>
          <a:xfrm>
            <a:off x="4389120" y="1600200"/>
            <a:ext cx="3520440" cy="4389120"/>
          </a:xfrm>
          <a:prstGeom prst="roundRect">
            <a:avLst>
              <a:gd name="adj" fmla="val 2078"/>
            </a:avLst>
          </a:prstGeom>
          <a:solidFill>
            <a:srgbClr val="F6ECDD"/>
          </a:solidFill>
          <a:ln/>
        </p:spPr>
      </p:sp>
      <p:sp>
        <p:nvSpPr>
          <p:cNvPr id="9" name="Text 7"/>
          <p:cNvSpPr txBox="1"/>
          <p:nvPr/>
        </p:nvSpPr>
        <p:spPr>
          <a:xfrm>
            <a:off x="4572000" y="1719072"/>
            <a:ext cx="3154680" cy="411480"/>
          </a:xfrm>
          <a:prstGeom prst="rect">
            <a:avLst/>
          </a:prstGeom>
          <a:noFill/>
          <a:ln/>
        </p:spPr>
        <p:txBody>
          <a:bodyPr wrap="square" lIns="0" tIns="0" rIns="0" bIns="0" rtlCol="0" anchor="ctr"/>
          <a:lstStyle/>
          <a:p>
            <a:pPr indent="0" marL="0">
              <a:buNone/>
            </a:pPr>
            <a:r>
              <a:rPr lang="en-US" sz="1250" b="1" dirty="0">
                <a:solidFill>
                  <a:srgbClr val="B36A00"/>
                </a:solidFill>
                <a:latin typeface="Arial" pitchFamily="34" charset="0"/>
                <a:ea typeface="Arial" pitchFamily="34" charset="-122"/>
                <a:cs typeface="Arial" pitchFamily="34" charset="-120"/>
              </a:rPr>
              <a:t>B2 The same eight, with technology</a:t>
            </a:r>
            <a:endParaRPr lang="en-US" sz="1250" dirty="0"/>
          </a:p>
        </p:txBody>
      </p:sp>
      <p:sp>
        <p:nvSpPr>
          <p:cNvPr id="10" name="Text 8"/>
          <p:cNvSpPr txBox="1"/>
          <p:nvPr/>
        </p:nvSpPr>
        <p:spPr>
          <a:xfrm>
            <a:off x="4572000" y="2148840"/>
            <a:ext cx="3154680" cy="3749040"/>
          </a:xfrm>
          <a:prstGeom prst="rect">
            <a:avLst/>
          </a:prstGeom>
          <a:noFill/>
          <a:ln/>
        </p:spPr>
        <p:txBody>
          <a:bodyPr wrap="square" lIns="0" tIns="0" rIns="0" bIns="0" rtlCol="0" anchor="t"/>
          <a:lstStyle/>
          <a:p>
            <a:pPr indent="0" marL="0">
              <a:buNone/>
            </a:pPr>
            <a:r>
              <a:rPr lang="en-US" sz="750" dirty="0">
                <a:solidFill>
                  <a:srgbClr val="1F1E1B"/>
                </a:solidFill>
                <a:latin typeface="Calibri" pitchFamily="34" charset="0"/>
                <a:ea typeface="Calibri" pitchFamily="34" charset="-122"/>
                <a:cs typeface="Calibri" pitchFamily="34" charset="-120"/>
              </a:rPr>
              <a:t>Clothing: improved thermoregulation · designed to improve aerodynamics.</a:t>
            </a:r>
            <a:endParaRPr lang="en-US" sz="750" dirty="0"/>
          </a:p>
          <a:p>
            <a:pPr indent="0" marL="0">
              <a:buNone/>
            </a:pPr>
            <a:r>
              <a:rPr lang="en-US" sz="750" dirty="0">
                <a:solidFill>
                  <a:srgbClr val="1F1E1B"/>
                </a:solidFill>
                <a:latin typeface="Calibri" pitchFamily="34" charset="0"/>
                <a:ea typeface="Calibri" pitchFamily="34" charset="-122"/>
                <a:cs typeface="Calibri" pitchFamily="34" charset="-120"/>
              </a:rPr>
              <a:t>Footwear: new designs or materials · improved grip · rebound.</a:t>
            </a:r>
            <a:endParaRPr lang="en-US" sz="750" dirty="0"/>
          </a:p>
          <a:p>
            <a:pPr indent="0" marL="0">
              <a:buNone/>
            </a:pPr>
            <a:r>
              <a:rPr lang="en-US" sz="750" dirty="0">
                <a:solidFill>
                  <a:srgbClr val="1F1E1B"/>
                </a:solidFill>
                <a:latin typeface="Calibri" pitchFamily="34" charset="0"/>
                <a:ea typeface="Calibri" pitchFamily="34" charset="-122"/>
                <a:cs typeface="Calibri" pitchFamily="34" charset="-120"/>
              </a:rPr>
              <a:t>Sport-specific: new materials for lightness and strength including composites, e.g. tennis racquet · new designs to improve performance, e.g. golf driver.</a:t>
            </a:r>
            <a:endParaRPr lang="en-US" sz="750" dirty="0"/>
          </a:p>
          <a:p>
            <a:pPr indent="0" marL="0">
              <a:buNone/>
            </a:pPr>
            <a:r>
              <a:rPr lang="en-US" sz="750" dirty="0">
                <a:solidFill>
                  <a:srgbClr val="1F1E1B"/>
                </a:solidFill>
                <a:latin typeface="Calibri" pitchFamily="34" charset="0"/>
                <a:ea typeface="Calibri" pitchFamily="34" charset="-122"/>
                <a:cs typeface="Calibri" pitchFamily="34" charset="-120"/>
              </a:rPr>
              <a:t>Protection: improved design · lighter weight · improved performance, e.g. aerodynamic cycle helmets.</a:t>
            </a:r>
            <a:endParaRPr lang="en-US" sz="750" dirty="0"/>
          </a:p>
          <a:p>
            <a:pPr indent="0" marL="0">
              <a:buNone/>
            </a:pPr>
            <a:r>
              <a:rPr lang="en-US" sz="750" dirty="0">
                <a:solidFill>
                  <a:srgbClr val="1F1E1B"/>
                </a:solidFill>
                <a:latin typeface="Calibri" pitchFamily="34" charset="0"/>
                <a:ea typeface="Calibri" pitchFamily="34" charset="-122"/>
                <a:cs typeface="Calibri" pitchFamily="34" charset="-120"/>
              </a:rPr>
              <a:t>Assistive: prosthetics · sport-specific wheelchairs · equipment supporting visual and hearing impairments.</a:t>
            </a:r>
            <a:endParaRPr lang="en-US" sz="750" dirty="0"/>
          </a:p>
          <a:p>
            <a:pPr indent="0" marL="0">
              <a:buNone/>
            </a:pPr>
            <a:r>
              <a:rPr lang="en-US" sz="750" dirty="0">
                <a:solidFill>
                  <a:srgbClr val="1F1E1B"/>
                </a:solidFill>
                <a:latin typeface="Calibri" pitchFamily="34" charset="0"/>
                <a:ea typeface="Calibri" pitchFamily="34" charset="-122"/>
                <a:cs typeface="Calibri" pitchFamily="34" charset="-120"/>
              </a:rPr>
              <a:t>Facilities: simulated environments to replicate competition elsewhere · all weather surfaces · surfaces that reduce injury risk.</a:t>
            </a:r>
            <a:endParaRPr lang="en-US" sz="750" dirty="0"/>
          </a:p>
          <a:p>
            <a:pPr indent="0" marL="0">
              <a:buNone/>
            </a:pPr>
            <a:r>
              <a:rPr lang="en-US" sz="750" dirty="0">
                <a:solidFill>
                  <a:srgbClr val="1F1E1B"/>
                </a:solidFill>
                <a:latin typeface="Calibri" pitchFamily="34" charset="0"/>
                <a:ea typeface="Calibri" pitchFamily="34" charset="-122"/>
                <a:cs typeface="Calibri" pitchFamily="34" charset="-120"/>
              </a:rPr>
              <a:t>Officiating: computer assisted systems · video assisted decision making.</a:t>
            </a:r>
            <a:endParaRPr lang="en-US" sz="750" dirty="0"/>
          </a:p>
          <a:p>
            <a:pPr indent="0" marL="0">
              <a:buNone/>
            </a:pPr>
            <a:r>
              <a:rPr lang="en-US" sz="750" dirty="0">
                <a:solidFill>
                  <a:srgbClr val="1F1E1B"/>
                </a:solidFill>
                <a:latin typeface="Calibri" pitchFamily="34" charset="0"/>
                <a:ea typeface="Calibri" pitchFamily="34" charset="-122"/>
                <a:cs typeface="Calibri" pitchFamily="34" charset="-120"/>
              </a:rPr>
              <a:t>Performance analysis: action cameras · GPS · applications · sensors on clothing or equipment.</a:t>
            </a:r>
            <a:endParaRPr lang="en-US" sz="750" dirty="0"/>
          </a:p>
        </p:txBody>
      </p:sp>
      <p:sp>
        <p:nvSpPr>
          <p:cNvPr id="11" name="Shape 9"/>
          <p:cNvSpPr/>
          <p:nvPr/>
        </p:nvSpPr>
        <p:spPr>
          <a:xfrm>
            <a:off x="8138160" y="1600200"/>
            <a:ext cx="3520440" cy="4389120"/>
          </a:xfrm>
          <a:prstGeom prst="roundRect">
            <a:avLst>
              <a:gd name="adj" fmla="val 2078"/>
            </a:avLst>
          </a:prstGeom>
          <a:solidFill>
            <a:srgbClr val="FAE6E8"/>
          </a:solidFill>
          <a:ln/>
        </p:spPr>
      </p:sp>
      <p:sp>
        <p:nvSpPr>
          <p:cNvPr id="12" name="Text 10"/>
          <p:cNvSpPr txBox="1"/>
          <p:nvPr/>
        </p:nvSpPr>
        <p:spPr>
          <a:xfrm>
            <a:off x="8321040" y="1719072"/>
            <a:ext cx="3154680" cy="411480"/>
          </a:xfrm>
          <a:prstGeom prst="rect">
            <a:avLst/>
          </a:prstGeom>
          <a:noFill/>
          <a:ln/>
        </p:spPr>
        <p:txBody>
          <a:bodyPr wrap="square" lIns="0" tIns="0" rIns="0" bIns="0" rtlCol="0" anchor="ctr"/>
          <a:lstStyle/>
          <a:p>
            <a:pPr indent="0" marL="0">
              <a:buNone/>
            </a:pPr>
            <a:r>
              <a:rPr lang="en-US" sz="1250" b="1" dirty="0">
                <a:solidFill>
                  <a:srgbClr val="D0202E"/>
                </a:solidFill>
                <a:latin typeface="Arial" pitchFamily="34" charset="0"/>
                <a:ea typeface="Arial" pitchFamily="34" charset="-122"/>
                <a:cs typeface="Arial" pitchFamily="34" charset="-120"/>
              </a:rPr>
              <a:t>B3 Limitations, and Task 2</a:t>
            </a:r>
            <a:endParaRPr lang="en-US" sz="1250" dirty="0"/>
          </a:p>
        </p:txBody>
      </p:sp>
      <p:sp>
        <p:nvSpPr>
          <p:cNvPr id="13" name="Text 11"/>
          <p:cNvSpPr txBox="1"/>
          <p:nvPr/>
        </p:nvSpPr>
        <p:spPr>
          <a:xfrm>
            <a:off x="8321040" y="2148840"/>
            <a:ext cx="3154680" cy="3749040"/>
          </a:xfrm>
          <a:prstGeom prst="rect">
            <a:avLst/>
          </a:prstGeom>
          <a:noFill/>
          <a:ln/>
        </p:spPr>
        <p:txBody>
          <a:bodyPr wrap="square" lIns="0" tIns="0" rIns="0" bIns="0" rtlCol="0" anchor="t"/>
          <a:lstStyle/>
          <a:p>
            <a:pPr indent="0" marL="0">
              <a:buNone/>
            </a:pPr>
            <a:r>
              <a:rPr lang="en-US" sz="750" dirty="0">
                <a:solidFill>
                  <a:srgbClr val="1F1E1B"/>
                </a:solidFill>
                <a:latin typeface="Calibri" pitchFamily="34" charset="0"/>
                <a:ea typeface="Calibri" pitchFamily="34" charset="-122"/>
                <a:cs typeface="Calibri" pitchFamily="34" charset="-120"/>
              </a:rPr>
              <a:t>The five limitations:</a:t>
            </a:r>
            <a:endParaRPr lang="en-US" sz="750" dirty="0"/>
          </a:p>
          <a:p>
            <a:pPr indent="0" marL="0">
              <a:buNone/>
            </a:pPr>
            <a:r>
              <a:rPr lang="en-US" sz="750" dirty="0">
                <a:solidFill>
                  <a:srgbClr val="1F1E1B"/>
                </a:solidFill>
                <a:latin typeface="Calibri" pitchFamily="34" charset="0"/>
                <a:ea typeface="Calibri" pitchFamily="34" charset="-122"/>
                <a:cs typeface="Calibri" pitchFamily="34" charset="-120"/>
              </a:rPr>
              <a:t>· time, for setting up, using, compiling data and giving feedback</a:t>
            </a:r>
            <a:endParaRPr lang="en-US" sz="750" dirty="0"/>
          </a:p>
          <a:p>
            <a:pPr indent="0" marL="0">
              <a:buNone/>
            </a:pPr>
            <a:r>
              <a:rPr lang="en-US" sz="750" dirty="0">
                <a:solidFill>
                  <a:srgbClr val="1F1E1B"/>
                </a:solidFill>
                <a:latin typeface="Calibri" pitchFamily="34" charset="0"/>
                <a:ea typeface="Calibri" pitchFamily="34" charset="-122"/>
                <a:cs typeface="Calibri" pitchFamily="34" charset="-120"/>
              </a:rPr>
              <a:t>· access, since not all participants have it, creating unfair advantages</a:t>
            </a:r>
            <a:endParaRPr lang="en-US" sz="750" dirty="0"/>
          </a:p>
          <a:p>
            <a:pPr indent="0" marL="0">
              <a:buNone/>
            </a:pPr>
            <a:r>
              <a:rPr lang="en-US" sz="750" dirty="0">
                <a:solidFill>
                  <a:srgbClr val="1F1E1B"/>
                </a:solidFill>
                <a:latin typeface="Calibri" pitchFamily="34" charset="0"/>
                <a:ea typeface="Calibri" pitchFamily="34" charset="-122"/>
                <a:cs typeface="Calibri" pitchFamily="34" charset="-120"/>
              </a:rPr>
              <a:t>· cost, both initial and maintenance</a:t>
            </a:r>
            <a:endParaRPr lang="en-US" sz="750" dirty="0"/>
          </a:p>
          <a:p>
            <a:pPr indent="0" marL="0">
              <a:buNone/>
            </a:pPr>
            <a:r>
              <a:rPr lang="en-US" sz="750" dirty="0">
                <a:solidFill>
                  <a:srgbClr val="1F1E1B"/>
                </a:solidFill>
                <a:latin typeface="Calibri" pitchFamily="34" charset="0"/>
                <a:ea typeface="Calibri" pitchFamily="34" charset="-122"/>
                <a:cs typeface="Calibri" pitchFamily="34" charset="-120"/>
              </a:rPr>
              <a:t>· accuracy of the data</a:t>
            </a:r>
            <a:endParaRPr lang="en-US" sz="750" dirty="0"/>
          </a:p>
          <a:p>
            <a:pPr indent="0" marL="0">
              <a:buNone/>
            </a:pPr>
            <a:r>
              <a:rPr lang="en-US" sz="750" dirty="0">
                <a:solidFill>
                  <a:srgbClr val="1F1E1B"/>
                </a:solidFill>
                <a:latin typeface="Calibri" pitchFamily="34" charset="0"/>
                <a:ea typeface="Calibri" pitchFamily="34" charset="-122"/>
                <a:cs typeface="Calibri" pitchFamily="34" charset="-120"/>
              </a:rPr>
              <a:t>· usability, since specific training is required.</a:t>
            </a:r>
            <a:endParaRPr lang="en-US" sz="750" dirty="0"/>
          </a:p>
          <a:p>
            <a:pPr indent="0" marL="0">
              <a:buNone/>
            </a:pPr>
            <a:endParaRPr lang="en-US" sz="750" dirty="0"/>
          </a:p>
          <a:p>
            <a:pPr indent="0" marL="0">
              <a:buNone/>
            </a:pPr>
            <a:r>
              <a:rPr lang="en-US" sz="750" dirty="0">
                <a:solidFill>
                  <a:srgbClr val="1F1E1B"/>
                </a:solidFill>
                <a:latin typeface="Calibri" pitchFamily="34" charset="0"/>
                <a:ea typeface="Calibri" pitchFamily="34" charset="-122"/>
                <a:cs typeface="Calibri" pitchFamily="34" charset="-120"/>
              </a:rPr>
              <a:t>Task 2, 12 marks, a presentation of 10–15 slides:</a:t>
            </a:r>
            <a:endParaRPr lang="en-US" sz="750" dirty="0"/>
          </a:p>
          <a:p>
            <a:pPr indent="0" marL="0">
              <a:buNone/>
            </a:pPr>
            <a:r>
              <a:rPr lang="en-US" sz="750" dirty="0">
                <a:solidFill>
                  <a:srgbClr val="1F1E1B"/>
                </a:solidFill>
                <a:latin typeface="Calibri" pitchFamily="34" charset="0"/>
                <a:ea typeface="Calibri" pitchFamily="34" charset="-122"/>
                <a:cs typeface="Calibri" pitchFamily="34" charset="-120"/>
              </a:rPr>
              <a:t>justify clothing and equipment AND technology, for the participant in the paper.</a:t>
            </a:r>
            <a:endParaRPr lang="en-US" sz="750" dirty="0"/>
          </a:p>
          <a:p>
            <a:pPr indent="0" marL="0">
              <a:buNone/>
            </a:pPr>
            <a:endParaRPr lang="en-US" sz="750" dirty="0"/>
          </a:p>
          <a:p>
            <a:pPr indent="0" marL="0">
              <a:buNone/>
            </a:pPr>
            <a:r>
              <a:rPr lang="en-US" sz="750" dirty="0">
                <a:solidFill>
                  <a:srgbClr val="1F1E1B"/>
                </a:solidFill>
                <a:latin typeface="Calibri" pitchFamily="34" charset="0"/>
                <a:ea typeface="Calibri" pitchFamily="34" charset="-122"/>
                <a:cs typeface="Calibri" pitchFamily="34" charset="-120"/>
              </a:rPr>
              <a:t>Covering only one strand caps the mark. Relevance to the sport but not the participant sits in Band 2. Name the technological developments, and give benefits with limitations.</a:t>
            </a:r>
            <a:endParaRPr lang="en-US" sz="750" dirty="0"/>
          </a:p>
        </p:txBody>
      </p:sp>
      <p:sp>
        <p:nvSpPr>
          <p:cNvPr id="14" name="Text 12"/>
          <p:cNvSpPr txBox="1"/>
          <p:nvPr/>
        </p:nvSpPr>
        <p:spPr>
          <a:xfrm>
            <a:off x="640080" y="6126480"/>
            <a:ext cx="10881360" cy="365760"/>
          </a:xfrm>
          <a:prstGeom prst="rect">
            <a:avLst/>
          </a:prstGeom>
          <a:noFill/>
          <a:ln/>
        </p:spPr>
        <p:txBody>
          <a:bodyPr wrap="square" lIns="0" tIns="0" rIns="0" bIns="0" rtlCol="0" anchor="ctr"/>
          <a:lstStyle/>
          <a:p>
            <a:pPr indent="0" marL="0">
              <a:buNone/>
            </a:pPr>
            <a:r>
              <a:rPr lang="en-US" sz="1500" b="1" dirty="0">
                <a:solidFill>
                  <a:srgbClr val="1F1E1B"/>
                </a:solidFill>
                <a:latin typeface="Calibri" pitchFamily="34" charset="0"/>
                <a:ea typeface="Calibri" pitchFamily="34" charset="-122"/>
                <a:cs typeface="Calibri" pitchFamily="34" charset="-120"/>
              </a:rPr>
              <a:t>Eight categories, learned once. Then the technological development of each. Then the limitations. That is the whole outcome.</a:t>
            </a:r>
            <a:endParaRPr lang="en-US" sz="1500" dirty="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name="Slide 37">
    <p:bg>
      <p:bgPr>
        <a:solidFill>
          <a:srgbClr val="1F1E1B"/>
        </a:solidFill>
      </p:bgPr>
    </p:bg>
    <p:spTree>
      <p:nvGrpSpPr>
        <p:cNvPr id="1" name=""/>
        <p:cNvGrpSpPr/>
        <p:nvPr/>
      </p:nvGrpSpPr>
      <p:grpSpPr>
        <a:xfrm>
          <a:off x="0" y="0"/>
          <a:ext cx="0" cy="0"/>
          <a:chOff x="0" y="0"/>
          <a:chExt cx="0" cy="0"/>
        </a:xfrm>
      </p:grpSpPr>
      <p:sp>
        <p:nvSpPr>
          <p:cNvPr id="2" name="Text 0"/>
          <p:cNvSpPr txBox="1"/>
          <p:nvPr/>
        </p:nvSpPr>
        <p:spPr>
          <a:xfrm>
            <a:off x="640080" y="2560320"/>
            <a:ext cx="10881360" cy="914400"/>
          </a:xfrm>
          <a:prstGeom prst="rect">
            <a:avLst/>
          </a:prstGeom>
          <a:noFill/>
          <a:ln/>
        </p:spPr>
        <p:txBody>
          <a:bodyPr wrap="square" lIns="0" tIns="0" rIns="0" bIns="0" rtlCol="0" anchor="ctr"/>
          <a:lstStyle/>
          <a:p>
            <a:pPr indent="0" marL="0">
              <a:buNone/>
            </a:pPr>
            <a:r>
              <a:rPr lang="en-US" sz="4800" b="1" dirty="0">
                <a:solidFill>
                  <a:srgbClr val="FFFFFF"/>
                </a:solidFill>
                <a:latin typeface="Arial" pitchFamily="34" charset="0"/>
                <a:ea typeface="Arial" pitchFamily="34" charset="-122"/>
                <a:cs typeface="Arial" pitchFamily="34" charset="-120"/>
              </a:rPr>
              <a:t>Booklet answers.</a:t>
            </a:r>
            <a:endParaRPr lang="en-US" sz="4800" dirty="0"/>
          </a:p>
        </p:txBody>
      </p:sp>
      <p:sp>
        <p:nvSpPr>
          <p:cNvPr id="3" name="Text 1"/>
          <p:cNvSpPr txBox="1"/>
          <p:nvPr/>
        </p:nvSpPr>
        <p:spPr>
          <a:xfrm>
            <a:off x="640080" y="3657600"/>
            <a:ext cx="9144000" cy="457200"/>
          </a:xfrm>
          <a:prstGeom prst="rect">
            <a:avLst/>
          </a:prstGeom>
          <a:noFill/>
          <a:ln/>
        </p:spPr>
        <p:txBody>
          <a:bodyPr wrap="square" lIns="0" tIns="0" rIns="0" bIns="0" rtlCol="0" anchor="ctr"/>
          <a:lstStyle/>
          <a:p>
            <a:pPr indent="0" marL="0">
              <a:buNone/>
            </a:pPr>
            <a:r>
              <a:rPr lang="en-US" sz="1800" dirty="0">
                <a:solidFill>
                  <a:srgbClr val="D8D5C9"/>
                </a:solidFill>
                <a:latin typeface="Calibri" pitchFamily="34" charset="0"/>
                <a:ea typeface="Calibri" pitchFamily="34" charset="-122"/>
                <a:cs typeface="Calibri" pitchFamily="34" charset="-120"/>
              </a:rPr>
              <a:t>One slide per booklet page. The booklet page number is on each slide.</a:t>
            </a:r>
            <a:endParaRPr lang="en-US" sz="1800" dirty="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name="Slide 38">
    <p:bg>
      <p:bgPr>
        <a:solidFill>
          <a:srgbClr val="FFFFFF"/>
        </a:solidFill>
      </p:bgPr>
    </p:bg>
    <p:spTree>
      <p:nvGrpSpPr>
        <p:cNvPr id="1" name=""/>
        <p:cNvGrpSpPr/>
        <p:nvPr/>
      </p:nvGrpSpPr>
      <p:grpSpPr>
        <a:xfrm>
          <a:off x="0" y="0"/>
          <a:ext cx="0" cy="0"/>
          <a:chOff x="0" y="0"/>
          <a:chExt cx="0" cy="0"/>
        </a:xfrm>
      </p:grpSpPr>
      <p:sp>
        <p:nvSpPr>
          <p:cNvPr id="2" name="Text 0"/>
          <p:cNvSpPr txBox="1"/>
          <p:nvPr/>
        </p:nvSpPr>
        <p:spPr>
          <a:xfrm>
            <a:off x="640080" y="6473952"/>
            <a:ext cx="6400800" cy="274320"/>
          </a:xfrm>
          <a:prstGeom prst="rect">
            <a:avLst/>
          </a:prstGeom>
          <a:noFill/>
          <a:ln/>
        </p:spPr>
        <p:txBody>
          <a:bodyPr wrap="square" lIns="0" tIns="0" rIns="0" bIns="0" rtlCol="0" anchor="ctr"/>
          <a:lstStyle/>
          <a:p>
            <a:pPr indent="0" marL="0">
              <a:buNone/>
            </a:pPr>
            <a:r>
              <a:rPr lang="en-US" sz="1150" dirty="0">
                <a:solidFill>
                  <a:srgbClr val="6E6B5E"/>
                </a:solidFill>
                <a:latin typeface="Calibri" pitchFamily="34" charset="0"/>
                <a:ea typeface="Calibri" pitchFamily="34" charset="-122"/>
                <a:cs typeface="Calibri" pitchFamily="34" charset="-120"/>
              </a:rPr>
              <a:t>DHS BTEC Sport · Component 1 · Task 2</a:t>
            </a:r>
            <a:endParaRPr lang="en-US" sz="1150" dirty="0"/>
          </a:p>
        </p:txBody>
      </p:sp>
      <p:sp>
        <p:nvSpPr>
          <p:cNvPr id="3" name="Text 1"/>
          <p:cNvSpPr txBox="1"/>
          <p:nvPr/>
        </p:nvSpPr>
        <p:spPr>
          <a:xfrm>
            <a:off x="7894015" y="6473952"/>
            <a:ext cx="3657600" cy="274320"/>
          </a:xfrm>
          <a:prstGeom prst="rect">
            <a:avLst/>
          </a:prstGeom>
          <a:noFill/>
          <a:ln/>
        </p:spPr>
        <p:txBody>
          <a:bodyPr wrap="square" lIns="0" tIns="0" rIns="0" bIns="0" rtlCol="0" anchor="ctr"/>
          <a:lstStyle/>
          <a:p>
            <a:pPr algn="r" indent="0" marL="0">
              <a:buNone/>
            </a:pPr>
            <a:r>
              <a:rPr lang="en-US" sz="1150" dirty="0">
                <a:solidFill>
                  <a:srgbClr val="6E6B5E"/>
                </a:solidFill>
                <a:latin typeface="Calibri" pitchFamily="34" charset="0"/>
                <a:ea typeface="Calibri" pitchFamily="34" charset="-122"/>
                <a:cs typeface="Calibri" pitchFamily="34" charset="-120"/>
              </a:rPr>
              <a:t>Booklet answers</a:t>
            </a:r>
            <a:endParaRPr lang="en-US" sz="1150" dirty="0"/>
          </a:p>
        </p:txBody>
      </p:sp>
      <p:sp>
        <p:nvSpPr>
          <p:cNvPr id="4" name="Text 2"/>
          <p:cNvSpPr txBox="1"/>
          <p:nvPr/>
        </p:nvSpPr>
        <p:spPr>
          <a:xfrm>
            <a:off x="640080" y="457200"/>
            <a:ext cx="4572000" cy="292608"/>
          </a:xfrm>
          <a:prstGeom prst="rect">
            <a:avLst/>
          </a:prstGeom>
          <a:noFill/>
          <a:ln/>
        </p:spPr>
        <p:txBody>
          <a:bodyPr wrap="square" lIns="0" tIns="0" rIns="0" bIns="0" rtlCol="0" anchor="ctr"/>
          <a:lstStyle/>
          <a:p>
            <a:pPr indent="0" marL="0">
              <a:buNone/>
            </a:pPr>
            <a:r>
              <a:rPr lang="en-US" sz="1300" b="1" spc="300" kern="0" dirty="0">
                <a:solidFill>
                  <a:srgbClr val="1F5C8B"/>
                </a:solidFill>
                <a:latin typeface="Calibri" pitchFamily="34" charset="0"/>
                <a:ea typeface="Calibri" pitchFamily="34" charset="-122"/>
                <a:cs typeface="Calibri" pitchFamily="34" charset="-120"/>
              </a:rPr>
              <a:t>BOOKLET PAGES 3 AND 4</a:t>
            </a:r>
            <a:endParaRPr lang="en-US" sz="1300" dirty="0"/>
          </a:p>
        </p:txBody>
      </p:sp>
      <p:sp>
        <p:nvSpPr>
          <p:cNvPr id="5" name="Text 3"/>
          <p:cNvSpPr txBox="1"/>
          <p:nvPr/>
        </p:nvSpPr>
        <p:spPr>
          <a:xfrm>
            <a:off x="640080" y="749808"/>
            <a:ext cx="10911535" cy="914400"/>
          </a:xfrm>
          <a:prstGeom prst="rect">
            <a:avLst/>
          </a:prstGeom>
          <a:noFill/>
          <a:ln/>
        </p:spPr>
        <p:txBody>
          <a:bodyPr wrap="square" lIns="0" tIns="0" rIns="0" bIns="0" rtlCol="0" anchor="ctr"/>
          <a:lstStyle/>
          <a:p>
            <a:pPr indent="0" marL="0">
              <a:buNone/>
            </a:pPr>
            <a:r>
              <a:rPr lang="en-US" sz="3400" b="1" dirty="0">
                <a:solidFill>
                  <a:srgbClr val="1F1E1B"/>
                </a:solidFill>
                <a:latin typeface="Arial" pitchFamily="34" charset="0"/>
                <a:ea typeface="Arial" pitchFamily="34" charset="-122"/>
                <a:cs typeface="Arial" pitchFamily="34" charset="-120"/>
              </a:rPr>
              <a:t>The eight equipment categories.</a:t>
            </a:r>
            <a:endParaRPr lang="en-US" sz="3400" dirty="0"/>
          </a:p>
        </p:txBody>
      </p:sp>
      <p:sp>
        <p:nvSpPr>
          <p:cNvPr id="6" name="Shape 4"/>
          <p:cNvSpPr/>
          <p:nvPr/>
        </p:nvSpPr>
        <p:spPr>
          <a:xfrm>
            <a:off x="640080" y="1645920"/>
            <a:ext cx="10881360" cy="786384"/>
          </a:xfrm>
          <a:prstGeom prst="roundRect">
            <a:avLst>
              <a:gd name="adj" fmla="val 5814"/>
            </a:avLst>
          </a:prstGeom>
          <a:solidFill>
            <a:srgbClr val="F1EFE5"/>
          </a:solidFill>
          <a:ln/>
        </p:spPr>
      </p:sp>
      <p:sp>
        <p:nvSpPr>
          <p:cNvPr id="7" name="Text 5"/>
          <p:cNvSpPr txBox="1"/>
          <p:nvPr/>
        </p:nvSpPr>
        <p:spPr>
          <a:xfrm>
            <a:off x="841248" y="1737360"/>
            <a:ext cx="3291840" cy="640080"/>
          </a:xfrm>
          <a:prstGeom prst="rect">
            <a:avLst/>
          </a:prstGeom>
          <a:noFill/>
          <a:ln/>
        </p:spPr>
        <p:txBody>
          <a:bodyPr wrap="square" lIns="0" tIns="0" rIns="0" bIns="0" rtlCol="0" anchor="t"/>
          <a:lstStyle/>
          <a:p>
            <a:pPr indent="0" marL="0">
              <a:buNone/>
            </a:pPr>
            <a:r>
              <a:rPr lang="en-US" sz="1550" b="1" dirty="0">
                <a:solidFill>
                  <a:srgbClr val="1F1E1B"/>
                </a:solidFill>
                <a:latin typeface="Calibri" pitchFamily="34" charset="0"/>
                <a:ea typeface="Calibri" pitchFamily="34" charset="-122"/>
                <a:cs typeface="Calibri" pitchFamily="34" charset="-120"/>
              </a:rPr>
              <a:t>Clothing · footwear</a:t>
            </a:r>
            <a:endParaRPr lang="en-US" sz="1550" dirty="0"/>
          </a:p>
        </p:txBody>
      </p:sp>
      <p:sp>
        <p:nvSpPr>
          <p:cNvPr id="8" name="Text 6"/>
          <p:cNvSpPr txBox="1"/>
          <p:nvPr/>
        </p:nvSpPr>
        <p:spPr>
          <a:xfrm>
            <a:off x="4251960" y="1737360"/>
            <a:ext cx="7040880" cy="676656"/>
          </a:xfrm>
          <a:prstGeom prst="rect">
            <a:avLst/>
          </a:prstGeom>
          <a:noFill/>
          <a:ln/>
        </p:spPr>
        <p:txBody>
          <a:bodyPr wrap="square" lIns="0" tIns="0" rIns="0" bIns="0" rtlCol="0" anchor="t"/>
          <a:lstStyle/>
          <a:p>
            <a:pPr indent="0" marL="0">
              <a:buNone/>
            </a:pPr>
            <a:r>
              <a:rPr lang="en-US" sz="1350" dirty="0">
                <a:solidFill>
                  <a:srgbClr val="1F1E1B"/>
                </a:solidFill>
                <a:latin typeface="Calibri" pitchFamily="34" charset="0"/>
                <a:ea typeface="Calibri" pitchFamily="34" charset="-122"/>
                <a:cs typeface="Calibri" pitchFamily="34" charset="-120"/>
              </a:rPr>
              <a:t>sports kit, waterproof, training clothing e.g. bibs · trainers, studded boots, sport-specific footwear</a:t>
            </a:r>
            <a:endParaRPr lang="en-US" sz="1350" dirty="0"/>
          </a:p>
        </p:txBody>
      </p:sp>
      <p:sp>
        <p:nvSpPr>
          <p:cNvPr id="9" name="Shape 7"/>
          <p:cNvSpPr/>
          <p:nvPr/>
        </p:nvSpPr>
        <p:spPr>
          <a:xfrm>
            <a:off x="640080" y="2542032"/>
            <a:ext cx="10881360" cy="786384"/>
          </a:xfrm>
          <a:prstGeom prst="roundRect">
            <a:avLst>
              <a:gd name="adj" fmla="val 5814"/>
            </a:avLst>
          </a:prstGeom>
          <a:solidFill>
            <a:srgbClr val="FFFFFF"/>
          </a:solidFill>
          <a:ln/>
        </p:spPr>
      </p:sp>
      <p:sp>
        <p:nvSpPr>
          <p:cNvPr id="10" name="Text 8"/>
          <p:cNvSpPr txBox="1"/>
          <p:nvPr/>
        </p:nvSpPr>
        <p:spPr>
          <a:xfrm>
            <a:off x="841248" y="2633472"/>
            <a:ext cx="3291840" cy="640080"/>
          </a:xfrm>
          <a:prstGeom prst="rect">
            <a:avLst/>
          </a:prstGeom>
          <a:noFill/>
          <a:ln/>
        </p:spPr>
        <p:txBody>
          <a:bodyPr wrap="square" lIns="0" tIns="0" rIns="0" bIns="0" rtlCol="0" anchor="t"/>
          <a:lstStyle/>
          <a:p>
            <a:pPr indent="0" marL="0">
              <a:buNone/>
            </a:pPr>
            <a:r>
              <a:rPr lang="en-US" sz="1550" b="1" dirty="0">
                <a:solidFill>
                  <a:srgbClr val="1F1E1B"/>
                </a:solidFill>
                <a:latin typeface="Calibri" pitchFamily="34" charset="0"/>
                <a:ea typeface="Calibri" pitchFamily="34" charset="-122"/>
                <a:cs typeface="Calibri" pitchFamily="34" charset="-120"/>
              </a:rPr>
              <a:t>Sport-specific equipment</a:t>
            </a:r>
            <a:endParaRPr lang="en-US" sz="1550" dirty="0"/>
          </a:p>
        </p:txBody>
      </p:sp>
      <p:sp>
        <p:nvSpPr>
          <p:cNvPr id="11" name="Text 9"/>
          <p:cNvSpPr txBox="1"/>
          <p:nvPr/>
        </p:nvSpPr>
        <p:spPr>
          <a:xfrm>
            <a:off x="4251960" y="2633472"/>
            <a:ext cx="7040880" cy="676656"/>
          </a:xfrm>
          <a:prstGeom prst="rect">
            <a:avLst/>
          </a:prstGeom>
          <a:noFill/>
          <a:ln/>
        </p:spPr>
        <p:txBody>
          <a:bodyPr wrap="square" lIns="0" tIns="0" rIns="0" bIns="0" rtlCol="0" anchor="t"/>
          <a:lstStyle/>
          <a:p>
            <a:pPr indent="0" marL="0">
              <a:buNone/>
            </a:pPr>
            <a:r>
              <a:rPr lang="en-US" sz="1350" dirty="0">
                <a:solidFill>
                  <a:srgbClr val="1F1E1B"/>
                </a:solidFill>
                <a:latin typeface="Calibri" pitchFamily="34" charset="0"/>
                <a:ea typeface="Calibri" pitchFamily="34" charset="-122"/>
                <a:cs typeface="Calibri" pitchFamily="34" charset="-120"/>
              </a:rPr>
              <a:t>participation e.g. balls and rackets · travel-related e.g. kayak · scoring e.g. goalposts · fitness training e.g. dumbbells</a:t>
            </a:r>
            <a:endParaRPr lang="en-US" sz="1350" dirty="0"/>
          </a:p>
        </p:txBody>
      </p:sp>
      <p:sp>
        <p:nvSpPr>
          <p:cNvPr id="12" name="Shape 10"/>
          <p:cNvSpPr/>
          <p:nvPr/>
        </p:nvSpPr>
        <p:spPr>
          <a:xfrm>
            <a:off x="640080" y="3438144"/>
            <a:ext cx="10881360" cy="786384"/>
          </a:xfrm>
          <a:prstGeom prst="roundRect">
            <a:avLst>
              <a:gd name="adj" fmla="val 5814"/>
            </a:avLst>
          </a:prstGeom>
          <a:solidFill>
            <a:srgbClr val="F1EFE5"/>
          </a:solidFill>
          <a:ln/>
        </p:spPr>
      </p:sp>
      <p:sp>
        <p:nvSpPr>
          <p:cNvPr id="13" name="Text 11"/>
          <p:cNvSpPr txBox="1"/>
          <p:nvPr/>
        </p:nvSpPr>
        <p:spPr>
          <a:xfrm>
            <a:off x="841248" y="3529584"/>
            <a:ext cx="3291840" cy="640080"/>
          </a:xfrm>
          <a:prstGeom prst="rect">
            <a:avLst/>
          </a:prstGeom>
          <a:noFill/>
          <a:ln/>
        </p:spPr>
        <p:txBody>
          <a:bodyPr wrap="square" lIns="0" tIns="0" rIns="0" bIns="0" rtlCol="0" anchor="t"/>
          <a:lstStyle/>
          <a:p>
            <a:pPr indent="0" marL="0">
              <a:buNone/>
            </a:pPr>
            <a:r>
              <a:rPr lang="en-US" sz="1550" b="1" dirty="0">
                <a:solidFill>
                  <a:srgbClr val="1F1E1B"/>
                </a:solidFill>
                <a:latin typeface="Calibri" pitchFamily="34" charset="0"/>
                <a:ea typeface="Calibri" pitchFamily="34" charset="-122"/>
                <a:cs typeface="Calibri" pitchFamily="34" charset="-120"/>
              </a:rPr>
              <a:t>Protection, safety, first aid</a:t>
            </a:r>
            <a:endParaRPr lang="en-US" sz="1550" dirty="0"/>
          </a:p>
        </p:txBody>
      </p:sp>
      <p:sp>
        <p:nvSpPr>
          <p:cNvPr id="14" name="Text 12"/>
          <p:cNvSpPr txBox="1"/>
          <p:nvPr/>
        </p:nvSpPr>
        <p:spPr>
          <a:xfrm>
            <a:off x="4251960" y="3529584"/>
            <a:ext cx="7040880" cy="676656"/>
          </a:xfrm>
          <a:prstGeom prst="rect">
            <a:avLst/>
          </a:prstGeom>
          <a:noFill/>
          <a:ln/>
        </p:spPr>
        <p:txBody>
          <a:bodyPr wrap="square" lIns="0" tIns="0" rIns="0" bIns="0" rtlCol="0" anchor="t"/>
          <a:lstStyle/>
          <a:p>
            <a:pPr indent="0" marL="0">
              <a:buNone/>
            </a:pPr>
            <a:r>
              <a:rPr lang="en-US" sz="1350" dirty="0">
                <a:solidFill>
                  <a:srgbClr val="1F1E1B"/>
                </a:solidFill>
                <a:latin typeface="Calibri" pitchFamily="34" charset="0"/>
                <a:ea typeface="Calibri" pitchFamily="34" charset="-122"/>
                <a:cs typeface="Calibri" pitchFamily="34" charset="-120"/>
              </a:rPr>
              <a:t>mouth, head, eye, body protection, floatation devices · ice packs, bandages, defibrillator</a:t>
            </a:r>
            <a:endParaRPr lang="en-US" sz="1350" dirty="0"/>
          </a:p>
        </p:txBody>
      </p:sp>
      <p:sp>
        <p:nvSpPr>
          <p:cNvPr id="15" name="Shape 13"/>
          <p:cNvSpPr/>
          <p:nvPr/>
        </p:nvSpPr>
        <p:spPr>
          <a:xfrm>
            <a:off x="640080" y="4334256"/>
            <a:ext cx="10881360" cy="786384"/>
          </a:xfrm>
          <a:prstGeom prst="roundRect">
            <a:avLst>
              <a:gd name="adj" fmla="val 5814"/>
            </a:avLst>
          </a:prstGeom>
          <a:solidFill>
            <a:srgbClr val="FFFFFF"/>
          </a:solidFill>
          <a:ln/>
        </p:spPr>
      </p:sp>
      <p:sp>
        <p:nvSpPr>
          <p:cNvPr id="16" name="Text 14"/>
          <p:cNvSpPr txBox="1"/>
          <p:nvPr/>
        </p:nvSpPr>
        <p:spPr>
          <a:xfrm>
            <a:off x="841248" y="4425696"/>
            <a:ext cx="3291840" cy="640080"/>
          </a:xfrm>
          <a:prstGeom prst="rect">
            <a:avLst/>
          </a:prstGeom>
          <a:noFill/>
          <a:ln/>
        </p:spPr>
        <p:txBody>
          <a:bodyPr wrap="square" lIns="0" tIns="0" rIns="0" bIns="0" rtlCol="0" anchor="t"/>
          <a:lstStyle/>
          <a:p>
            <a:pPr indent="0" marL="0">
              <a:buNone/>
            </a:pPr>
            <a:r>
              <a:rPr lang="en-US" sz="1550" b="1" dirty="0">
                <a:solidFill>
                  <a:srgbClr val="1F1E1B"/>
                </a:solidFill>
                <a:latin typeface="Calibri" pitchFamily="34" charset="0"/>
                <a:ea typeface="Calibri" pitchFamily="34" charset="-122"/>
                <a:cs typeface="Calibri" pitchFamily="34" charset="-120"/>
              </a:rPr>
              <a:t>Assistive · facilities</a:t>
            </a:r>
            <a:endParaRPr lang="en-US" sz="1550" dirty="0"/>
          </a:p>
        </p:txBody>
      </p:sp>
      <p:sp>
        <p:nvSpPr>
          <p:cNvPr id="17" name="Text 15"/>
          <p:cNvSpPr txBox="1"/>
          <p:nvPr/>
        </p:nvSpPr>
        <p:spPr>
          <a:xfrm>
            <a:off x="4251960" y="4425696"/>
            <a:ext cx="7040880" cy="676656"/>
          </a:xfrm>
          <a:prstGeom prst="rect">
            <a:avLst/>
          </a:prstGeom>
          <a:noFill/>
          <a:ln/>
        </p:spPr>
        <p:txBody>
          <a:bodyPr wrap="square" lIns="0" tIns="0" rIns="0" bIns="0" rtlCol="0" anchor="t"/>
          <a:lstStyle/>
          <a:p>
            <a:pPr indent="0" marL="0">
              <a:buNone/>
            </a:pPr>
            <a:r>
              <a:rPr lang="en-US" sz="1350" dirty="0">
                <a:solidFill>
                  <a:srgbClr val="1F1E1B"/>
                </a:solidFill>
                <a:latin typeface="Calibri" pitchFamily="34" charset="0"/>
                <a:ea typeface="Calibri" pitchFamily="34" charset="-122"/>
                <a:cs typeface="Calibri" pitchFamily="34" charset="-120"/>
              </a:rPr>
              <a:t>a wheelchair e.g. adapted for wheelchair tennis · indoor e.g. sports halls and gyms, outdoor e.g. pitches, climbing wall, artificial snow domes</a:t>
            </a:r>
            <a:endParaRPr lang="en-US" sz="1350" dirty="0"/>
          </a:p>
        </p:txBody>
      </p:sp>
      <p:sp>
        <p:nvSpPr>
          <p:cNvPr id="18" name="Shape 16"/>
          <p:cNvSpPr/>
          <p:nvPr/>
        </p:nvSpPr>
        <p:spPr>
          <a:xfrm>
            <a:off x="640080" y="5230368"/>
            <a:ext cx="10881360" cy="786384"/>
          </a:xfrm>
          <a:prstGeom prst="roundRect">
            <a:avLst>
              <a:gd name="adj" fmla="val 5814"/>
            </a:avLst>
          </a:prstGeom>
          <a:solidFill>
            <a:srgbClr val="F1EFE5"/>
          </a:solidFill>
          <a:ln/>
        </p:spPr>
      </p:sp>
      <p:sp>
        <p:nvSpPr>
          <p:cNvPr id="19" name="Text 17"/>
          <p:cNvSpPr txBox="1"/>
          <p:nvPr/>
        </p:nvSpPr>
        <p:spPr>
          <a:xfrm>
            <a:off x="841248" y="5321808"/>
            <a:ext cx="3291840" cy="640080"/>
          </a:xfrm>
          <a:prstGeom prst="rect">
            <a:avLst/>
          </a:prstGeom>
          <a:noFill/>
          <a:ln/>
        </p:spPr>
        <p:txBody>
          <a:bodyPr wrap="square" lIns="0" tIns="0" rIns="0" bIns="0" rtlCol="0" anchor="t"/>
          <a:lstStyle/>
          <a:p>
            <a:pPr indent="0" marL="0">
              <a:buNone/>
            </a:pPr>
            <a:r>
              <a:rPr lang="en-US" sz="1550" b="1" dirty="0">
                <a:solidFill>
                  <a:srgbClr val="1F1E1B"/>
                </a:solidFill>
                <a:latin typeface="Calibri" pitchFamily="34" charset="0"/>
                <a:ea typeface="Calibri" pitchFamily="34" charset="-122"/>
                <a:cs typeface="Calibri" pitchFamily="34" charset="-120"/>
              </a:rPr>
              <a:t>Officiating · performance analysis</a:t>
            </a:r>
            <a:endParaRPr lang="en-US" sz="1550" dirty="0"/>
          </a:p>
        </p:txBody>
      </p:sp>
      <p:sp>
        <p:nvSpPr>
          <p:cNvPr id="20" name="Text 18"/>
          <p:cNvSpPr txBox="1"/>
          <p:nvPr/>
        </p:nvSpPr>
        <p:spPr>
          <a:xfrm>
            <a:off x="4251960" y="5321808"/>
            <a:ext cx="7040880" cy="676656"/>
          </a:xfrm>
          <a:prstGeom prst="rect">
            <a:avLst/>
          </a:prstGeom>
          <a:noFill/>
          <a:ln/>
        </p:spPr>
        <p:txBody>
          <a:bodyPr wrap="square" lIns="0" tIns="0" rIns="0" bIns="0" rtlCol="0" anchor="t"/>
          <a:lstStyle/>
          <a:p>
            <a:pPr indent="0" marL="0">
              <a:buNone/>
            </a:pPr>
            <a:r>
              <a:rPr lang="en-US" sz="1350" dirty="0">
                <a:solidFill>
                  <a:srgbClr val="1F1E1B"/>
                </a:solidFill>
                <a:latin typeface="Calibri" pitchFamily="34" charset="0"/>
                <a:ea typeface="Calibri" pitchFamily="34" charset="-122"/>
                <a:cs typeface="Calibri" pitchFamily="34" charset="-120"/>
              </a:rPr>
              <a:t>whistle, microphone, earpiece · smart watches, heart rate monitors, applications</a:t>
            </a:r>
            <a:endParaRPr lang="en-US" sz="1350" dirty="0"/>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name="Slide 39">
    <p:bg>
      <p:bgPr>
        <a:solidFill>
          <a:srgbClr val="FFFFFF"/>
        </a:solidFill>
      </p:bgPr>
    </p:bg>
    <p:spTree>
      <p:nvGrpSpPr>
        <p:cNvPr id="1" name=""/>
        <p:cNvGrpSpPr/>
        <p:nvPr/>
      </p:nvGrpSpPr>
      <p:grpSpPr>
        <a:xfrm>
          <a:off x="0" y="0"/>
          <a:ext cx="0" cy="0"/>
          <a:chOff x="0" y="0"/>
          <a:chExt cx="0" cy="0"/>
        </a:xfrm>
      </p:grpSpPr>
      <p:sp>
        <p:nvSpPr>
          <p:cNvPr id="2" name="Text 0"/>
          <p:cNvSpPr txBox="1"/>
          <p:nvPr/>
        </p:nvSpPr>
        <p:spPr>
          <a:xfrm>
            <a:off x="640080" y="6473952"/>
            <a:ext cx="6400800" cy="274320"/>
          </a:xfrm>
          <a:prstGeom prst="rect">
            <a:avLst/>
          </a:prstGeom>
          <a:noFill/>
          <a:ln/>
        </p:spPr>
        <p:txBody>
          <a:bodyPr wrap="square" lIns="0" tIns="0" rIns="0" bIns="0" rtlCol="0" anchor="ctr"/>
          <a:lstStyle/>
          <a:p>
            <a:pPr indent="0" marL="0">
              <a:buNone/>
            </a:pPr>
            <a:r>
              <a:rPr lang="en-US" sz="1150" dirty="0">
                <a:solidFill>
                  <a:srgbClr val="6E6B5E"/>
                </a:solidFill>
                <a:latin typeface="Calibri" pitchFamily="34" charset="0"/>
                <a:ea typeface="Calibri" pitchFamily="34" charset="-122"/>
                <a:cs typeface="Calibri" pitchFamily="34" charset="-120"/>
              </a:rPr>
              <a:t>DHS BTEC Sport · Component 1 · Task 2</a:t>
            </a:r>
            <a:endParaRPr lang="en-US" sz="1150" dirty="0"/>
          </a:p>
        </p:txBody>
      </p:sp>
      <p:sp>
        <p:nvSpPr>
          <p:cNvPr id="3" name="Text 1"/>
          <p:cNvSpPr txBox="1"/>
          <p:nvPr/>
        </p:nvSpPr>
        <p:spPr>
          <a:xfrm>
            <a:off x="7894015" y="6473952"/>
            <a:ext cx="3657600" cy="274320"/>
          </a:xfrm>
          <a:prstGeom prst="rect">
            <a:avLst/>
          </a:prstGeom>
          <a:noFill/>
          <a:ln/>
        </p:spPr>
        <p:txBody>
          <a:bodyPr wrap="square" lIns="0" tIns="0" rIns="0" bIns="0" rtlCol="0" anchor="ctr"/>
          <a:lstStyle/>
          <a:p>
            <a:pPr algn="r" indent="0" marL="0">
              <a:buNone/>
            </a:pPr>
            <a:r>
              <a:rPr lang="en-US" sz="1150" dirty="0">
                <a:solidFill>
                  <a:srgbClr val="6E6B5E"/>
                </a:solidFill>
                <a:latin typeface="Calibri" pitchFamily="34" charset="0"/>
                <a:ea typeface="Calibri" pitchFamily="34" charset="-122"/>
                <a:cs typeface="Calibri" pitchFamily="34" charset="-120"/>
              </a:rPr>
              <a:t>Booklet answers</a:t>
            </a:r>
            <a:endParaRPr lang="en-US" sz="1150" dirty="0"/>
          </a:p>
        </p:txBody>
      </p:sp>
      <p:sp>
        <p:nvSpPr>
          <p:cNvPr id="4" name="Text 2"/>
          <p:cNvSpPr txBox="1"/>
          <p:nvPr/>
        </p:nvSpPr>
        <p:spPr>
          <a:xfrm>
            <a:off x="640080" y="457200"/>
            <a:ext cx="4572000" cy="292608"/>
          </a:xfrm>
          <a:prstGeom prst="rect">
            <a:avLst/>
          </a:prstGeom>
          <a:noFill/>
          <a:ln/>
        </p:spPr>
        <p:txBody>
          <a:bodyPr wrap="square" lIns="0" tIns="0" rIns="0" bIns="0" rtlCol="0" anchor="ctr"/>
          <a:lstStyle/>
          <a:p>
            <a:pPr indent="0" marL="0">
              <a:buNone/>
            </a:pPr>
            <a:r>
              <a:rPr lang="en-US" sz="1300" b="1" spc="300" kern="0" dirty="0">
                <a:solidFill>
                  <a:srgbClr val="1F5C8B"/>
                </a:solidFill>
                <a:latin typeface="Calibri" pitchFamily="34" charset="0"/>
                <a:ea typeface="Calibri" pitchFamily="34" charset="-122"/>
                <a:cs typeface="Calibri" pitchFamily="34" charset="-120"/>
              </a:rPr>
              <a:t>BOOKLET PAGES 6 AND 7</a:t>
            </a:r>
            <a:endParaRPr lang="en-US" sz="1300" dirty="0"/>
          </a:p>
        </p:txBody>
      </p:sp>
      <p:sp>
        <p:nvSpPr>
          <p:cNvPr id="5" name="Text 3"/>
          <p:cNvSpPr txBox="1"/>
          <p:nvPr/>
        </p:nvSpPr>
        <p:spPr>
          <a:xfrm>
            <a:off x="640080" y="749808"/>
            <a:ext cx="10911535" cy="914400"/>
          </a:xfrm>
          <a:prstGeom prst="rect">
            <a:avLst/>
          </a:prstGeom>
          <a:noFill/>
          <a:ln/>
        </p:spPr>
        <p:txBody>
          <a:bodyPr wrap="square" lIns="0" tIns="0" rIns="0" bIns="0" rtlCol="0" anchor="ctr"/>
          <a:lstStyle/>
          <a:p>
            <a:pPr indent="0" marL="0">
              <a:buNone/>
            </a:pPr>
            <a:r>
              <a:rPr lang="en-US" sz="3400" b="1" dirty="0">
                <a:solidFill>
                  <a:srgbClr val="1F1E1B"/>
                </a:solidFill>
                <a:latin typeface="Arial" pitchFamily="34" charset="0"/>
                <a:ea typeface="Arial" pitchFamily="34" charset="-122"/>
                <a:cs typeface="Arial" pitchFamily="34" charset="-120"/>
              </a:rPr>
              <a:t>The technological developments.</a:t>
            </a:r>
            <a:endParaRPr lang="en-US" sz="3400" dirty="0"/>
          </a:p>
        </p:txBody>
      </p:sp>
      <p:sp>
        <p:nvSpPr>
          <p:cNvPr id="6" name="Shape 4"/>
          <p:cNvSpPr/>
          <p:nvPr/>
        </p:nvSpPr>
        <p:spPr>
          <a:xfrm>
            <a:off x="640080" y="1691640"/>
            <a:ext cx="10881360" cy="987552"/>
          </a:xfrm>
          <a:prstGeom prst="roundRect">
            <a:avLst>
              <a:gd name="adj" fmla="val 4630"/>
            </a:avLst>
          </a:prstGeom>
          <a:solidFill>
            <a:srgbClr val="F1EFE5"/>
          </a:solidFill>
          <a:ln/>
        </p:spPr>
      </p:sp>
      <p:sp>
        <p:nvSpPr>
          <p:cNvPr id="7" name="Text 5"/>
          <p:cNvSpPr txBox="1"/>
          <p:nvPr/>
        </p:nvSpPr>
        <p:spPr>
          <a:xfrm>
            <a:off x="841248" y="1783080"/>
            <a:ext cx="3291840" cy="841248"/>
          </a:xfrm>
          <a:prstGeom prst="rect">
            <a:avLst/>
          </a:prstGeom>
          <a:noFill/>
          <a:ln/>
        </p:spPr>
        <p:txBody>
          <a:bodyPr wrap="square" lIns="0" tIns="0" rIns="0" bIns="0" rtlCol="0" anchor="t"/>
          <a:lstStyle/>
          <a:p>
            <a:pPr indent="0" marL="0">
              <a:buNone/>
            </a:pPr>
            <a:r>
              <a:rPr lang="en-US" sz="1550" b="1" dirty="0">
                <a:solidFill>
                  <a:srgbClr val="1F1E1B"/>
                </a:solidFill>
                <a:latin typeface="Calibri" pitchFamily="34" charset="0"/>
                <a:ea typeface="Calibri" pitchFamily="34" charset="-122"/>
                <a:cs typeface="Calibri" pitchFamily="34" charset="-120"/>
              </a:rPr>
              <a:t>Clothing · footwear</a:t>
            </a:r>
            <a:endParaRPr lang="en-US" sz="1550" dirty="0"/>
          </a:p>
        </p:txBody>
      </p:sp>
      <p:sp>
        <p:nvSpPr>
          <p:cNvPr id="8" name="Text 6"/>
          <p:cNvSpPr txBox="1"/>
          <p:nvPr/>
        </p:nvSpPr>
        <p:spPr>
          <a:xfrm>
            <a:off x="4251960" y="1783080"/>
            <a:ext cx="7040880" cy="877824"/>
          </a:xfrm>
          <a:prstGeom prst="rect">
            <a:avLst/>
          </a:prstGeom>
          <a:noFill/>
          <a:ln/>
        </p:spPr>
        <p:txBody>
          <a:bodyPr wrap="square" lIns="0" tIns="0" rIns="0" bIns="0" rtlCol="0" anchor="t"/>
          <a:lstStyle/>
          <a:p>
            <a:pPr indent="0" marL="0">
              <a:buNone/>
            </a:pPr>
            <a:r>
              <a:rPr lang="en-US" sz="1350" dirty="0">
                <a:solidFill>
                  <a:srgbClr val="1F1E1B"/>
                </a:solidFill>
                <a:latin typeface="Calibri" pitchFamily="34" charset="0"/>
                <a:ea typeface="Calibri" pitchFamily="34" charset="-122"/>
                <a:cs typeface="Calibri" pitchFamily="34" charset="-120"/>
              </a:rPr>
              <a:t>improved thermoregulation, designed to improve aerodynamics · new designs or materials, improved grip, rebound</a:t>
            </a:r>
            <a:endParaRPr lang="en-US" sz="1350" dirty="0"/>
          </a:p>
        </p:txBody>
      </p:sp>
      <p:sp>
        <p:nvSpPr>
          <p:cNvPr id="9" name="Shape 7"/>
          <p:cNvSpPr/>
          <p:nvPr/>
        </p:nvSpPr>
        <p:spPr>
          <a:xfrm>
            <a:off x="640080" y="2788920"/>
            <a:ext cx="10881360" cy="987552"/>
          </a:xfrm>
          <a:prstGeom prst="roundRect">
            <a:avLst>
              <a:gd name="adj" fmla="val 4630"/>
            </a:avLst>
          </a:prstGeom>
          <a:solidFill>
            <a:srgbClr val="FFFFFF"/>
          </a:solidFill>
          <a:ln/>
        </p:spPr>
      </p:sp>
      <p:sp>
        <p:nvSpPr>
          <p:cNvPr id="10" name="Text 8"/>
          <p:cNvSpPr txBox="1"/>
          <p:nvPr/>
        </p:nvSpPr>
        <p:spPr>
          <a:xfrm>
            <a:off x="841248" y="2880360"/>
            <a:ext cx="3291840" cy="841248"/>
          </a:xfrm>
          <a:prstGeom prst="rect">
            <a:avLst/>
          </a:prstGeom>
          <a:noFill/>
          <a:ln/>
        </p:spPr>
        <p:txBody>
          <a:bodyPr wrap="square" lIns="0" tIns="0" rIns="0" bIns="0" rtlCol="0" anchor="t"/>
          <a:lstStyle/>
          <a:p>
            <a:pPr indent="0" marL="0">
              <a:buNone/>
            </a:pPr>
            <a:r>
              <a:rPr lang="en-US" sz="1550" b="1" dirty="0">
                <a:solidFill>
                  <a:srgbClr val="1F1E1B"/>
                </a:solidFill>
                <a:latin typeface="Calibri" pitchFamily="34" charset="0"/>
                <a:ea typeface="Calibri" pitchFamily="34" charset="-122"/>
                <a:cs typeface="Calibri" pitchFamily="34" charset="-120"/>
              </a:rPr>
              <a:t>Sport-specific · protection</a:t>
            </a:r>
            <a:endParaRPr lang="en-US" sz="1550" dirty="0"/>
          </a:p>
        </p:txBody>
      </p:sp>
      <p:sp>
        <p:nvSpPr>
          <p:cNvPr id="11" name="Text 9"/>
          <p:cNvSpPr txBox="1"/>
          <p:nvPr/>
        </p:nvSpPr>
        <p:spPr>
          <a:xfrm>
            <a:off x="4251960" y="2880360"/>
            <a:ext cx="7040880" cy="877824"/>
          </a:xfrm>
          <a:prstGeom prst="rect">
            <a:avLst/>
          </a:prstGeom>
          <a:noFill/>
          <a:ln/>
        </p:spPr>
        <p:txBody>
          <a:bodyPr wrap="square" lIns="0" tIns="0" rIns="0" bIns="0" rtlCol="0" anchor="t"/>
          <a:lstStyle/>
          <a:p>
            <a:pPr indent="0" marL="0">
              <a:buNone/>
            </a:pPr>
            <a:r>
              <a:rPr lang="en-US" sz="1350" dirty="0">
                <a:solidFill>
                  <a:srgbClr val="1F1E1B"/>
                </a:solidFill>
                <a:latin typeface="Calibri" pitchFamily="34" charset="0"/>
                <a:ea typeface="Calibri" pitchFamily="34" charset="-122"/>
                <a:cs typeface="Calibri" pitchFamily="34" charset="-120"/>
              </a:rPr>
              <a:t>new materials for lightness and strength including composites, new designs to improve performance · improved protection design, lighter weight, improved performance such as aerodynamic helmets</a:t>
            </a:r>
            <a:endParaRPr lang="en-US" sz="1350" dirty="0"/>
          </a:p>
        </p:txBody>
      </p:sp>
      <p:sp>
        <p:nvSpPr>
          <p:cNvPr id="12" name="Shape 10"/>
          <p:cNvSpPr/>
          <p:nvPr/>
        </p:nvSpPr>
        <p:spPr>
          <a:xfrm>
            <a:off x="640080" y="3886200"/>
            <a:ext cx="10881360" cy="987552"/>
          </a:xfrm>
          <a:prstGeom prst="roundRect">
            <a:avLst>
              <a:gd name="adj" fmla="val 4630"/>
            </a:avLst>
          </a:prstGeom>
          <a:solidFill>
            <a:srgbClr val="F1EFE5"/>
          </a:solidFill>
          <a:ln/>
        </p:spPr>
      </p:sp>
      <p:sp>
        <p:nvSpPr>
          <p:cNvPr id="13" name="Text 11"/>
          <p:cNvSpPr txBox="1"/>
          <p:nvPr/>
        </p:nvSpPr>
        <p:spPr>
          <a:xfrm>
            <a:off x="841248" y="3977640"/>
            <a:ext cx="3291840" cy="841248"/>
          </a:xfrm>
          <a:prstGeom prst="rect">
            <a:avLst/>
          </a:prstGeom>
          <a:noFill/>
          <a:ln/>
        </p:spPr>
        <p:txBody>
          <a:bodyPr wrap="square" lIns="0" tIns="0" rIns="0" bIns="0" rtlCol="0" anchor="t"/>
          <a:lstStyle/>
          <a:p>
            <a:pPr indent="0" marL="0">
              <a:buNone/>
            </a:pPr>
            <a:r>
              <a:rPr lang="en-US" sz="1550" b="1" dirty="0">
                <a:solidFill>
                  <a:srgbClr val="1F1E1B"/>
                </a:solidFill>
                <a:latin typeface="Calibri" pitchFamily="34" charset="0"/>
                <a:ea typeface="Calibri" pitchFamily="34" charset="-122"/>
                <a:cs typeface="Calibri" pitchFamily="34" charset="-120"/>
              </a:rPr>
              <a:t>Assistive · facilities</a:t>
            </a:r>
            <a:endParaRPr lang="en-US" sz="1550" dirty="0"/>
          </a:p>
        </p:txBody>
      </p:sp>
      <p:sp>
        <p:nvSpPr>
          <p:cNvPr id="14" name="Text 12"/>
          <p:cNvSpPr txBox="1"/>
          <p:nvPr/>
        </p:nvSpPr>
        <p:spPr>
          <a:xfrm>
            <a:off x="4251960" y="3977640"/>
            <a:ext cx="7040880" cy="877824"/>
          </a:xfrm>
          <a:prstGeom prst="rect">
            <a:avLst/>
          </a:prstGeom>
          <a:noFill/>
          <a:ln/>
        </p:spPr>
        <p:txBody>
          <a:bodyPr wrap="square" lIns="0" tIns="0" rIns="0" bIns="0" rtlCol="0" anchor="t"/>
          <a:lstStyle/>
          <a:p>
            <a:pPr indent="0" marL="0">
              <a:buNone/>
            </a:pPr>
            <a:r>
              <a:rPr lang="en-US" sz="1350" dirty="0">
                <a:solidFill>
                  <a:srgbClr val="1F1E1B"/>
                </a:solidFill>
                <a:latin typeface="Calibri" pitchFamily="34" charset="0"/>
                <a:ea typeface="Calibri" pitchFamily="34" charset="-122"/>
                <a:cs typeface="Calibri" pitchFamily="34" charset="-120"/>
              </a:rPr>
              <a:t>prosthetics, sport-specific wheelchairs, equipment supporting visual and hearing impairments · simulated environments, all weather surfaces, surfaces that reduce injury risk</a:t>
            </a:r>
            <a:endParaRPr lang="en-US" sz="1350" dirty="0"/>
          </a:p>
        </p:txBody>
      </p:sp>
      <p:sp>
        <p:nvSpPr>
          <p:cNvPr id="15" name="Shape 13"/>
          <p:cNvSpPr/>
          <p:nvPr/>
        </p:nvSpPr>
        <p:spPr>
          <a:xfrm>
            <a:off x="640080" y="4983480"/>
            <a:ext cx="10881360" cy="987552"/>
          </a:xfrm>
          <a:prstGeom prst="roundRect">
            <a:avLst>
              <a:gd name="adj" fmla="val 4630"/>
            </a:avLst>
          </a:prstGeom>
          <a:solidFill>
            <a:srgbClr val="FFFFFF"/>
          </a:solidFill>
          <a:ln/>
        </p:spPr>
      </p:sp>
      <p:sp>
        <p:nvSpPr>
          <p:cNvPr id="16" name="Text 14"/>
          <p:cNvSpPr txBox="1"/>
          <p:nvPr/>
        </p:nvSpPr>
        <p:spPr>
          <a:xfrm>
            <a:off x="841248" y="5074920"/>
            <a:ext cx="3291840" cy="841248"/>
          </a:xfrm>
          <a:prstGeom prst="rect">
            <a:avLst/>
          </a:prstGeom>
          <a:noFill/>
          <a:ln/>
        </p:spPr>
        <p:txBody>
          <a:bodyPr wrap="square" lIns="0" tIns="0" rIns="0" bIns="0" rtlCol="0" anchor="t"/>
          <a:lstStyle/>
          <a:p>
            <a:pPr indent="0" marL="0">
              <a:buNone/>
            </a:pPr>
            <a:r>
              <a:rPr lang="en-US" sz="1550" b="1" dirty="0">
                <a:solidFill>
                  <a:srgbClr val="1F1E1B"/>
                </a:solidFill>
                <a:latin typeface="Calibri" pitchFamily="34" charset="0"/>
                <a:ea typeface="Calibri" pitchFamily="34" charset="-122"/>
                <a:cs typeface="Calibri" pitchFamily="34" charset="-120"/>
              </a:rPr>
              <a:t>Officiating · performance analysis</a:t>
            </a:r>
            <a:endParaRPr lang="en-US" sz="1550" dirty="0"/>
          </a:p>
        </p:txBody>
      </p:sp>
      <p:sp>
        <p:nvSpPr>
          <p:cNvPr id="17" name="Text 15"/>
          <p:cNvSpPr txBox="1"/>
          <p:nvPr/>
        </p:nvSpPr>
        <p:spPr>
          <a:xfrm>
            <a:off x="4251960" y="5074920"/>
            <a:ext cx="7040880" cy="877824"/>
          </a:xfrm>
          <a:prstGeom prst="rect">
            <a:avLst/>
          </a:prstGeom>
          <a:noFill/>
          <a:ln/>
        </p:spPr>
        <p:txBody>
          <a:bodyPr wrap="square" lIns="0" tIns="0" rIns="0" bIns="0" rtlCol="0" anchor="t"/>
          <a:lstStyle/>
          <a:p>
            <a:pPr indent="0" marL="0">
              <a:buNone/>
            </a:pPr>
            <a:r>
              <a:rPr lang="en-US" sz="1350" dirty="0">
                <a:solidFill>
                  <a:srgbClr val="1F1E1B"/>
                </a:solidFill>
                <a:latin typeface="Calibri" pitchFamily="34" charset="0"/>
                <a:ea typeface="Calibri" pitchFamily="34" charset="-122"/>
                <a:cs typeface="Calibri" pitchFamily="34" charset="-120"/>
              </a:rPr>
              <a:t>computer assisted systems, video assisted decision making · action cameras, GPS, applications, sensors on clothing or equipment</a:t>
            </a:r>
            <a:endParaRPr lang="en-US" sz="13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FFF"/>
        </a:solidFill>
      </p:bgPr>
    </p:bg>
    <p:spTree>
      <p:nvGrpSpPr>
        <p:cNvPr id="1" name=""/>
        <p:cNvGrpSpPr/>
        <p:nvPr/>
      </p:nvGrpSpPr>
      <p:grpSpPr>
        <a:xfrm>
          <a:off x="0" y="0"/>
          <a:ext cx="0" cy="0"/>
          <a:chOff x="0" y="0"/>
          <a:chExt cx="0" cy="0"/>
        </a:xfrm>
      </p:grpSpPr>
      <p:sp>
        <p:nvSpPr>
          <p:cNvPr id="2" name="Text 0"/>
          <p:cNvSpPr txBox="1"/>
          <p:nvPr/>
        </p:nvSpPr>
        <p:spPr>
          <a:xfrm>
            <a:off x="640080" y="6473952"/>
            <a:ext cx="6400800" cy="274320"/>
          </a:xfrm>
          <a:prstGeom prst="rect">
            <a:avLst/>
          </a:prstGeom>
          <a:noFill/>
          <a:ln/>
        </p:spPr>
        <p:txBody>
          <a:bodyPr wrap="square" lIns="0" tIns="0" rIns="0" bIns="0" rtlCol="0" anchor="ctr"/>
          <a:lstStyle/>
          <a:p>
            <a:pPr indent="0" marL="0">
              <a:buNone/>
            </a:pPr>
            <a:r>
              <a:rPr lang="en-US" sz="1150" dirty="0">
                <a:solidFill>
                  <a:srgbClr val="6E6B5E"/>
                </a:solidFill>
                <a:latin typeface="Calibri" pitchFamily="34" charset="0"/>
                <a:ea typeface="Calibri" pitchFamily="34" charset="-122"/>
                <a:cs typeface="Calibri" pitchFamily="34" charset="-120"/>
              </a:rPr>
              <a:t>DHS BTEC Sport · Component 1 · Task 2</a:t>
            </a:r>
            <a:endParaRPr lang="en-US" sz="1150" dirty="0"/>
          </a:p>
        </p:txBody>
      </p:sp>
      <p:sp>
        <p:nvSpPr>
          <p:cNvPr id="3" name="Text 1"/>
          <p:cNvSpPr txBox="1"/>
          <p:nvPr/>
        </p:nvSpPr>
        <p:spPr>
          <a:xfrm>
            <a:off x="7894015" y="6473952"/>
            <a:ext cx="3657600" cy="274320"/>
          </a:xfrm>
          <a:prstGeom prst="rect">
            <a:avLst/>
          </a:prstGeom>
          <a:noFill/>
          <a:ln/>
        </p:spPr>
        <p:txBody>
          <a:bodyPr wrap="square" lIns="0" tIns="0" rIns="0" bIns="0" rtlCol="0" anchor="ctr"/>
          <a:lstStyle/>
          <a:p>
            <a:pPr algn="r" indent="0" marL="0">
              <a:buNone/>
            </a:pPr>
            <a:r>
              <a:rPr lang="en-US" sz="1150" dirty="0">
                <a:solidFill>
                  <a:srgbClr val="6E6B5E"/>
                </a:solidFill>
                <a:latin typeface="Calibri" pitchFamily="34" charset="0"/>
                <a:ea typeface="Calibri" pitchFamily="34" charset="-122"/>
                <a:cs typeface="Calibri" pitchFamily="34" charset="-120"/>
              </a:rPr>
              <a:t>Week 22 · Lesson 1</a:t>
            </a:r>
            <a:endParaRPr lang="en-US" sz="1150" dirty="0"/>
          </a:p>
        </p:txBody>
      </p:sp>
      <p:sp>
        <p:nvSpPr>
          <p:cNvPr id="4" name="Text 2"/>
          <p:cNvSpPr txBox="1"/>
          <p:nvPr/>
        </p:nvSpPr>
        <p:spPr>
          <a:xfrm>
            <a:off x="640080" y="1005840"/>
            <a:ext cx="3657600" cy="365760"/>
          </a:xfrm>
          <a:prstGeom prst="rect">
            <a:avLst/>
          </a:prstGeom>
          <a:noFill/>
          <a:ln/>
        </p:spPr>
        <p:txBody>
          <a:bodyPr wrap="square" lIns="0" tIns="0" rIns="0" bIns="0" rtlCol="0" anchor="ctr"/>
          <a:lstStyle/>
          <a:p>
            <a:pPr indent="0" marL="0">
              <a:buNone/>
            </a:pPr>
            <a:r>
              <a:rPr lang="en-US" sz="1500" b="1" spc="400" kern="0" dirty="0">
                <a:solidFill>
                  <a:srgbClr val="1F5C8B"/>
                </a:solidFill>
                <a:latin typeface="Calibri" pitchFamily="34" charset="0"/>
                <a:ea typeface="Calibri" pitchFamily="34" charset="-122"/>
                <a:cs typeface="Calibri" pitchFamily="34" charset="-120"/>
              </a:rPr>
              <a:t>LESSON 1</a:t>
            </a:r>
            <a:endParaRPr lang="en-US" sz="1500" dirty="0"/>
          </a:p>
        </p:txBody>
      </p:sp>
      <p:sp>
        <p:nvSpPr>
          <p:cNvPr id="5" name="Text 3"/>
          <p:cNvSpPr txBox="1"/>
          <p:nvPr/>
        </p:nvSpPr>
        <p:spPr>
          <a:xfrm>
            <a:off x="640080" y="1417320"/>
            <a:ext cx="10911535" cy="1371600"/>
          </a:xfrm>
          <a:prstGeom prst="rect">
            <a:avLst/>
          </a:prstGeom>
          <a:noFill/>
          <a:ln/>
        </p:spPr>
        <p:txBody>
          <a:bodyPr wrap="square" lIns="0" tIns="0" rIns="0" bIns="0" rtlCol="0" anchor="ctr"/>
          <a:lstStyle/>
          <a:p>
            <a:pPr indent="0" marL="0">
              <a:buNone/>
            </a:pPr>
            <a:r>
              <a:rPr lang="en-US" sz="4400" b="1" dirty="0">
                <a:solidFill>
                  <a:srgbClr val="1F1E1B"/>
                </a:solidFill>
                <a:latin typeface="Arial" pitchFamily="34" charset="0"/>
                <a:ea typeface="Arial" pitchFamily="34" charset="-122"/>
                <a:cs typeface="Arial" pitchFamily="34" charset="-120"/>
              </a:rPr>
              <a:t>Clothing and footwear</a:t>
            </a:r>
            <a:endParaRPr lang="en-US" sz="4400" dirty="0"/>
          </a:p>
        </p:txBody>
      </p:sp>
      <p:sp>
        <p:nvSpPr>
          <p:cNvPr id="6" name="Text 4"/>
          <p:cNvSpPr txBox="1"/>
          <p:nvPr/>
        </p:nvSpPr>
        <p:spPr>
          <a:xfrm>
            <a:off x="640080" y="3200400"/>
            <a:ext cx="5486400" cy="320040"/>
          </a:xfrm>
          <a:prstGeom prst="rect">
            <a:avLst/>
          </a:prstGeom>
          <a:noFill/>
          <a:ln/>
        </p:spPr>
        <p:txBody>
          <a:bodyPr wrap="square" lIns="0" tIns="0" rIns="0" bIns="0" rtlCol="0" anchor="ctr"/>
          <a:lstStyle/>
          <a:p>
            <a:pPr indent="0" marL="0">
              <a:buNone/>
            </a:pPr>
            <a:r>
              <a:rPr lang="en-US" sz="1400" b="1" dirty="0">
                <a:solidFill>
                  <a:srgbClr val="6E6B5E"/>
                </a:solidFill>
                <a:latin typeface="Calibri" pitchFamily="34" charset="0"/>
                <a:ea typeface="Calibri" pitchFamily="34" charset="-122"/>
                <a:cs typeface="Calibri" pitchFamily="34" charset="-120"/>
              </a:rPr>
              <a:t>By the end of this lesson…</a:t>
            </a:r>
            <a:endParaRPr lang="en-US" sz="1400" dirty="0"/>
          </a:p>
        </p:txBody>
      </p:sp>
      <p:sp>
        <p:nvSpPr>
          <p:cNvPr id="7" name="Text 5"/>
          <p:cNvSpPr txBox="1"/>
          <p:nvPr/>
        </p:nvSpPr>
        <p:spPr>
          <a:xfrm>
            <a:off x="640080" y="3611880"/>
            <a:ext cx="8778240" cy="2194560"/>
          </a:xfrm>
          <a:prstGeom prst="rect">
            <a:avLst/>
          </a:prstGeom>
          <a:noFill/>
          <a:ln/>
        </p:spPr>
        <p:txBody>
          <a:bodyPr wrap="square" lIns="0" tIns="0" rIns="0" bIns="0" rtlCol="0" anchor="t"/>
          <a:lstStyle/>
          <a:p>
            <a:pPr marL="177800" indent="-177800">
              <a:spcAft>
                <a:spcPts val="800"/>
              </a:spcAft>
              <a:buSzPct val="100000"/>
              <a:buChar char="•"/>
            </a:pPr>
            <a:r>
              <a:rPr lang="en-US" sz="1800" dirty="0">
                <a:solidFill>
                  <a:srgbClr val="565349"/>
                </a:solidFill>
                <a:latin typeface="Calibri" pitchFamily="34" charset="0"/>
                <a:ea typeface="Calibri" pitchFamily="34" charset="-122"/>
                <a:cs typeface="Calibri" pitchFamily="34" charset="-120"/>
              </a:rPr>
              <a:t>Name the types of sports clothing and footwear in the specification</a:t>
            </a:r>
            <a:endParaRPr lang="en-US" sz="1800" dirty="0"/>
          </a:p>
          <a:p>
            <a:pPr marL="177800" indent="-177800">
              <a:spcAft>
                <a:spcPts val="800"/>
              </a:spcAft>
              <a:buSzPct val="100000"/>
              <a:buChar char="•"/>
            </a:pPr>
            <a:r>
              <a:rPr lang="en-US" sz="1800" dirty="0">
                <a:solidFill>
                  <a:srgbClr val="565349"/>
                </a:solidFill>
                <a:latin typeface="Calibri" pitchFamily="34" charset="0"/>
                <a:ea typeface="Calibri" pitchFamily="34" charset="-122"/>
                <a:cs typeface="Calibri" pitchFamily="34" charset="-120"/>
              </a:rPr>
              <a:t>Explain why a participant would choose each one</a:t>
            </a:r>
            <a:endParaRPr lang="en-US" sz="1800" dirty="0"/>
          </a:p>
          <a:p>
            <a:pPr marL="177800" indent="-177800">
              <a:spcAft>
                <a:spcPts val="800"/>
              </a:spcAft>
              <a:buSzPct val="100000"/>
              <a:buChar char="•"/>
            </a:pPr>
            <a:r>
              <a:rPr lang="en-US" sz="1800" dirty="0">
                <a:solidFill>
                  <a:srgbClr val="565349"/>
                </a:solidFill>
                <a:latin typeface="Calibri" pitchFamily="34" charset="0"/>
                <a:ea typeface="Calibri" pitchFamily="34" charset="-122"/>
                <a:cs typeface="Calibri" pitchFamily="34" charset="-120"/>
              </a:rPr>
              <a:t>Match clothing and footwear to a sport and a participant</a:t>
            </a:r>
            <a:endParaRPr lang="en-US" sz="1800" dirty="0"/>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name="Slide 40">
    <p:bg>
      <p:bgPr>
        <a:solidFill>
          <a:srgbClr val="FFFFFF"/>
        </a:solidFill>
      </p:bgPr>
    </p:bg>
    <p:spTree>
      <p:nvGrpSpPr>
        <p:cNvPr id="1" name=""/>
        <p:cNvGrpSpPr/>
        <p:nvPr/>
      </p:nvGrpSpPr>
      <p:grpSpPr>
        <a:xfrm>
          <a:off x="0" y="0"/>
          <a:ext cx="0" cy="0"/>
          <a:chOff x="0" y="0"/>
          <a:chExt cx="0" cy="0"/>
        </a:xfrm>
      </p:grpSpPr>
      <p:sp>
        <p:nvSpPr>
          <p:cNvPr id="2" name="Text 0"/>
          <p:cNvSpPr txBox="1"/>
          <p:nvPr/>
        </p:nvSpPr>
        <p:spPr>
          <a:xfrm>
            <a:off x="640080" y="6473952"/>
            <a:ext cx="6400800" cy="274320"/>
          </a:xfrm>
          <a:prstGeom prst="rect">
            <a:avLst/>
          </a:prstGeom>
          <a:noFill/>
          <a:ln/>
        </p:spPr>
        <p:txBody>
          <a:bodyPr wrap="square" lIns="0" tIns="0" rIns="0" bIns="0" rtlCol="0" anchor="ctr"/>
          <a:lstStyle/>
          <a:p>
            <a:pPr indent="0" marL="0">
              <a:buNone/>
            </a:pPr>
            <a:r>
              <a:rPr lang="en-US" sz="1150" dirty="0">
                <a:solidFill>
                  <a:srgbClr val="6E6B5E"/>
                </a:solidFill>
                <a:latin typeface="Calibri" pitchFamily="34" charset="0"/>
                <a:ea typeface="Calibri" pitchFamily="34" charset="-122"/>
                <a:cs typeface="Calibri" pitchFamily="34" charset="-120"/>
              </a:rPr>
              <a:t>DHS BTEC Sport · Component 1 · Task 2</a:t>
            </a:r>
            <a:endParaRPr lang="en-US" sz="1150" dirty="0"/>
          </a:p>
        </p:txBody>
      </p:sp>
      <p:sp>
        <p:nvSpPr>
          <p:cNvPr id="3" name="Text 1"/>
          <p:cNvSpPr txBox="1"/>
          <p:nvPr/>
        </p:nvSpPr>
        <p:spPr>
          <a:xfrm>
            <a:off x="7894015" y="6473952"/>
            <a:ext cx="3657600" cy="274320"/>
          </a:xfrm>
          <a:prstGeom prst="rect">
            <a:avLst/>
          </a:prstGeom>
          <a:noFill/>
          <a:ln/>
        </p:spPr>
        <p:txBody>
          <a:bodyPr wrap="square" lIns="0" tIns="0" rIns="0" bIns="0" rtlCol="0" anchor="ctr"/>
          <a:lstStyle/>
          <a:p>
            <a:pPr algn="r" indent="0" marL="0">
              <a:buNone/>
            </a:pPr>
            <a:r>
              <a:rPr lang="en-US" sz="1150" dirty="0">
                <a:solidFill>
                  <a:srgbClr val="6E6B5E"/>
                </a:solidFill>
                <a:latin typeface="Calibri" pitchFamily="34" charset="0"/>
                <a:ea typeface="Calibri" pitchFamily="34" charset="-122"/>
                <a:cs typeface="Calibri" pitchFamily="34" charset="-120"/>
              </a:rPr>
              <a:t>Booklet answers</a:t>
            </a:r>
            <a:endParaRPr lang="en-US" sz="1150" dirty="0"/>
          </a:p>
        </p:txBody>
      </p:sp>
      <p:sp>
        <p:nvSpPr>
          <p:cNvPr id="4" name="Text 2"/>
          <p:cNvSpPr txBox="1"/>
          <p:nvPr/>
        </p:nvSpPr>
        <p:spPr>
          <a:xfrm>
            <a:off x="640080" y="457200"/>
            <a:ext cx="4572000" cy="292608"/>
          </a:xfrm>
          <a:prstGeom prst="rect">
            <a:avLst/>
          </a:prstGeom>
          <a:noFill/>
          <a:ln/>
        </p:spPr>
        <p:txBody>
          <a:bodyPr wrap="square" lIns="0" tIns="0" rIns="0" bIns="0" rtlCol="0" anchor="ctr"/>
          <a:lstStyle/>
          <a:p>
            <a:pPr indent="0" marL="0">
              <a:buNone/>
            </a:pPr>
            <a:r>
              <a:rPr lang="en-US" sz="1300" b="1" spc="300" kern="0" dirty="0">
                <a:solidFill>
                  <a:srgbClr val="1F5C8B"/>
                </a:solidFill>
                <a:latin typeface="Calibri" pitchFamily="34" charset="0"/>
                <a:ea typeface="Calibri" pitchFamily="34" charset="-122"/>
                <a:cs typeface="Calibri" pitchFamily="34" charset="-120"/>
              </a:rPr>
              <a:t>BOOKLET PAGE 9</a:t>
            </a:r>
            <a:endParaRPr lang="en-US" sz="1300" dirty="0"/>
          </a:p>
        </p:txBody>
      </p:sp>
      <p:sp>
        <p:nvSpPr>
          <p:cNvPr id="5" name="Text 3"/>
          <p:cNvSpPr txBox="1"/>
          <p:nvPr/>
        </p:nvSpPr>
        <p:spPr>
          <a:xfrm>
            <a:off x="640080" y="749808"/>
            <a:ext cx="10911535" cy="914400"/>
          </a:xfrm>
          <a:prstGeom prst="rect">
            <a:avLst/>
          </a:prstGeom>
          <a:noFill/>
          <a:ln/>
        </p:spPr>
        <p:txBody>
          <a:bodyPr wrap="square" lIns="0" tIns="0" rIns="0" bIns="0" rtlCol="0" anchor="ctr"/>
          <a:lstStyle/>
          <a:p>
            <a:pPr indent="0" marL="0">
              <a:buNone/>
            </a:pPr>
            <a:r>
              <a:rPr lang="en-US" sz="3400" b="1" dirty="0">
                <a:solidFill>
                  <a:srgbClr val="1F1E1B"/>
                </a:solidFill>
                <a:latin typeface="Arial" pitchFamily="34" charset="0"/>
                <a:ea typeface="Arial" pitchFamily="34" charset="-122"/>
                <a:cs typeface="Arial" pitchFamily="34" charset="-120"/>
              </a:rPr>
              <a:t>The limitations.</a:t>
            </a:r>
            <a:endParaRPr lang="en-US" sz="3400" dirty="0"/>
          </a:p>
        </p:txBody>
      </p:sp>
      <p:sp>
        <p:nvSpPr>
          <p:cNvPr id="6" name="Shape 4"/>
          <p:cNvSpPr/>
          <p:nvPr/>
        </p:nvSpPr>
        <p:spPr>
          <a:xfrm>
            <a:off x="640080" y="1737360"/>
            <a:ext cx="10881360" cy="786384"/>
          </a:xfrm>
          <a:prstGeom prst="roundRect">
            <a:avLst>
              <a:gd name="adj" fmla="val 5814"/>
            </a:avLst>
          </a:prstGeom>
          <a:solidFill>
            <a:srgbClr val="F1EFE5"/>
          </a:solidFill>
          <a:ln/>
        </p:spPr>
      </p:sp>
      <p:sp>
        <p:nvSpPr>
          <p:cNvPr id="7" name="Text 5"/>
          <p:cNvSpPr txBox="1"/>
          <p:nvPr/>
        </p:nvSpPr>
        <p:spPr>
          <a:xfrm>
            <a:off x="841248" y="1828800"/>
            <a:ext cx="2743200" cy="640080"/>
          </a:xfrm>
          <a:prstGeom prst="rect">
            <a:avLst/>
          </a:prstGeom>
          <a:noFill/>
          <a:ln/>
        </p:spPr>
        <p:txBody>
          <a:bodyPr wrap="square" lIns="0" tIns="0" rIns="0" bIns="0" rtlCol="0" anchor="t"/>
          <a:lstStyle/>
          <a:p>
            <a:pPr indent="0" marL="0">
              <a:buNone/>
            </a:pPr>
            <a:r>
              <a:rPr lang="en-US" sz="1550" b="1" dirty="0">
                <a:solidFill>
                  <a:srgbClr val="1F1E1B"/>
                </a:solidFill>
                <a:latin typeface="Calibri" pitchFamily="34" charset="0"/>
                <a:ea typeface="Calibri" pitchFamily="34" charset="-122"/>
                <a:cs typeface="Calibri" pitchFamily="34" charset="-120"/>
              </a:rPr>
              <a:t>Time</a:t>
            </a:r>
            <a:endParaRPr lang="en-US" sz="1550" dirty="0"/>
          </a:p>
        </p:txBody>
      </p:sp>
      <p:sp>
        <p:nvSpPr>
          <p:cNvPr id="8" name="Text 6"/>
          <p:cNvSpPr txBox="1"/>
          <p:nvPr/>
        </p:nvSpPr>
        <p:spPr>
          <a:xfrm>
            <a:off x="3703320" y="1828800"/>
            <a:ext cx="7589520" cy="676656"/>
          </a:xfrm>
          <a:prstGeom prst="rect">
            <a:avLst/>
          </a:prstGeom>
          <a:noFill/>
          <a:ln/>
        </p:spPr>
        <p:txBody>
          <a:bodyPr wrap="square" lIns="0" tIns="0" rIns="0" bIns="0" rtlCol="0" anchor="t"/>
          <a:lstStyle/>
          <a:p>
            <a:pPr indent="0" marL="0">
              <a:buNone/>
            </a:pPr>
            <a:r>
              <a:rPr lang="en-US" sz="1350" dirty="0">
                <a:solidFill>
                  <a:srgbClr val="1F1E1B"/>
                </a:solidFill>
                <a:latin typeface="Calibri" pitchFamily="34" charset="0"/>
                <a:ea typeface="Calibri" pitchFamily="34" charset="-122"/>
                <a:cs typeface="Calibri" pitchFamily="34" charset="-120"/>
              </a:rPr>
              <a:t>setting up, using the equipment, compiling data, giving feedback to the participant</a:t>
            </a:r>
            <a:endParaRPr lang="en-US" sz="1350" dirty="0"/>
          </a:p>
        </p:txBody>
      </p:sp>
      <p:sp>
        <p:nvSpPr>
          <p:cNvPr id="9" name="Shape 7"/>
          <p:cNvSpPr/>
          <p:nvPr/>
        </p:nvSpPr>
        <p:spPr>
          <a:xfrm>
            <a:off x="640080" y="2633472"/>
            <a:ext cx="10881360" cy="786384"/>
          </a:xfrm>
          <a:prstGeom prst="roundRect">
            <a:avLst>
              <a:gd name="adj" fmla="val 5814"/>
            </a:avLst>
          </a:prstGeom>
          <a:solidFill>
            <a:srgbClr val="FFFFFF"/>
          </a:solidFill>
          <a:ln/>
        </p:spPr>
      </p:sp>
      <p:sp>
        <p:nvSpPr>
          <p:cNvPr id="10" name="Text 8"/>
          <p:cNvSpPr txBox="1"/>
          <p:nvPr/>
        </p:nvSpPr>
        <p:spPr>
          <a:xfrm>
            <a:off x="841248" y="2724912"/>
            <a:ext cx="2743200" cy="640080"/>
          </a:xfrm>
          <a:prstGeom prst="rect">
            <a:avLst/>
          </a:prstGeom>
          <a:noFill/>
          <a:ln/>
        </p:spPr>
        <p:txBody>
          <a:bodyPr wrap="square" lIns="0" tIns="0" rIns="0" bIns="0" rtlCol="0" anchor="t"/>
          <a:lstStyle/>
          <a:p>
            <a:pPr indent="0" marL="0">
              <a:buNone/>
            </a:pPr>
            <a:r>
              <a:rPr lang="en-US" sz="1550" b="1" dirty="0">
                <a:solidFill>
                  <a:srgbClr val="1F1E1B"/>
                </a:solidFill>
                <a:latin typeface="Calibri" pitchFamily="34" charset="0"/>
                <a:ea typeface="Calibri" pitchFamily="34" charset="-122"/>
                <a:cs typeface="Calibri" pitchFamily="34" charset="-120"/>
              </a:rPr>
              <a:t>Access to technology</a:t>
            </a:r>
            <a:endParaRPr lang="en-US" sz="1550" dirty="0"/>
          </a:p>
        </p:txBody>
      </p:sp>
      <p:sp>
        <p:nvSpPr>
          <p:cNvPr id="11" name="Text 9"/>
          <p:cNvSpPr txBox="1"/>
          <p:nvPr/>
        </p:nvSpPr>
        <p:spPr>
          <a:xfrm>
            <a:off x="3703320" y="2724912"/>
            <a:ext cx="7589520" cy="676656"/>
          </a:xfrm>
          <a:prstGeom prst="rect">
            <a:avLst/>
          </a:prstGeom>
          <a:noFill/>
          <a:ln/>
        </p:spPr>
        <p:txBody>
          <a:bodyPr wrap="square" lIns="0" tIns="0" rIns="0" bIns="0" rtlCol="0" anchor="t"/>
          <a:lstStyle/>
          <a:p>
            <a:pPr indent="0" marL="0">
              <a:buNone/>
            </a:pPr>
            <a:r>
              <a:rPr lang="en-US" sz="1350" dirty="0">
                <a:solidFill>
                  <a:srgbClr val="1F1E1B"/>
                </a:solidFill>
                <a:latin typeface="Calibri" pitchFamily="34" charset="0"/>
                <a:ea typeface="Calibri" pitchFamily="34" charset="-122"/>
                <a:cs typeface="Calibri" pitchFamily="34" charset="-120"/>
              </a:rPr>
              <a:t>equality and unfair advantages, as not all participants have access</a:t>
            </a:r>
            <a:endParaRPr lang="en-US" sz="1350" dirty="0"/>
          </a:p>
        </p:txBody>
      </p:sp>
      <p:sp>
        <p:nvSpPr>
          <p:cNvPr id="12" name="Shape 10"/>
          <p:cNvSpPr/>
          <p:nvPr/>
        </p:nvSpPr>
        <p:spPr>
          <a:xfrm>
            <a:off x="640080" y="3529584"/>
            <a:ext cx="10881360" cy="786384"/>
          </a:xfrm>
          <a:prstGeom prst="roundRect">
            <a:avLst>
              <a:gd name="adj" fmla="val 5814"/>
            </a:avLst>
          </a:prstGeom>
          <a:solidFill>
            <a:srgbClr val="F1EFE5"/>
          </a:solidFill>
          <a:ln/>
        </p:spPr>
      </p:sp>
      <p:sp>
        <p:nvSpPr>
          <p:cNvPr id="13" name="Text 11"/>
          <p:cNvSpPr txBox="1"/>
          <p:nvPr/>
        </p:nvSpPr>
        <p:spPr>
          <a:xfrm>
            <a:off x="841248" y="3621024"/>
            <a:ext cx="2743200" cy="640080"/>
          </a:xfrm>
          <a:prstGeom prst="rect">
            <a:avLst/>
          </a:prstGeom>
          <a:noFill/>
          <a:ln/>
        </p:spPr>
        <p:txBody>
          <a:bodyPr wrap="square" lIns="0" tIns="0" rIns="0" bIns="0" rtlCol="0" anchor="t"/>
          <a:lstStyle/>
          <a:p>
            <a:pPr indent="0" marL="0">
              <a:buNone/>
            </a:pPr>
            <a:r>
              <a:rPr lang="en-US" sz="1550" b="1" dirty="0">
                <a:solidFill>
                  <a:srgbClr val="1F1E1B"/>
                </a:solidFill>
                <a:latin typeface="Calibri" pitchFamily="34" charset="0"/>
                <a:ea typeface="Calibri" pitchFamily="34" charset="-122"/>
                <a:cs typeface="Calibri" pitchFamily="34" charset="-120"/>
              </a:rPr>
              <a:t>Cost of technology</a:t>
            </a:r>
            <a:endParaRPr lang="en-US" sz="1550" dirty="0"/>
          </a:p>
        </p:txBody>
      </p:sp>
      <p:sp>
        <p:nvSpPr>
          <p:cNvPr id="14" name="Text 12"/>
          <p:cNvSpPr txBox="1"/>
          <p:nvPr/>
        </p:nvSpPr>
        <p:spPr>
          <a:xfrm>
            <a:off x="3703320" y="3621024"/>
            <a:ext cx="7589520" cy="676656"/>
          </a:xfrm>
          <a:prstGeom prst="rect">
            <a:avLst/>
          </a:prstGeom>
          <a:noFill/>
          <a:ln/>
        </p:spPr>
        <p:txBody>
          <a:bodyPr wrap="square" lIns="0" tIns="0" rIns="0" bIns="0" rtlCol="0" anchor="t"/>
          <a:lstStyle/>
          <a:p>
            <a:pPr indent="0" marL="0">
              <a:buNone/>
            </a:pPr>
            <a:r>
              <a:rPr lang="en-US" sz="1350" dirty="0">
                <a:solidFill>
                  <a:srgbClr val="1F1E1B"/>
                </a:solidFill>
                <a:latin typeface="Calibri" pitchFamily="34" charset="0"/>
                <a:ea typeface="Calibri" pitchFamily="34" charset="-122"/>
                <a:cs typeface="Calibri" pitchFamily="34" charset="-120"/>
              </a:rPr>
              <a:t>the initial cost and the follow-up maintenance</a:t>
            </a:r>
            <a:endParaRPr lang="en-US" sz="1350" dirty="0"/>
          </a:p>
        </p:txBody>
      </p:sp>
      <p:sp>
        <p:nvSpPr>
          <p:cNvPr id="15" name="Shape 13"/>
          <p:cNvSpPr/>
          <p:nvPr/>
        </p:nvSpPr>
        <p:spPr>
          <a:xfrm>
            <a:off x="640080" y="4425696"/>
            <a:ext cx="10881360" cy="786384"/>
          </a:xfrm>
          <a:prstGeom prst="roundRect">
            <a:avLst>
              <a:gd name="adj" fmla="val 5814"/>
            </a:avLst>
          </a:prstGeom>
          <a:solidFill>
            <a:srgbClr val="FFFFFF"/>
          </a:solidFill>
          <a:ln/>
        </p:spPr>
      </p:sp>
      <p:sp>
        <p:nvSpPr>
          <p:cNvPr id="16" name="Text 14"/>
          <p:cNvSpPr txBox="1"/>
          <p:nvPr/>
        </p:nvSpPr>
        <p:spPr>
          <a:xfrm>
            <a:off x="841248" y="4517136"/>
            <a:ext cx="2743200" cy="640080"/>
          </a:xfrm>
          <a:prstGeom prst="rect">
            <a:avLst/>
          </a:prstGeom>
          <a:noFill/>
          <a:ln/>
        </p:spPr>
        <p:txBody>
          <a:bodyPr wrap="square" lIns="0" tIns="0" rIns="0" bIns="0" rtlCol="0" anchor="t"/>
          <a:lstStyle/>
          <a:p>
            <a:pPr indent="0" marL="0">
              <a:buNone/>
            </a:pPr>
            <a:r>
              <a:rPr lang="en-US" sz="1550" b="1" dirty="0">
                <a:solidFill>
                  <a:srgbClr val="1F1E1B"/>
                </a:solidFill>
                <a:latin typeface="Calibri" pitchFamily="34" charset="0"/>
                <a:ea typeface="Calibri" pitchFamily="34" charset="-122"/>
                <a:cs typeface="Calibri" pitchFamily="34" charset="-120"/>
              </a:rPr>
              <a:t>Accuracy</a:t>
            </a:r>
            <a:endParaRPr lang="en-US" sz="1550" dirty="0"/>
          </a:p>
        </p:txBody>
      </p:sp>
      <p:sp>
        <p:nvSpPr>
          <p:cNvPr id="17" name="Text 15"/>
          <p:cNvSpPr txBox="1"/>
          <p:nvPr/>
        </p:nvSpPr>
        <p:spPr>
          <a:xfrm>
            <a:off x="3703320" y="4517136"/>
            <a:ext cx="7589520" cy="676656"/>
          </a:xfrm>
          <a:prstGeom prst="rect">
            <a:avLst/>
          </a:prstGeom>
          <a:noFill/>
          <a:ln/>
        </p:spPr>
        <p:txBody>
          <a:bodyPr wrap="square" lIns="0" tIns="0" rIns="0" bIns="0" rtlCol="0" anchor="t"/>
          <a:lstStyle/>
          <a:p>
            <a:pPr indent="0" marL="0">
              <a:buNone/>
            </a:pPr>
            <a:r>
              <a:rPr lang="en-US" sz="1350" dirty="0">
                <a:solidFill>
                  <a:srgbClr val="1F1E1B"/>
                </a:solidFill>
                <a:latin typeface="Calibri" pitchFamily="34" charset="0"/>
                <a:ea typeface="Calibri" pitchFamily="34" charset="-122"/>
                <a:cs typeface="Calibri" pitchFamily="34" charset="-120"/>
              </a:rPr>
              <a:t>the data provided by the equipment may not be accurate</a:t>
            </a:r>
            <a:endParaRPr lang="en-US" sz="1350" dirty="0"/>
          </a:p>
        </p:txBody>
      </p:sp>
      <p:sp>
        <p:nvSpPr>
          <p:cNvPr id="18" name="Shape 16"/>
          <p:cNvSpPr/>
          <p:nvPr/>
        </p:nvSpPr>
        <p:spPr>
          <a:xfrm>
            <a:off x="640080" y="5321808"/>
            <a:ext cx="10881360" cy="786384"/>
          </a:xfrm>
          <a:prstGeom prst="roundRect">
            <a:avLst>
              <a:gd name="adj" fmla="val 5814"/>
            </a:avLst>
          </a:prstGeom>
          <a:solidFill>
            <a:srgbClr val="F1EFE5"/>
          </a:solidFill>
          <a:ln/>
        </p:spPr>
      </p:sp>
      <p:sp>
        <p:nvSpPr>
          <p:cNvPr id="19" name="Text 17"/>
          <p:cNvSpPr txBox="1"/>
          <p:nvPr/>
        </p:nvSpPr>
        <p:spPr>
          <a:xfrm>
            <a:off x="841248" y="5413248"/>
            <a:ext cx="2743200" cy="640080"/>
          </a:xfrm>
          <a:prstGeom prst="rect">
            <a:avLst/>
          </a:prstGeom>
          <a:noFill/>
          <a:ln/>
        </p:spPr>
        <p:txBody>
          <a:bodyPr wrap="square" lIns="0" tIns="0" rIns="0" bIns="0" rtlCol="0" anchor="t"/>
          <a:lstStyle/>
          <a:p>
            <a:pPr indent="0" marL="0">
              <a:buNone/>
            </a:pPr>
            <a:r>
              <a:rPr lang="en-US" sz="1550" b="1" dirty="0">
                <a:solidFill>
                  <a:srgbClr val="1F1E1B"/>
                </a:solidFill>
                <a:latin typeface="Calibri" pitchFamily="34" charset="0"/>
                <a:ea typeface="Calibri" pitchFamily="34" charset="-122"/>
                <a:cs typeface="Calibri" pitchFamily="34" charset="-120"/>
              </a:rPr>
              <a:t>Usability</a:t>
            </a:r>
            <a:endParaRPr lang="en-US" sz="1550" dirty="0"/>
          </a:p>
        </p:txBody>
      </p:sp>
      <p:sp>
        <p:nvSpPr>
          <p:cNvPr id="20" name="Text 18"/>
          <p:cNvSpPr txBox="1"/>
          <p:nvPr/>
        </p:nvSpPr>
        <p:spPr>
          <a:xfrm>
            <a:off x="3703320" y="5413248"/>
            <a:ext cx="7589520" cy="676656"/>
          </a:xfrm>
          <a:prstGeom prst="rect">
            <a:avLst/>
          </a:prstGeom>
          <a:noFill/>
          <a:ln/>
        </p:spPr>
        <p:txBody>
          <a:bodyPr wrap="square" lIns="0" tIns="0" rIns="0" bIns="0" rtlCol="0" anchor="t"/>
          <a:lstStyle/>
          <a:p>
            <a:pPr indent="0" marL="0">
              <a:buNone/>
            </a:pPr>
            <a:r>
              <a:rPr lang="en-US" sz="1350" dirty="0">
                <a:solidFill>
                  <a:srgbClr val="1F1E1B"/>
                </a:solidFill>
                <a:latin typeface="Calibri" pitchFamily="34" charset="0"/>
                <a:ea typeface="Calibri" pitchFamily="34" charset="-122"/>
                <a:cs typeface="Calibri" pitchFamily="34" charset="-120"/>
              </a:rPr>
              <a:t>specific training is required to use it</a:t>
            </a:r>
            <a:endParaRPr lang="en-US" sz="1350" dirty="0"/>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name="Slide 41">
    <p:bg>
      <p:bgPr>
        <a:solidFill>
          <a:srgbClr val="FFFFFF"/>
        </a:solidFill>
      </p:bgPr>
    </p:bg>
    <p:spTree>
      <p:nvGrpSpPr>
        <p:cNvPr id="1" name=""/>
        <p:cNvGrpSpPr/>
        <p:nvPr/>
      </p:nvGrpSpPr>
      <p:grpSpPr>
        <a:xfrm>
          <a:off x="0" y="0"/>
          <a:ext cx="0" cy="0"/>
          <a:chOff x="0" y="0"/>
          <a:chExt cx="0" cy="0"/>
        </a:xfrm>
      </p:grpSpPr>
      <p:sp>
        <p:nvSpPr>
          <p:cNvPr id="2" name="Text 0"/>
          <p:cNvSpPr txBox="1"/>
          <p:nvPr/>
        </p:nvSpPr>
        <p:spPr>
          <a:xfrm>
            <a:off x="640080" y="6473952"/>
            <a:ext cx="6400800" cy="274320"/>
          </a:xfrm>
          <a:prstGeom prst="rect">
            <a:avLst/>
          </a:prstGeom>
          <a:noFill/>
          <a:ln/>
        </p:spPr>
        <p:txBody>
          <a:bodyPr wrap="square" lIns="0" tIns="0" rIns="0" bIns="0" rtlCol="0" anchor="ctr"/>
          <a:lstStyle/>
          <a:p>
            <a:pPr indent="0" marL="0">
              <a:buNone/>
            </a:pPr>
            <a:r>
              <a:rPr lang="en-US" sz="1150" dirty="0">
                <a:solidFill>
                  <a:srgbClr val="6E6B5E"/>
                </a:solidFill>
                <a:latin typeface="Calibri" pitchFamily="34" charset="0"/>
                <a:ea typeface="Calibri" pitchFamily="34" charset="-122"/>
                <a:cs typeface="Calibri" pitchFamily="34" charset="-120"/>
              </a:rPr>
              <a:t>DHS BTEC Sport · Component 1 · Task 2</a:t>
            </a:r>
            <a:endParaRPr lang="en-US" sz="1150" dirty="0"/>
          </a:p>
        </p:txBody>
      </p:sp>
      <p:sp>
        <p:nvSpPr>
          <p:cNvPr id="3" name="Text 1"/>
          <p:cNvSpPr txBox="1"/>
          <p:nvPr/>
        </p:nvSpPr>
        <p:spPr>
          <a:xfrm>
            <a:off x="7894015" y="6473952"/>
            <a:ext cx="3657600" cy="274320"/>
          </a:xfrm>
          <a:prstGeom prst="rect">
            <a:avLst/>
          </a:prstGeom>
          <a:noFill/>
          <a:ln/>
        </p:spPr>
        <p:txBody>
          <a:bodyPr wrap="square" lIns="0" tIns="0" rIns="0" bIns="0" rtlCol="0" anchor="ctr"/>
          <a:lstStyle/>
          <a:p>
            <a:pPr algn="r" indent="0" marL="0">
              <a:buNone/>
            </a:pPr>
            <a:r>
              <a:rPr lang="en-US" sz="1150" dirty="0">
                <a:solidFill>
                  <a:srgbClr val="6E6B5E"/>
                </a:solidFill>
                <a:latin typeface="Calibri" pitchFamily="34" charset="0"/>
                <a:ea typeface="Calibri" pitchFamily="34" charset="-122"/>
                <a:cs typeface="Calibri" pitchFamily="34" charset="-120"/>
              </a:rPr>
              <a:t>Booklet answers</a:t>
            </a:r>
            <a:endParaRPr lang="en-US" sz="1150" dirty="0"/>
          </a:p>
        </p:txBody>
      </p:sp>
      <p:sp>
        <p:nvSpPr>
          <p:cNvPr id="4" name="Text 2"/>
          <p:cNvSpPr txBox="1"/>
          <p:nvPr/>
        </p:nvSpPr>
        <p:spPr>
          <a:xfrm>
            <a:off x="640080" y="457200"/>
            <a:ext cx="4572000" cy="292608"/>
          </a:xfrm>
          <a:prstGeom prst="rect">
            <a:avLst/>
          </a:prstGeom>
          <a:noFill/>
          <a:ln/>
        </p:spPr>
        <p:txBody>
          <a:bodyPr wrap="square" lIns="0" tIns="0" rIns="0" bIns="0" rtlCol="0" anchor="ctr"/>
          <a:lstStyle/>
          <a:p>
            <a:pPr indent="0" marL="0">
              <a:buNone/>
            </a:pPr>
            <a:r>
              <a:rPr lang="en-US" sz="1300" b="1" spc="300" kern="0" dirty="0">
                <a:solidFill>
                  <a:srgbClr val="1F5C8B"/>
                </a:solidFill>
                <a:latin typeface="Calibri" pitchFamily="34" charset="0"/>
                <a:ea typeface="Calibri" pitchFamily="34" charset="-122"/>
                <a:cs typeface="Calibri" pitchFamily="34" charset="-120"/>
              </a:rPr>
              <a:t>BOOKLET PAGE 13</a:t>
            </a:r>
            <a:endParaRPr lang="en-US" sz="1300" dirty="0"/>
          </a:p>
        </p:txBody>
      </p:sp>
      <p:sp>
        <p:nvSpPr>
          <p:cNvPr id="5" name="Text 3"/>
          <p:cNvSpPr txBox="1"/>
          <p:nvPr/>
        </p:nvSpPr>
        <p:spPr>
          <a:xfrm>
            <a:off x="640080" y="749808"/>
            <a:ext cx="10911535" cy="914400"/>
          </a:xfrm>
          <a:prstGeom prst="rect">
            <a:avLst/>
          </a:prstGeom>
          <a:noFill/>
          <a:ln/>
        </p:spPr>
        <p:txBody>
          <a:bodyPr wrap="square" lIns="0" tIns="0" rIns="0" bIns="0" rtlCol="0" anchor="ctr"/>
          <a:lstStyle/>
          <a:p>
            <a:pPr indent="0" marL="0">
              <a:buNone/>
            </a:pPr>
            <a:r>
              <a:rPr lang="en-US" sz="3400" b="1" dirty="0">
                <a:solidFill>
                  <a:srgbClr val="1F1E1B"/>
                </a:solidFill>
                <a:latin typeface="Arial" pitchFamily="34" charset="0"/>
                <a:ea typeface="Arial" pitchFamily="34" charset="-122"/>
                <a:cs typeface="Arial" pitchFamily="34" charset="-120"/>
              </a:rPr>
              <a:t>Self-test.</a:t>
            </a:r>
            <a:endParaRPr lang="en-US" sz="3400" dirty="0"/>
          </a:p>
        </p:txBody>
      </p:sp>
      <p:sp>
        <p:nvSpPr>
          <p:cNvPr id="6" name="Shape 4"/>
          <p:cNvSpPr/>
          <p:nvPr/>
        </p:nvSpPr>
        <p:spPr>
          <a:xfrm>
            <a:off x="640080" y="1645920"/>
            <a:ext cx="10881360" cy="667512"/>
          </a:xfrm>
          <a:prstGeom prst="roundRect">
            <a:avLst>
              <a:gd name="adj" fmla="val 6849"/>
            </a:avLst>
          </a:prstGeom>
          <a:solidFill>
            <a:srgbClr val="F1EFE5"/>
          </a:solidFill>
          <a:ln/>
        </p:spPr>
      </p:sp>
      <p:sp>
        <p:nvSpPr>
          <p:cNvPr id="7" name="Text 5"/>
          <p:cNvSpPr txBox="1"/>
          <p:nvPr/>
        </p:nvSpPr>
        <p:spPr>
          <a:xfrm>
            <a:off x="841248" y="1737360"/>
            <a:ext cx="822960" cy="521208"/>
          </a:xfrm>
          <a:prstGeom prst="rect">
            <a:avLst/>
          </a:prstGeom>
          <a:noFill/>
          <a:ln/>
        </p:spPr>
        <p:txBody>
          <a:bodyPr wrap="square" lIns="0" tIns="0" rIns="0" bIns="0" rtlCol="0" anchor="t"/>
          <a:lstStyle/>
          <a:p>
            <a:pPr indent="0" marL="0">
              <a:buNone/>
            </a:pPr>
            <a:r>
              <a:rPr lang="en-US" sz="1550" b="1" dirty="0">
                <a:solidFill>
                  <a:srgbClr val="1F1E1B"/>
                </a:solidFill>
                <a:latin typeface="Calibri" pitchFamily="34" charset="0"/>
                <a:ea typeface="Calibri" pitchFamily="34" charset="-122"/>
                <a:cs typeface="Calibri" pitchFamily="34" charset="-120"/>
              </a:rPr>
              <a:t>1</a:t>
            </a:r>
            <a:endParaRPr lang="en-US" sz="1550" dirty="0"/>
          </a:p>
        </p:txBody>
      </p:sp>
      <p:sp>
        <p:nvSpPr>
          <p:cNvPr id="8" name="Text 6"/>
          <p:cNvSpPr txBox="1"/>
          <p:nvPr/>
        </p:nvSpPr>
        <p:spPr>
          <a:xfrm>
            <a:off x="1783080" y="1737360"/>
            <a:ext cx="9509760" cy="557784"/>
          </a:xfrm>
          <a:prstGeom prst="rect">
            <a:avLst/>
          </a:prstGeom>
          <a:noFill/>
          <a:ln/>
        </p:spPr>
        <p:txBody>
          <a:bodyPr wrap="square" lIns="0" tIns="0" rIns="0" bIns="0" rtlCol="0" anchor="t"/>
          <a:lstStyle/>
          <a:p>
            <a:pPr indent="0" marL="0">
              <a:buNone/>
            </a:pPr>
            <a:r>
              <a:rPr lang="en-US" sz="1350" dirty="0">
                <a:solidFill>
                  <a:srgbClr val="1F1E1B"/>
                </a:solidFill>
                <a:latin typeface="Calibri" pitchFamily="34" charset="0"/>
                <a:ea typeface="Calibri" pitchFamily="34" charset="-122"/>
                <a:cs typeface="Calibri" pitchFamily="34" charset="-120"/>
              </a:rPr>
              <a:t>Clothing, footwear, sport-specific equipment, protection and safety, assistive, facilities, officiating, performance analysis</a:t>
            </a:r>
            <a:endParaRPr lang="en-US" sz="1350" dirty="0"/>
          </a:p>
        </p:txBody>
      </p:sp>
      <p:sp>
        <p:nvSpPr>
          <p:cNvPr id="9" name="Shape 7"/>
          <p:cNvSpPr/>
          <p:nvPr/>
        </p:nvSpPr>
        <p:spPr>
          <a:xfrm>
            <a:off x="640080" y="2423160"/>
            <a:ext cx="10881360" cy="667512"/>
          </a:xfrm>
          <a:prstGeom prst="roundRect">
            <a:avLst>
              <a:gd name="adj" fmla="val 6849"/>
            </a:avLst>
          </a:prstGeom>
          <a:solidFill>
            <a:srgbClr val="FFFFFF"/>
          </a:solidFill>
          <a:ln/>
        </p:spPr>
      </p:sp>
      <p:sp>
        <p:nvSpPr>
          <p:cNvPr id="10" name="Text 8"/>
          <p:cNvSpPr txBox="1"/>
          <p:nvPr/>
        </p:nvSpPr>
        <p:spPr>
          <a:xfrm>
            <a:off x="841248" y="2514600"/>
            <a:ext cx="822960" cy="521208"/>
          </a:xfrm>
          <a:prstGeom prst="rect">
            <a:avLst/>
          </a:prstGeom>
          <a:noFill/>
          <a:ln/>
        </p:spPr>
        <p:txBody>
          <a:bodyPr wrap="square" lIns="0" tIns="0" rIns="0" bIns="0" rtlCol="0" anchor="t"/>
          <a:lstStyle/>
          <a:p>
            <a:pPr indent="0" marL="0">
              <a:buNone/>
            </a:pPr>
            <a:r>
              <a:rPr lang="en-US" sz="1550" b="1" dirty="0">
                <a:solidFill>
                  <a:srgbClr val="1F1E1B"/>
                </a:solidFill>
                <a:latin typeface="Calibri" pitchFamily="34" charset="0"/>
                <a:ea typeface="Calibri" pitchFamily="34" charset="-122"/>
                <a:cs typeface="Calibri" pitchFamily="34" charset="-120"/>
              </a:rPr>
              <a:t>2</a:t>
            </a:r>
            <a:endParaRPr lang="en-US" sz="1550" dirty="0"/>
          </a:p>
        </p:txBody>
      </p:sp>
      <p:sp>
        <p:nvSpPr>
          <p:cNvPr id="11" name="Text 9"/>
          <p:cNvSpPr txBox="1"/>
          <p:nvPr/>
        </p:nvSpPr>
        <p:spPr>
          <a:xfrm>
            <a:off x="1783080" y="2514600"/>
            <a:ext cx="9509760" cy="557784"/>
          </a:xfrm>
          <a:prstGeom prst="rect">
            <a:avLst/>
          </a:prstGeom>
          <a:noFill/>
          <a:ln/>
        </p:spPr>
        <p:txBody>
          <a:bodyPr wrap="square" lIns="0" tIns="0" rIns="0" bIns="0" rtlCol="0" anchor="t"/>
          <a:lstStyle/>
          <a:p>
            <a:pPr indent="0" marL="0">
              <a:buNone/>
            </a:pPr>
            <a:r>
              <a:rPr lang="en-US" sz="1350" dirty="0">
                <a:solidFill>
                  <a:srgbClr val="1F1E1B"/>
                </a:solidFill>
                <a:latin typeface="Calibri" pitchFamily="34" charset="0"/>
                <a:ea typeface="Calibri" pitchFamily="34" charset="-122"/>
                <a:cs typeface="Calibri" pitchFamily="34" charset="-120"/>
              </a:rPr>
              <a:t>Participation, travel-related, scoring, fitness training equipment</a:t>
            </a:r>
            <a:endParaRPr lang="en-US" sz="1350" dirty="0"/>
          </a:p>
        </p:txBody>
      </p:sp>
      <p:sp>
        <p:nvSpPr>
          <p:cNvPr id="12" name="Shape 10"/>
          <p:cNvSpPr/>
          <p:nvPr/>
        </p:nvSpPr>
        <p:spPr>
          <a:xfrm>
            <a:off x="640080" y="3200400"/>
            <a:ext cx="10881360" cy="667512"/>
          </a:xfrm>
          <a:prstGeom prst="roundRect">
            <a:avLst>
              <a:gd name="adj" fmla="val 6849"/>
            </a:avLst>
          </a:prstGeom>
          <a:solidFill>
            <a:srgbClr val="F1EFE5"/>
          </a:solidFill>
          <a:ln/>
        </p:spPr>
      </p:sp>
      <p:sp>
        <p:nvSpPr>
          <p:cNvPr id="13" name="Text 11"/>
          <p:cNvSpPr txBox="1"/>
          <p:nvPr/>
        </p:nvSpPr>
        <p:spPr>
          <a:xfrm>
            <a:off x="841248" y="3291840"/>
            <a:ext cx="822960" cy="521208"/>
          </a:xfrm>
          <a:prstGeom prst="rect">
            <a:avLst/>
          </a:prstGeom>
          <a:noFill/>
          <a:ln/>
        </p:spPr>
        <p:txBody>
          <a:bodyPr wrap="square" lIns="0" tIns="0" rIns="0" bIns="0" rtlCol="0" anchor="t"/>
          <a:lstStyle/>
          <a:p>
            <a:pPr indent="0" marL="0">
              <a:buNone/>
            </a:pPr>
            <a:r>
              <a:rPr lang="en-US" sz="1550" b="1" dirty="0">
                <a:solidFill>
                  <a:srgbClr val="1F1E1B"/>
                </a:solidFill>
                <a:latin typeface="Calibri" pitchFamily="34" charset="0"/>
                <a:ea typeface="Calibri" pitchFamily="34" charset="-122"/>
                <a:cs typeface="Calibri" pitchFamily="34" charset="-120"/>
              </a:rPr>
              <a:t>3</a:t>
            </a:r>
            <a:endParaRPr lang="en-US" sz="1550" dirty="0"/>
          </a:p>
        </p:txBody>
      </p:sp>
      <p:sp>
        <p:nvSpPr>
          <p:cNvPr id="14" name="Text 12"/>
          <p:cNvSpPr txBox="1"/>
          <p:nvPr/>
        </p:nvSpPr>
        <p:spPr>
          <a:xfrm>
            <a:off x="1783080" y="3291840"/>
            <a:ext cx="9509760" cy="557784"/>
          </a:xfrm>
          <a:prstGeom prst="rect">
            <a:avLst/>
          </a:prstGeom>
          <a:noFill/>
          <a:ln/>
        </p:spPr>
        <p:txBody>
          <a:bodyPr wrap="square" lIns="0" tIns="0" rIns="0" bIns="0" rtlCol="0" anchor="t"/>
          <a:lstStyle/>
          <a:p>
            <a:pPr indent="0" marL="0">
              <a:buNone/>
            </a:pPr>
            <a:r>
              <a:rPr lang="en-US" sz="1350" dirty="0">
                <a:solidFill>
                  <a:srgbClr val="1F1E1B"/>
                </a:solidFill>
                <a:latin typeface="Calibri" pitchFamily="34" charset="0"/>
                <a:ea typeface="Calibri" pitchFamily="34" charset="-122"/>
                <a:cs typeface="Calibri" pitchFamily="34" charset="-120"/>
              </a:rPr>
              <a:t>Improved thermoregulation and clothing designed to improve aerodynamics</a:t>
            </a:r>
            <a:endParaRPr lang="en-US" sz="1350" dirty="0"/>
          </a:p>
        </p:txBody>
      </p:sp>
      <p:sp>
        <p:nvSpPr>
          <p:cNvPr id="15" name="Shape 13"/>
          <p:cNvSpPr/>
          <p:nvPr/>
        </p:nvSpPr>
        <p:spPr>
          <a:xfrm>
            <a:off x="640080" y="3977640"/>
            <a:ext cx="10881360" cy="667512"/>
          </a:xfrm>
          <a:prstGeom prst="roundRect">
            <a:avLst>
              <a:gd name="adj" fmla="val 6849"/>
            </a:avLst>
          </a:prstGeom>
          <a:solidFill>
            <a:srgbClr val="FFFFFF"/>
          </a:solidFill>
          <a:ln/>
        </p:spPr>
      </p:sp>
      <p:sp>
        <p:nvSpPr>
          <p:cNvPr id="16" name="Text 14"/>
          <p:cNvSpPr txBox="1"/>
          <p:nvPr/>
        </p:nvSpPr>
        <p:spPr>
          <a:xfrm>
            <a:off x="841248" y="4069080"/>
            <a:ext cx="822960" cy="521208"/>
          </a:xfrm>
          <a:prstGeom prst="rect">
            <a:avLst/>
          </a:prstGeom>
          <a:noFill/>
          <a:ln/>
        </p:spPr>
        <p:txBody>
          <a:bodyPr wrap="square" lIns="0" tIns="0" rIns="0" bIns="0" rtlCol="0" anchor="t"/>
          <a:lstStyle/>
          <a:p>
            <a:pPr indent="0" marL="0">
              <a:buNone/>
            </a:pPr>
            <a:r>
              <a:rPr lang="en-US" sz="1550" b="1" dirty="0">
                <a:solidFill>
                  <a:srgbClr val="1F1E1B"/>
                </a:solidFill>
                <a:latin typeface="Calibri" pitchFamily="34" charset="0"/>
                <a:ea typeface="Calibri" pitchFamily="34" charset="-122"/>
                <a:cs typeface="Calibri" pitchFamily="34" charset="-120"/>
              </a:rPr>
              <a:t>4</a:t>
            </a:r>
            <a:endParaRPr lang="en-US" sz="1550" dirty="0"/>
          </a:p>
        </p:txBody>
      </p:sp>
      <p:sp>
        <p:nvSpPr>
          <p:cNvPr id="17" name="Text 15"/>
          <p:cNvSpPr txBox="1"/>
          <p:nvPr/>
        </p:nvSpPr>
        <p:spPr>
          <a:xfrm>
            <a:off x="1783080" y="4069080"/>
            <a:ext cx="9509760" cy="557784"/>
          </a:xfrm>
          <a:prstGeom prst="rect">
            <a:avLst/>
          </a:prstGeom>
          <a:noFill/>
          <a:ln/>
        </p:spPr>
        <p:txBody>
          <a:bodyPr wrap="square" lIns="0" tIns="0" rIns="0" bIns="0" rtlCol="0" anchor="t"/>
          <a:lstStyle/>
          <a:p>
            <a:pPr indent="0" marL="0">
              <a:buNone/>
            </a:pPr>
            <a:r>
              <a:rPr lang="en-US" sz="1350" dirty="0">
                <a:solidFill>
                  <a:srgbClr val="1F1E1B"/>
                </a:solidFill>
                <a:latin typeface="Calibri" pitchFamily="34" charset="0"/>
                <a:ea typeface="Calibri" pitchFamily="34" charset="-122"/>
                <a:cs typeface="Calibri" pitchFamily="34" charset="-120"/>
              </a:rPr>
              <a:t>Composite materials for lightness and strength, and new designs to improve performance</a:t>
            </a:r>
            <a:endParaRPr lang="en-US" sz="1350" dirty="0"/>
          </a:p>
        </p:txBody>
      </p:sp>
      <p:sp>
        <p:nvSpPr>
          <p:cNvPr id="18" name="Shape 16"/>
          <p:cNvSpPr/>
          <p:nvPr/>
        </p:nvSpPr>
        <p:spPr>
          <a:xfrm>
            <a:off x="640080" y="4754880"/>
            <a:ext cx="10881360" cy="667512"/>
          </a:xfrm>
          <a:prstGeom prst="roundRect">
            <a:avLst>
              <a:gd name="adj" fmla="val 6849"/>
            </a:avLst>
          </a:prstGeom>
          <a:solidFill>
            <a:srgbClr val="F1EFE5"/>
          </a:solidFill>
          <a:ln/>
        </p:spPr>
      </p:sp>
      <p:sp>
        <p:nvSpPr>
          <p:cNvPr id="19" name="Text 17"/>
          <p:cNvSpPr txBox="1"/>
          <p:nvPr/>
        </p:nvSpPr>
        <p:spPr>
          <a:xfrm>
            <a:off x="841248" y="4846320"/>
            <a:ext cx="822960" cy="521208"/>
          </a:xfrm>
          <a:prstGeom prst="rect">
            <a:avLst/>
          </a:prstGeom>
          <a:noFill/>
          <a:ln/>
        </p:spPr>
        <p:txBody>
          <a:bodyPr wrap="square" lIns="0" tIns="0" rIns="0" bIns="0" rtlCol="0" anchor="t"/>
          <a:lstStyle/>
          <a:p>
            <a:pPr indent="0" marL="0">
              <a:buNone/>
            </a:pPr>
            <a:r>
              <a:rPr lang="en-US" sz="1550" b="1" dirty="0">
                <a:solidFill>
                  <a:srgbClr val="1F1E1B"/>
                </a:solidFill>
                <a:latin typeface="Calibri" pitchFamily="34" charset="0"/>
                <a:ea typeface="Calibri" pitchFamily="34" charset="-122"/>
                <a:cs typeface="Calibri" pitchFamily="34" charset="-120"/>
              </a:rPr>
              <a:t>5</a:t>
            </a:r>
            <a:endParaRPr lang="en-US" sz="1550" dirty="0"/>
          </a:p>
        </p:txBody>
      </p:sp>
      <p:sp>
        <p:nvSpPr>
          <p:cNvPr id="20" name="Text 18"/>
          <p:cNvSpPr txBox="1"/>
          <p:nvPr/>
        </p:nvSpPr>
        <p:spPr>
          <a:xfrm>
            <a:off x="1783080" y="4846320"/>
            <a:ext cx="9509760" cy="557784"/>
          </a:xfrm>
          <a:prstGeom prst="rect">
            <a:avLst/>
          </a:prstGeom>
          <a:noFill/>
          <a:ln/>
        </p:spPr>
        <p:txBody>
          <a:bodyPr wrap="square" lIns="0" tIns="0" rIns="0" bIns="0" rtlCol="0" anchor="t"/>
          <a:lstStyle/>
          <a:p>
            <a:pPr indent="0" marL="0">
              <a:buNone/>
            </a:pPr>
            <a:r>
              <a:rPr lang="en-US" sz="1350" dirty="0">
                <a:solidFill>
                  <a:srgbClr val="1F1E1B"/>
                </a:solidFill>
                <a:latin typeface="Calibri" pitchFamily="34" charset="0"/>
                <a:ea typeface="Calibri" pitchFamily="34" charset="-122"/>
                <a:cs typeface="Calibri" pitchFamily="34" charset="-120"/>
              </a:rPr>
              <a:t>Time, access, cost, accuracy, usability</a:t>
            </a:r>
            <a:endParaRPr lang="en-US" sz="1350" dirty="0"/>
          </a:p>
        </p:txBody>
      </p:sp>
      <p:sp>
        <p:nvSpPr>
          <p:cNvPr id="21" name="Shape 19"/>
          <p:cNvSpPr/>
          <p:nvPr/>
        </p:nvSpPr>
        <p:spPr>
          <a:xfrm>
            <a:off x="640080" y="5532120"/>
            <a:ext cx="10881360" cy="667512"/>
          </a:xfrm>
          <a:prstGeom prst="roundRect">
            <a:avLst>
              <a:gd name="adj" fmla="val 6849"/>
            </a:avLst>
          </a:prstGeom>
          <a:solidFill>
            <a:srgbClr val="FFFFFF"/>
          </a:solidFill>
          <a:ln/>
        </p:spPr>
      </p:sp>
      <p:sp>
        <p:nvSpPr>
          <p:cNvPr id="22" name="Text 20"/>
          <p:cNvSpPr txBox="1"/>
          <p:nvPr/>
        </p:nvSpPr>
        <p:spPr>
          <a:xfrm>
            <a:off x="841248" y="5623560"/>
            <a:ext cx="822960" cy="521208"/>
          </a:xfrm>
          <a:prstGeom prst="rect">
            <a:avLst/>
          </a:prstGeom>
          <a:noFill/>
          <a:ln/>
        </p:spPr>
        <p:txBody>
          <a:bodyPr wrap="square" lIns="0" tIns="0" rIns="0" bIns="0" rtlCol="0" anchor="t"/>
          <a:lstStyle/>
          <a:p>
            <a:pPr indent="0" marL="0">
              <a:buNone/>
            </a:pPr>
            <a:r>
              <a:rPr lang="en-US" sz="1550" b="1" dirty="0">
                <a:solidFill>
                  <a:srgbClr val="1F1E1B"/>
                </a:solidFill>
                <a:latin typeface="Calibri" pitchFamily="34" charset="0"/>
                <a:ea typeface="Calibri" pitchFamily="34" charset="-122"/>
                <a:cs typeface="Calibri" pitchFamily="34" charset="-120"/>
              </a:rPr>
              <a:t>6</a:t>
            </a:r>
            <a:endParaRPr lang="en-US" sz="1550" dirty="0"/>
          </a:p>
        </p:txBody>
      </p:sp>
      <p:sp>
        <p:nvSpPr>
          <p:cNvPr id="23" name="Text 21"/>
          <p:cNvSpPr txBox="1"/>
          <p:nvPr/>
        </p:nvSpPr>
        <p:spPr>
          <a:xfrm>
            <a:off x="1783080" y="5623560"/>
            <a:ext cx="9509760" cy="557784"/>
          </a:xfrm>
          <a:prstGeom prst="rect">
            <a:avLst/>
          </a:prstGeom>
          <a:noFill/>
          <a:ln/>
        </p:spPr>
        <p:txBody>
          <a:bodyPr wrap="square" lIns="0" tIns="0" rIns="0" bIns="0" rtlCol="0" anchor="t"/>
          <a:lstStyle/>
          <a:p>
            <a:pPr indent="0" marL="0">
              <a:buNone/>
            </a:pPr>
            <a:r>
              <a:rPr lang="en-US" sz="1350" dirty="0">
                <a:solidFill>
                  <a:srgbClr val="1F1E1B"/>
                </a:solidFill>
                <a:latin typeface="Calibri" pitchFamily="34" charset="0"/>
                <a:ea typeface="Calibri" pitchFamily="34" charset="-122"/>
                <a:cs typeface="Calibri" pitchFamily="34" charset="-120"/>
              </a:rPr>
              <a:t>Both: clothing and equipment, and technology. Covering only one caps the mark</a:t>
            </a:r>
            <a:endParaRPr lang="en-US" sz="1350" dirty="0"/>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name="Slide 42">
    <p:bg>
      <p:bgPr>
        <a:solidFill>
          <a:srgbClr val="1F1E1B"/>
        </a:solidFill>
      </p:bgPr>
    </p:bg>
    <p:spTree>
      <p:nvGrpSpPr>
        <p:cNvPr id="1" name=""/>
        <p:cNvGrpSpPr/>
        <p:nvPr/>
      </p:nvGrpSpPr>
      <p:grpSpPr>
        <a:xfrm>
          <a:off x="0" y="0"/>
          <a:ext cx="0" cy="0"/>
          <a:chOff x="0" y="0"/>
          <a:chExt cx="0" cy="0"/>
        </a:xfrm>
      </p:grpSpPr>
      <p:sp>
        <p:nvSpPr>
          <p:cNvPr id="2" name="Text 0"/>
          <p:cNvSpPr txBox="1"/>
          <p:nvPr/>
        </p:nvSpPr>
        <p:spPr>
          <a:xfrm>
            <a:off x="640080" y="2377440"/>
            <a:ext cx="10972800" cy="914400"/>
          </a:xfrm>
          <a:prstGeom prst="rect">
            <a:avLst/>
          </a:prstGeom>
          <a:noFill/>
          <a:ln/>
        </p:spPr>
        <p:txBody>
          <a:bodyPr wrap="square" lIns="0" tIns="0" rIns="0" bIns="0" rtlCol="0" anchor="ctr"/>
          <a:lstStyle/>
          <a:p>
            <a:pPr indent="0" marL="0">
              <a:buNone/>
            </a:pPr>
            <a:r>
              <a:rPr lang="en-US" sz="4600" b="1" dirty="0">
                <a:solidFill>
                  <a:srgbClr val="FFFFFF"/>
                </a:solidFill>
                <a:latin typeface="Arial" pitchFamily="34" charset="0"/>
                <a:ea typeface="Arial" pitchFamily="34" charset="-122"/>
                <a:cs typeface="Arial" pitchFamily="34" charset="-120"/>
              </a:rPr>
              <a:t>Next: planning week.</a:t>
            </a:r>
            <a:endParaRPr lang="en-US" sz="4600" dirty="0"/>
          </a:p>
        </p:txBody>
      </p:sp>
      <p:sp>
        <p:nvSpPr>
          <p:cNvPr id="3" name="Text 1"/>
          <p:cNvSpPr txBox="1"/>
          <p:nvPr/>
        </p:nvSpPr>
        <p:spPr>
          <a:xfrm>
            <a:off x="640080" y="3566160"/>
            <a:ext cx="10058400" cy="1554480"/>
          </a:xfrm>
          <a:prstGeom prst="rect">
            <a:avLst/>
          </a:prstGeom>
          <a:noFill/>
          <a:ln/>
        </p:spPr>
        <p:txBody>
          <a:bodyPr wrap="square" lIns="0" tIns="0" rIns="0" bIns="0" rtlCol="0" anchor="t"/>
          <a:lstStyle/>
          <a:p>
            <a:pPr indent="0" marL="0">
              <a:buNone/>
            </a:pPr>
            <a:r>
              <a:rPr lang="en-US" sz="1900" dirty="0">
                <a:solidFill>
                  <a:srgbClr val="D8D5C9"/>
                </a:solidFill>
                <a:latin typeface="Calibri" pitchFamily="34" charset="0"/>
                <a:ea typeface="Calibri" pitchFamily="34" charset="-122"/>
                <a:cs typeface="Calibri" pitchFamily="34" charset="-120"/>
              </a:rPr>
              <a:t>Weeks 26 to 28: plan Task 2 against the released paper, then sit it
</a:t>
            </a:r>
            <a:endParaRPr lang="en-US" sz="1900" dirty="0"/>
          </a:p>
          <a:p>
            <a:pPr indent="0" marL="0">
              <a:buNone/>
            </a:pPr>
            <a:r>
              <a:rPr lang="en-US" sz="1900" dirty="0">
                <a:solidFill>
                  <a:srgbClr val="D8D5C9"/>
                </a:solidFill>
                <a:latin typeface="Calibri" pitchFamily="34" charset="0"/>
                <a:ea typeface="Calibri" pitchFamily="34" charset="-122"/>
                <a:cs typeface="Calibri" pitchFamily="34" charset="-120"/>
              </a:rPr>
              <a:t>Task 2: Monday 22 February
</a:t>
            </a:r>
            <a:endParaRPr lang="en-US" sz="1900" dirty="0"/>
          </a:p>
          <a:p>
            <a:pPr indent="0" marL="0">
              <a:buNone/>
            </a:pPr>
            <a:r>
              <a:rPr lang="en-US" sz="1900" b="1" dirty="0">
                <a:solidFill>
                  <a:srgbClr val="FFFFFF"/>
                </a:solidFill>
                <a:latin typeface="Calibri" pitchFamily="34" charset="0"/>
                <a:ea typeface="Calibri" pitchFamily="34" charset="-122"/>
                <a:cs typeface="Calibri" pitchFamily="34" charset="-120"/>
              </a:rPr>
              <a:t>Then feedback, improvements, and everything closed by the end of April</a:t>
            </a:r>
            <a:endParaRPr lang="en-US" sz="1900" dirty="0"/>
          </a:p>
        </p:txBody>
      </p:sp>
      <p:sp>
        <p:nvSpPr>
          <p:cNvPr id="4" name="Text 2"/>
          <p:cNvSpPr txBox="1"/>
          <p:nvPr/>
        </p:nvSpPr>
        <p:spPr>
          <a:xfrm>
            <a:off x="640080" y="6126480"/>
            <a:ext cx="7315200" cy="320040"/>
          </a:xfrm>
          <a:prstGeom prst="rect">
            <a:avLst/>
          </a:prstGeom>
          <a:noFill/>
          <a:ln/>
        </p:spPr>
        <p:txBody>
          <a:bodyPr wrap="square" lIns="0" tIns="0" rIns="0" bIns="0" rtlCol="0" anchor="ctr"/>
          <a:lstStyle/>
          <a:p>
            <a:pPr indent="0" marL="0">
              <a:buNone/>
            </a:pPr>
            <a:r>
              <a:rPr lang="en-US" sz="1300" dirty="0">
                <a:solidFill>
                  <a:srgbClr val="9B978A"/>
                </a:solidFill>
                <a:latin typeface="Calibri" pitchFamily="34" charset="0"/>
                <a:ea typeface="Calibri" pitchFamily="34" charset="-122"/>
                <a:cs typeface="Calibri" pitchFamily="34" charset="-120"/>
              </a:rPr>
              <a:t>DHS BTEC Sport · Component 1 · Task 2</a:t>
            </a:r>
            <a:endParaRPr lang="en-US" sz="13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FFF"/>
        </a:solidFill>
      </p:bgPr>
    </p:bg>
    <p:spTree>
      <p:nvGrpSpPr>
        <p:cNvPr id="1" name=""/>
        <p:cNvGrpSpPr/>
        <p:nvPr/>
      </p:nvGrpSpPr>
      <p:grpSpPr>
        <a:xfrm>
          <a:off x="0" y="0"/>
          <a:ext cx="0" cy="0"/>
          <a:chOff x="0" y="0"/>
          <a:chExt cx="0" cy="0"/>
        </a:xfrm>
      </p:grpSpPr>
      <p:sp>
        <p:nvSpPr>
          <p:cNvPr id="2" name="Text 0"/>
          <p:cNvSpPr txBox="1"/>
          <p:nvPr/>
        </p:nvSpPr>
        <p:spPr>
          <a:xfrm>
            <a:off x="640080" y="6473952"/>
            <a:ext cx="6400800" cy="274320"/>
          </a:xfrm>
          <a:prstGeom prst="rect">
            <a:avLst/>
          </a:prstGeom>
          <a:noFill/>
          <a:ln/>
        </p:spPr>
        <p:txBody>
          <a:bodyPr wrap="square" lIns="0" tIns="0" rIns="0" bIns="0" rtlCol="0" anchor="ctr"/>
          <a:lstStyle/>
          <a:p>
            <a:pPr indent="0" marL="0">
              <a:buNone/>
            </a:pPr>
            <a:r>
              <a:rPr lang="en-US" sz="1150" dirty="0">
                <a:solidFill>
                  <a:srgbClr val="6E6B5E"/>
                </a:solidFill>
                <a:latin typeface="Calibri" pitchFamily="34" charset="0"/>
                <a:ea typeface="Calibri" pitchFamily="34" charset="-122"/>
                <a:cs typeface="Calibri" pitchFamily="34" charset="-120"/>
              </a:rPr>
              <a:t>DHS BTEC Sport · Component 1 · Task 2</a:t>
            </a:r>
            <a:endParaRPr lang="en-US" sz="1150" dirty="0"/>
          </a:p>
        </p:txBody>
      </p:sp>
      <p:sp>
        <p:nvSpPr>
          <p:cNvPr id="3" name="Text 1"/>
          <p:cNvSpPr txBox="1"/>
          <p:nvPr/>
        </p:nvSpPr>
        <p:spPr>
          <a:xfrm>
            <a:off x="7894015" y="6473952"/>
            <a:ext cx="3657600" cy="274320"/>
          </a:xfrm>
          <a:prstGeom prst="rect">
            <a:avLst/>
          </a:prstGeom>
          <a:noFill/>
          <a:ln/>
        </p:spPr>
        <p:txBody>
          <a:bodyPr wrap="square" lIns="0" tIns="0" rIns="0" bIns="0" rtlCol="0" anchor="ctr"/>
          <a:lstStyle/>
          <a:p>
            <a:pPr algn="r" indent="0" marL="0">
              <a:buNone/>
            </a:pPr>
            <a:r>
              <a:rPr lang="en-US" sz="1150" dirty="0">
                <a:solidFill>
                  <a:srgbClr val="6E6B5E"/>
                </a:solidFill>
                <a:latin typeface="Calibri" pitchFamily="34" charset="0"/>
                <a:ea typeface="Calibri" pitchFamily="34" charset="-122"/>
                <a:cs typeface="Calibri" pitchFamily="34" charset="-120"/>
              </a:rPr>
              <a:t>Lesson 1</a:t>
            </a:r>
            <a:endParaRPr lang="en-US" sz="1150" dirty="0"/>
          </a:p>
        </p:txBody>
      </p:sp>
      <p:sp>
        <p:nvSpPr>
          <p:cNvPr id="4" name="Text 2"/>
          <p:cNvSpPr txBox="1"/>
          <p:nvPr/>
        </p:nvSpPr>
        <p:spPr>
          <a:xfrm>
            <a:off x="640080" y="457200"/>
            <a:ext cx="3200400" cy="292608"/>
          </a:xfrm>
          <a:prstGeom prst="rect">
            <a:avLst/>
          </a:prstGeom>
          <a:noFill/>
          <a:ln/>
        </p:spPr>
        <p:txBody>
          <a:bodyPr wrap="square" lIns="0" tIns="0" rIns="0" bIns="0" rtlCol="0" anchor="ctr"/>
          <a:lstStyle/>
          <a:p>
            <a:pPr indent="0" marL="0">
              <a:buNone/>
            </a:pPr>
            <a:r>
              <a:rPr lang="en-US" sz="1300" b="1" spc="400" kern="0" dirty="0">
                <a:solidFill>
                  <a:srgbClr val="1F5C8B"/>
                </a:solidFill>
                <a:latin typeface="Calibri" pitchFamily="34" charset="0"/>
                <a:ea typeface="Calibri" pitchFamily="34" charset="-122"/>
                <a:cs typeface="Calibri" pitchFamily="34" charset="-120"/>
              </a:rPr>
              <a:t>RETRIEVAL</a:t>
            </a:r>
            <a:endParaRPr lang="en-US" sz="1300" dirty="0"/>
          </a:p>
        </p:txBody>
      </p:sp>
      <p:sp>
        <p:nvSpPr>
          <p:cNvPr id="5" name="Text 3"/>
          <p:cNvSpPr txBox="1"/>
          <p:nvPr/>
        </p:nvSpPr>
        <p:spPr>
          <a:xfrm>
            <a:off x="640080" y="749808"/>
            <a:ext cx="10911535" cy="914400"/>
          </a:xfrm>
          <a:prstGeom prst="rect">
            <a:avLst/>
          </a:prstGeom>
          <a:noFill/>
          <a:ln/>
        </p:spPr>
        <p:txBody>
          <a:bodyPr wrap="square" lIns="0" tIns="0" rIns="0" bIns="0" rtlCol="0" anchor="ctr"/>
          <a:lstStyle/>
          <a:p>
            <a:pPr indent="0" marL="0">
              <a:buNone/>
            </a:pPr>
            <a:r>
              <a:rPr lang="en-US" sz="3400" b="1" dirty="0">
                <a:solidFill>
                  <a:srgbClr val="1F1E1B"/>
                </a:solidFill>
                <a:latin typeface="Arial" pitchFamily="34" charset="0"/>
                <a:ea typeface="Arial" pitchFamily="34" charset="-122"/>
                <a:cs typeface="Arial" pitchFamily="34" charset="-120"/>
              </a:rPr>
              <a:t>Do now.</a:t>
            </a:r>
            <a:endParaRPr lang="en-US" sz="3400" dirty="0"/>
          </a:p>
        </p:txBody>
      </p:sp>
      <p:sp>
        <p:nvSpPr>
          <p:cNvPr id="6" name="Text 4"/>
          <p:cNvSpPr txBox="1"/>
          <p:nvPr/>
        </p:nvSpPr>
        <p:spPr>
          <a:xfrm>
            <a:off x="640080" y="1417320"/>
            <a:ext cx="8229600" cy="320040"/>
          </a:xfrm>
          <a:prstGeom prst="rect">
            <a:avLst/>
          </a:prstGeom>
          <a:noFill/>
          <a:ln/>
        </p:spPr>
        <p:txBody>
          <a:bodyPr wrap="square" lIns="0" tIns="0" rIns="0" bIns="0" rtlCol="0" anchor="ctr"/>
          <a:lstStyle/>
          <a:p>
            <a:pPr indent="0" marL="0">
              <a:buNone/>
            </a:pPr>
            <a:r>
              <a:rPr lang="en-US" sz="1500" i="1" dirty="0">
                <a:solidFill>
                  <a:srgbClr val="6E6B5E"/>
                </a:solidFill>
                <a:latin typeface="Calibri" pitchFamily="34" charset="0"/>
                <a:ea typeface="Calibri" pitchFamily="34" charset="-122"/>
                <a:cs typeface="Calibri" pitchFamily="34" charset="-120"/>
              </a:rPr>
              <a:t>In your book, full sentences, on your own. 5 minutes.</a:t>
            </a:r>
            <a:endParaRPr lang="en-US" sz="1500" dirty="0"/>
          </a:p>
        </p:txBody>
      </p:sp>
      <p:sp>
        <p:nvSpPr>
          <p:cNvPr id="7" name="Text 5"/>
          <p:cNvSpPr txBox="1"/>
          <p:nvPr/>
        </p:nvSpPr>
        <p:spPr>
          <a:xfrm>
            <a:off x="640080" y="1965960"/>
            <a:ext cx="6675120" cy="3931920"/>
          </a:xfrm>
          <a:prstGeom prst="rect">
            <a:avLst/>
          </a:prstGeom>
          <a:noFill/>
          <a:ln/>
        </p:spPr>
        <p:txBody>
          <a:bodyPr wrap="square" lIns="0" tIns="0" rIns="0" bIns="0" rtlCol="0" anchor="t"/>
          <a:lstStyle/>
          <a:p>
            <a:pPr indent="0" marL="0">
              <a:spcAft>
                <a:spcPts val="1400"/>
              </a:spcAft>
              <a:buNone/>
            </a:pPr>
            <a:r>
              <a:rPr lang="en-US" sz="1900" dirty="0">
                <a:solidFill>
                  <a:srgbClr val="1F1E1B"/>
                </a:solidFill>
                <a:latin typeface="Calibri" pitchFamily="34" charset="0"/>
                <a:ea typeface="Calibri" pitchFamily="34" charset="-122"/>
                <a:cs typeface="Calibri" pitchFamily="34" charset="-120"/>
              </a:rPr>
              <a:t>1.  Name the three sectors that provide sport</a:t>
            </a:r>
            <a:endParaRPr lang="en-US" sz="1900" dirty="0"/>
          </a:p>
          <a:p>
            <a:pPr indent="0" marL="0">
              <a:spcAft>
                <a:spcPts val="1400"/>
              </a:spcAft>
              <a:buNone/>
            </a:pPr>
            <a:r>
              <a:rPr lang="en-US" sz="1900" dirty="0">
                <a:solidFill>
                  <a:srgbClr val="1F1E1B"/>
                </a:solidFill>
                <a:latin typeface="Calibri" pitchFamily="34" charset="0"/>
                <a:ea typeface="Calibri" pitchFamily="34" charset="-122"/>
                <a:cs typeface="Calibri" pitchFamily="34" charset="-120"/>
              </a:rPr>
              <a:t>2.  Name the four ways a warm-up is adapted</a:t>
            </a:r>
            <a:endParaRPr lang="en-US" sz="1900" dirty="0"/>
          </a:p>
          <a:p>
            <a:pPr indent="0" marL="0">
              <a:spcAft>
                <a:spcPts val="1400"/>
              </a:spcAft>
              <a:buNone/>
            </a:pPr>
            <a:r>
              <a:rPr lang="en-US" sz="1900" dirty="0">
                <a:solidFill>
                  <a:srgbClr val="1F1E1B"/>
                </a:solidFill>
                <a:latin typeface="Calibri" pitchFamily="34" charset="0"/>
                <a:ea typeface="Calibri" pitchFamily="34" charset="-122"/>
                <a:cs typeface="Calibri" pitchFamily="34" charset="-120"/>
              </a:rPr>
              <a:t>3.  Name three barriers to participation</a:t>
            </a:r>
            <a:endParaRPr lang="en-US" sz="1900" dirty="0"/>
          </a:p>
        </p:txBody>
      </p:sp>
      <p:sp>
        <p:nvSpPr>
          <p:cNvPr id="8" name="Shape 6"/>
          <p:cNvSpPr/>
          <p:nvPr/>
        </p:nvSpPr>
        <p:spPr>
          <a:xfrm>
            <a:off x="7772400" y="1965960"/>
            <a:ext cx="3749040" cy="3931920"/>
          </a:xfrm>
          <a:prstGeom prst="roundRect">
            <a:avLst>
              <a:gd name="adj" fmla="val 1951"/>
            </a:avLst>
          </a:prstGeom>
          <a:solidFill>
            <a:srgbClr val="F1EFE5"/>
          </a:solidFill>
          <a:ln/>
        </p:spPr>
      </p:sp>
      <p:sp>
        <p:nvSpPr>
          <p:cNvPr id="9" name="Text 7"/>
          <p:cNvSpPr txBox="1"/>
          <p:nvPr/>
        </p:nvSpPr>
        <p:spPr>
          <a:xfrm>
            <a:off x="8001000" y="2148840"/>
            <a:ext cx="3291840" cy="320040"/>
          </a:xfrm>
          <a:prstGeom prst="rect">
            <a:avLst/>
          </a:prstGeom>
          <a:noFill/>
          <a:ln/>
        </p:spPr>
        <p:txBody>
          <a:bodyPr wrap="square" lIns="0" tIns="0" rIns="0" bIns="0" rtlCol="0" anchor="ctr"/>
          <a:lstStyle/>
          <a:p>
            <a:pPr indent="0" marL="0">
              <a:buNone/>
            </a:pPr>
            <a:r>
              <a:rPr lang="en-US" sz="1300" b="1" dirty="0">
                <a:solidFill>
                  <a:srgbClr val="6E6B5E"/>
                </a:solidFill>
                <a:latin typeface="Calibri" pitchFamily="34" charset="0"/>
                <a:ea typeface="Calibri" pitchFamily="34" charset="-122"/>
                <a:cs typeface="Calibri" pitchFamily="34" charset="-120"/>
              </a:rPr>
              <a:t>Answers: reveal after 5 min</a:t>
            </a:r>
            <a:endParaRPr lang="en-US" sz="1300" dirty="0"/>
          </a:p>
        </p:txBody>
      </p:sp>
      <p:sp>
        <p:nvSpPr>
          <p:cNvPr id="10" name="Text 8"/>
          <p:cNvSpPr txBox="1"/>
          <p:nvPr/>
        </p:nvSpPr>
        <p:spPr>
          <a:xfrm>
            <a:off x="8001000" y="2560320"/>
            <a:ext cx="3291840" cy="3200400"/>
          </a:xfrm>
          <a:prstGeom prst="rect">
            <a:avLst/>
          </a:prstGeom>
          <a:noFill/>
          <a:ln/>
        </p:spPr>
        <p:txBody>
          <a:bodyPr wrap="square" lIns="0" tIns="0" rIns="0" bIns="0" rtlCol="0" anchor="t"/>
          <a:lstStyle/>
          <a:p>
            <a:pPr indent="0" marL="0">
              <a:spcAft>
                <a:spcPts val="800"/>
              </a:spcAft>
              <a:buNone/>
            </a:pPr>
            <a:r>
              <a:rPr lang="en-US" sz="1400" dirty="0">
                <a:solidFill>
                  <a:srgbClr val="565349"/>
                </a:solidFill>
                <a:latin typeface="Calibri" pitchFamily="34" charset="0"/>
                <a:ea typeface="Calibri" pitchFamily="34" charset="-122"/>
                <a:cs typeface="Calibri" pitchFamily="34" charset="-120"/>
              </a:rPr>
              <a:t>1.  Public · private · voluntary</a:t>
            </a:r>
            <a:endParaRPr lang="en-US" sz="1400" dirty="0"/>
          </a:p>
          <a:p>
            <a:pPr indent="0" marL="0">
              <a:spcAft>
                <a:spcPts val="800"/>
              </a:spcAft>
              <a:buNone/>
            </a:pPr>
            <a:r>
              <a:rPr lang="en-US" sz="1400" dirty="0">
                <a:solidFill>
                  <a:srgbClr val="565349"/>
                </a:solidFill>
                <a:latin typeface="Calibri" pitchFamily="34" charset="0"/>
                <a:ea typeface="Calibri" pitchFamily="34" charset="-122"/>
                <a:cs typeface="Calibri" pitchFamily="34" charset="-120"/>
              </a:rPr>
              <a:t>2.  Intensity · impact · timing · type of stretch</a:t>
            </a:r>
            <a:endParaRPr lang="en-US" sz="1400" dirty="0"/>
          </a:p>
          <a:p>
            <a:pPr indent="0" marL="0">
              <a:spcAft>
                <a:spcPts val="800"/>
              </a:spcAft>
              <a:buNone/>
            </a:pPr>
            <a:r>
              <a:rPr lang="en-US" sz="1400" dirty="0">
                <a:solidFill>
                  <a:srgbClr val="565349"/>
                </a:solidFill>
                <a:latin typeface="Calibri" pitchFamily="34" charset="0"/>
                <a:ea typeface="Calibri" pitchFamily="34" charset="-122"/>
                <a:cs typeface="Calibri" pitchFamily="34" charset="-120"/>
              </a:rPr>
              <a:t>3.  Any three from cost, access, time, personal, cultural</a:t>
            </a:r>
            <a:endParaRPr lang="en-US" sz="14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FFF"/>
        </a:solidFill>
      </p:bgPr>
    </p:bg>
    <p:spTree>
      <p:nvGrpSpPr>
        <p:cNvPr id="1" name=""/>
        <p:cNvGrpSpPr/>
        <p:nvPr/>
      </p:nvGrpSpPr>
      <p:grpSpPr>
        <a:xfrm>
          <a:off x="0" y="0"/>
          <a:ext cx="0" cy="0"/>
          <a:chOff x="0" y="0"/>
          <a:chExt cx="0" cy="0"/>
        </a:xfrm>
      </p:grpSpPr>
      <p:sp>
        <p:nvSpPr>
          <p:cNvPr id="2" name="Text 0"/>
          <p:cNvSpPr txBox="1"/>
          <p:nvPr/>
        </p:nvSpPr>
        <p:spPr>
          <a:xfrm>
            <a:off x="640080" y="6473952"/>
            <a:ext cx="6400800" cy="274320"/>
          </a:xfrm>
          <a:prstGeom prst="rect">
            <a:avLst/>
          </a:prstGeom>
          <a:noFill/>
          <a:ln/>
        </p:spPr>
        <p:txBody>
          <a:bodyPr wrap="square" lIns="0" tIns="0" rIns="0" bIns="0" rtlCol="0" anchor="ctr"/>
          <a:lstStyle/>
          <a:p>
            <a:pPr indent="0" marL="0">
              <a:buNone/>
            </a:pPr>
            <a:r>
              <a:rPr lang="en-US" sz="1150" dirty="0">
                <a:solidFill>
                  <a:srgbClr val="6E6B5E"/>
                </a:solidFill>
                <a:latin typeface="Calibri" pitchFamily="34" charset="0"/>
                <a:ea typeface="Calibri" pitchFamily="34" charset="-122"/>
                <a:cs typeface="Calibri" pitchFamily="34" charset="-120"/>
              </a:rPr>
              <a:t>DHS BTEC Sport · Component 1 · Task 2</a:t>
            </a:r>
            <a:endParaRPr lang="en-US" sz="1150" dirty="0"/>
          </a:p>
        </p:txBody>
      </p:sp>
      <p:sp>
        <p:nvSpPr>
          <p:cNvPr id="3" name="Text 1"/>
          <p:cNvSpPr txBox="1"/>
          <p:nvPr/>
        </p:nvSpPr>
        <p:spPr>
          <a:xfrm>
            <a:off x="7894015" y="6473952"/>
            <a:ext cx="3657600" cy="274320"/>
          </a:xfrm>
          <a:prstGeom prst="rect">
            <a:avLst/>
          </a:prstGeom>
          <a:noFill/>
          <a:ln/>
        </p:spPr>
        <p:txBody>
          <a:bodyPr wrap="square" lIns="0" tIns="0" rIns="0" bIns="0" rtlCol="0" anchor="ctr"/>
          <a:lstStyle/>
          <a:p>
            <a:pPr algn="r" indent="0" marL="0">
              <a:buNone/>
            </a:pPr>
            <a:r>
              <a:rPr lang="en-US" sz="1150" dirty="0">
                <a:solidFill>
                  <a:srgbClr val="6E6B5E"/>
                </a:solidFill>
                <a:latin typeface="Calibri" pitchFamily="34" charset="0"/>
                <a:ea typeface="Calibri" pitchFamily="34" charset="-122"/>
                <a:cs typeface="Calibri" pitchFamily="34" charset="-120"/>
              </a:rPr>
              <a:t>Lesson 1</a:t>
            </a:r>
            <a:endParaRPr lang="en-US" sz="1150" dirty="0"/>
          </a:p>
        </p:txBody>
      </p:sp>
      <p:sp>
        <p:nvSpPr>
          <p:cNvPr id="4" name="Text 2"/>
          <p:cNvSpPr txBox="1"/>
          <p:nvPr/>
        </p:nvSpPr>
        <p:spPr>
          <a:xfrm>
            <a:off x="640080" y="457200"/>
            <a:ext cx="3200400" cy="292608"/>
          </a:xfrm>
          <a:prstGeom prst="rect">
            <a:avLst/>
          </a:prstGeom>
          <a:noFill/>
          <a:ln/>
        </p:spPr>
        <p:txBody>
          <a:bodyPr wrap="square" lIns="0" tIns="0" rIns="0" bIns="0" rtlCol="0" anchor="ctr"/>
          <a:lstStyle/>
          <a:p>
            <a:pPr indent="0" marL="0">
              <a:buNone/>
            </a:pPr>
            <a:r>
              <a:rPr lang="en-US" sz="1300" b="1" spc="400" kern="0" dirty="0">
                <a:solidFill>
                  <a:srgbClr val="1F5C8B"/>
                </a:solidFill>
                <a:latin typeface="Calibri" pitchFamily="34" charset="0"/>
                <a:ea typeface="Calibri" pitchFamily="34" charset="-122"/>
                <a:cs typeface="Calibri" pitchFamily="34" charset="-120"/>
              </a:rPr>
              <a:t>LEARN</a:t>
            </a:r>
            <a:endParaRPr lang="en-US" sz="1300" dirty="0"/>
          </a:p>
        </p:txBody>
      </p:sp>
      <p:sp>
        <p:nvSpPr>
          <p:cNvPr id="5" name="Text 3"/>
          <p:cNvSpPr txBox="1"/>
          <p:nvPr/>
        </p:nvSpPr>
        <p:spPr>
          <a:xfrm>
            <a:off x="640080" y="749808"/>
            <a:ext cx="10911535" cy="914400"/>
          </a:xfrm>
          <a:prstGeom prst="rect">
            <a:avLst/>
          </a:prstGeom>
          <a:noFill/>
          <a:ln/>
        </p:spPr>
        <p:txBody>
          <a:bodyPr wrap="square" lIns="0" tIns="0" rIns="0" bIns="0" rtlCol="0" anchor="ctr"/>
          <a:lstStyle/>
          <a:p>
            <a:pPr indent="0" marL="0">
              <a:buNone/>
            </a:pPr>
            <a:r>
              <a:rPr lang="en-US" sz="3400" b="1" dirty="0">
                <a:solidFill>
                  <a:srgbClr val="1F1E1B"/>
                </a:solidFill>
                <a:latin typeface="Arial" pitchFamily="34" charset="0"/>
                <a:ea typeface="Arial" pitchFamily="34" charset="-122"/>
                <a:cs typeface="Arial" pitchFamily="34" charset="-120"/>
              </a:rPr>
              <a:t>Clothing and footwear.</a:t>
            </a:r>
            <a:endParaRPr lang="en-US" sz="3400" dirty="0"/>
          </a:p>
        </p:txBody>
      </p:sp>
      <p:sp>
        <p:nvSpPr>
          <p:cNvPr id="6" name="Shape 4"/>
          <p:cNvSpPr/>
          <p:nvPr/>
        </p:nvSpPr>
        <p:spPr>
          <a:xfrm>
            <a:off x="640080" y="1828800"/>
            <a:ext cx="10881360" cy="1078992"/>
          </a:xfrm>
          <a:prstGeom prst="roundRect">
            <a:avLst>
              <a:gd name="adj" fmla="val 4237"/>
            </a:avLst>
          </a:prstGeom>
          <a:solidFill>
            <a:srgbClr val="E3EDF3"/>
          </a:solidFill>
          <a:ln/>
        </p:spPr>
      </p:sp>
      <p:sp>
        <p:nvSpPr>
          <p:cNvPr id="7" name="Text 5"/>
          <p:cNvSpPr txBox="1"/>
          <p:nvPr/>
        </p:nvSpPr>
        <p:spPr>
          <a:xfrm>
            <a:off x="841248" y="1920240"/>
            <a:ext cx="2194560" cy="932688"/>
          </a:xfrm>
          <a:prstGeom prst="rect">
            <a:avLst/>
          </a:prstGeom>
          <a:noFill/>
          <a:ln/>
        </p:spPr>
        <p:txBody>
          <a:bodyPr wrap="square" lIns="0" tIns="0" rIns="0" bIns="0" rtlCol="0" anchor="t"/>
          <a:lstStyle/>
          <a:p>
            <a:pPr indent="0" marL="0">
              <a:buNone/>
            </a:pPr>
            <a:r>
              <a:rPr lang="en-US" sz="1550" b="1" dirty="0">
                <a:solidFill>
                  <a:srgbClr val="1F5C8B"/>
                </a:solidFill>
                <a:latin typeface="Calibri" pitchFamily="34" charset="0"/>
                <a:ea typeface="Calibri" pitchFamily="34" charset="-122"/>
                <a:cs typeface="Calibri" pitchFamily="34" charset="-120"/>
              </a:rPr>
              <a:t>Clothing</a:t>
            </a:r>
            <a:endParaRPr lang="en-US" sz="1550" dirty="0"/>
          </a:p>
        </p:txBody>
      </p:sp>
      <p:sp>
        <p:nvSpPr>
          <p:cNvPr id="8" name="Text 6"/>
          <p:cNvSpPr txBox="1"/>
          <p:nvPr/>
        </p:nvSpPr>
        <p:spPr>
          <a:xfrm>
            <a:off x="3154680" y="1920240"/>
            <a:ext cx="8138160" cy="969264"/>
          </a:xfrm>
          <a:prstGeom prst="rect">
            <a:avLst/>
          </a:prstGeom>
          <a:noFill/>
          <a:ln/>
        </p:spPr>
        <p:txBody>
          <a:bodyPr wrap="square" lIns="0" tIns="0" rIns="0" bIns="0" rtlCol="0" anchor="t"/>
          <a:lstStyle/>
          <a:p>
            <a:pPr indent="0" marL="0">
              <a:buNone/>
            </a:pPr>
            <a:r>
              <a:rPr lang="en-US" sz="1350" dirty="0">
                <a:solidFill>
                  <a:srgbClr val="1F1E1B"/>
                </a:solidFill>
                <a:latin typeface="Calibri" pitchFamily="34" charset="0"/>
                <a:ea typeface="Calibri" pitchFamily="34" charset="-122"/>
                <a:cs typeface="Calibri" pitchFamily="34" charset="-120"/>
              </a:rPr>
              <a:t>sports kit · waterproof clothing · training clothing, for example bibs</a:t>
            </a:r>
            <a:endParaRPr lang="en-US" sz="1350" dirty="0"/>
          </a:p>
        </p:txBody>
      </p:sp>
      <p:sp>
        <p:nvSpPr>
          <p:cNvPr id="9" name="Shape 7"/>
          <p:cNvSpPr/>
          <p:nvPr/>
        </p:nvSpPr>
        <p:spPr>
          <a:xfrm>
            <a:off x="640080" y="3017520"/>
            <a:ext cx="10881360" cy="1078992"/>
          </a:xfrm>
          <a:prstGeom prst="roundRect">
            <a:avLst>
              <a:gd name="adj" fmla="val 4237"/>
            </a:avLst>
          </a:prstGeom>
          <a:solidFill>
            <a:srgbClr val="FFFFFF"/>
          </a:solidFill>
          <a:ln/>
        </p:spPr>
      </p:sp>
      <p:sp>
        <p:nvSpPr>
          <p:cNvPr id="10" name="Text 8"/>
          <p:cNvSpPr txBox="1"/>
          <p:nvPr/>
        </p:nvSpPr>
        <p:spPr>
          <a:xfrm>
            <a:off x="841248" y="3108960"/>
            <a:ext cx="2194560" cy="932688"/>
          </a:xfrm>
          <a:prstGeom prst="rect">
            <a:avLst/>
          </a:prstGeom>
          <a:noFill/>
          <a:ln/>
        </p:spPr>
        <p:txBody>
          <a:bodyPr wrap="square" lIns="0" tIns="0" rIns="0" bIns="0" rtlCol="0" anchor="t"/>
          <a:lstStyle/>
          <a:p>
            <a:pPr indent="0" marL="0">
              <a:buNone/>
            </a:pPr>
            <a:r>
              <a:rPr lang="en-US" sz="1550" b="1" dirty="0">
                <a:solidFill>
                  <a:srgbClr val="1F5C8B"/>
                </a:solidFill>
                <a:latin typeface="Calibri" pitchFamily="34" charset="0"/>
                <a:ea typeface="Calibri" pitchFamily="34" charset="-122"/>
                <a:cs typeface="Calibri" pitchFamily="34" charset="-120"/>
              </a:rPr>
              <a:t>Footwear</a:t>
            </a:r>
            <a:endParaRPr lang="en-US" sz="1550" dirty="0"/>
          </a:p>
        </p:txBody>
      </p:sp>
      <p:sp>
        <p:nvSpPr>
          <p:cNvPr id="11" name="Text 9"/>
          <p:cNvSpPr txBox="1"/>
          <p:nvPr/>
        </p:nvSpPr>
        <p:spPr>
          <a:xfrm>
            <a:off x="3154680" y="3108960"/>
            <a:ext cx="8138160" cy="969264"/>
          </a:xfrm>
          <a:prstGeom prst="rect">
            <a:avLst/>
          </a:prstGeom>
          <a:noFill/>
          <a:ln/>
        </p:spPr>
        <p:txBody>
          <a:bodyPr wrap="square" lIns="0" tIns="0" rIns="0" bIns="0" rtlCol="0" anchor="t"/>
          <a:lstStyle/>
          <a:p>
            <a:pPr indent="0" marL="0">
              <a:buNone/>
            </a:pPr>
            <a:r>
              <a:rPr lang="en-US" sz="1350" dirty="0">
                <a:solidFill>
                  <a:srgbClr val="1F1E1B"/>
                </a:solidFill>
                <a:latin typeface="Calibri" pitchFamily="34" charset="0"/>
                <a:ea typeface="Calibri" pitchFamily="34" charset="-122"/>
                <a:cs typeface="Calibri" pitchFamily="34" charset="-120"/>
              </a:rPr>
              <a:t>trainers · studded boots · sport-specific footwear</a:t>
            </a:r>
            <a:endParaRPr lang="en-US" sz="1350" dirty="0"/>
          </a:p>
        </p:txBody>
      </p:sp>
      <p:sp>
        <p:nvSpPr>
          <p:cNvPr id="12" name="Shape 10"/>
          <p:cNvSpPr/>
          <p:nvPr/>
        </p:nvSpPr>
        <p:spPr>
          <a:xfrm>
            <a:off x="640080" y="4389120"/>
            <a:ext cx="10881360" cy="1463040"/>
          </a:xfrm>
          <a:prstGeom prst="roundRect">
            <a:avLst>
              <a:gd name="adj" fmla="val 5000"/>
            </a:avLst>
          </a:prstGeom>
          <a:solidFill>
            <a:srgbClr val="F1EFE5"/>
          </a:solidFill>
          <a:ln/>
        </p:spPr>
      </p:sp>
      <p:sp>
        <p:nvSpPr>
          <p:cNvPr id="13" name="Text 11"/>
          <p:cNvSpPr txBox="1"/>
          <p:nvPr/>
        </p:nvSpPr>
        <p:spPr>
          <a:xfrm>
            <a:off x="868680" y="4617720"/>
            <a:ext cx="10424160" cy="1143000"/>
          </a:xfrm>
          <a:prstGeom prst="rect">
            <a:avLst/>
          </a:prstGeom>
          <a:noFill/>
          <a:ln/>
        </p:spPr>
        <p:txBody>
          <a:bodyPr wrap="square" lIns="0" tIns="0" rIns="0" bIns="0" rtlCol="0" anchor="t"/>
          <a:lstStyle/>
          <a:p>
            <a:pPr indent="0" marL="0">
              <a:buNone/>
            </a:pPr>
            <a:r>
              <a:rPr lang="en-US" sz="1500" b="1" dirty="0">
                <a:solidFill>
                  <a:srgbClr val="1F1E1B"/>
                </a:solidFill>
                <a:latin typeface="Calibri" pitchFamily="34" charset="0"/>
                <a:ea typeface="Calibri" pitchFamily="34" charset="-122"/>
                <a:cs typeface="Calibri" pitchFamily="34" charset="-120"/>
              </a:rPr>
              <a:t>The question that earns marks is not what, it is why.  </a:t>
            </a:r>
            <a:pPr indent="0" marL="0">
              <a:buNone/>
            </a:pPr>
            <a:r>
              <a:rPr lang="en-US" sz="1500" dirty="0">
                <a:solidFill>
                  <a:srgbClr val="565349"/>
                </a:solidFill>
                <a:latin typeface="Calibri" pitchFamily="34" charset="0"/>
                <a:ea typeface="Calibri" pitchFamily="34" charset="-122"/>
                <a:cs typeface="Calibri" pitchFamily="34" charset="-120"/>
              </a:rPr>
              <a:t>Studded boots for a footballer playing on grass in winter, because the studs grip a soft surface and reduce the risk of slipping. That sentence names the item, the participant's activity, the conditions, and the reason. Naming "boots" on its own earns very little.</a:t>
            </a:r>
            <a:endParaRPr lang="en-US" sz="15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FFF"/>
        </a:solidFill>
      </p:bgPr>
    </p:bg>
    <p:spTree>
      <p:nvGrpSpPr>
        <p:cNvPr id="1" name=""/>
        <p:cNvGrpSpPr/>
        <p:nvPr/>
      </p:nvGrpSpPr>
      <p:grpSpPr>
        <a:xfrm>
          <a:off x="0" y="0"/>
          <a:ext cx="0" cy="0"/>
          <a:chOff x="0" y="0"/>
          <a:chExt cx="0" cy="0"/>
        </a:xfrm>
      </p:grpSpPr>
      <p:sp>
        <p:nvSpPr>
          <p:cNvPr id="2" name="Text 0"/>
          <p:cNvSpPr txBox="1"/>
          <p:nvPr/>
        </p:nvSpPr>
        <p:spPr>
          <a:xfrm>
            <a:off x="640080" y="6473952"/>
            <a:ext cx="6400800" cy="274320"/>
          </a:xfrm>
          <a:prstGeom prst="rect">
            <a:avLst/>
          </a:prstGeom>
          <a:noFill/>
          <a:ln/>
        </p:spPr>
        <p:txBody>
          <a:bodyPr wrap="square" lIns="0" tIns="0" rIns="0" bIns="0" rtlCol="0" anchor="ctr"/>
          <a:lstStyle/>
          <a:p>
            <a:pPr indent="0" marL="0">
              <a:buNone/>
            </a:pPr>
            <a:r>
              <a:rPr lang="en-US" sz="1150" dirty="0">
                <a:solidFill>
                  <a:srgbClr val="6E6B5E"/>
                </a:solidFill>
                <a:latin typeface="Calibri" pitchFamily="34" charset="0"/>
                <a:ea typeface="Calibri" pitchFamily="34" charset="-122"/>
                <a:cs typeface="Calibri" pitchFamily="34" charset="-120"/>
              </a:rPr>
              <a:t>DHS BTEC Sport · Component 1 · Task 2</a:t>
            </a:r>
            <a:endParaRPr lang="en-US" sz="1150" dirty="0"/>
          </a:p>
        </p:txBody>
      </p:sp>
      <p:sp>
        <p:nvSpPr>
          <p:cNvPr id="3" name="Text 1"/>
          <p:cNvSpPr txBox="1"/>
          <p:nvPr/>
        </p:nvSpPr>
        <p:spPr>
          <a:xfrm>
            <a:off x="7894015" y="6473952"/>
            <a:ext cx="3657600" cy="274320"/>
          </a:xfrm>
          <a:prstGeom prst="rect">
            <a:avLst/>
          </a:prstGeom>
          <a:noFill/>
          <a:ln/>
        </p:spPr>
        <p:txBody>
          <a:bodyPr wrap="square" lIns="0" tIns="0" rIns="0" bIns="0" rtlCol="0" anchor="ctr"/>
          <a:lstStyle/>
          <a:p>
            <a:pPr algn="r" indent="0" marL="0">
              <a:buNone/>
            </a:pPr>
            <a:r>
              <a:rPr lang="en-US" sz="1150" dirty="0">
                <a:solidFill>
                  <a:srgbClr val="6E6B5E"/>
                </a:solidFill>
                <a:latin typeface="Calibri" pitchFamily="34" charset="0"/>
                <a:ea typeface="Calibri" pitchFamily="34" charset="-122"/>
                <a:cs typeface="Calibri" pitchFamily="34" charset="-120"/>
              </a:rPr>
              <a:t>Week 22 · Lesson 2</a:t>
            </a:r>
            <a:endParaRPr lang="en-US" sz="1150" dirty="0"/>
          </a:p>
        </p:txBody>
      </p:sp>
      <p:sp>
        <p:nvSpPr>
          <p:cNvPr id="4" name="Text 2"/>
          <p:cNvSpPr txBox="1"/>
          <p:nvPr/>
        </p:nvSpPr>
        <p:spPr>
          <a:xfrm>
            <a:off x="640080" y="1005840"/>
            <a:ext cx="3657600" cy="365760"/>
          </a:xfrm>
          <a:prstGeom prst="rect">
            <a:avLst/>
          </a:prstGeom>
          <a:noFill/>
          <a:ln/>
        </p:spPr>
        <p:txBody>
          <a:bodyPr wrap="square" lIns="0" tIns="0" rIns="0" bIns="0" rtlCol="0" anchor="ctr"/>
          <a:lstStyle/>
          <a:p>
            <a:pPr indent="0" marL="0">
              <a:buNone/>
            </a:pPr>
            <a:r>
              <a:rPr lang="en-US" sz="1500" b="1" spc="400" kern="0" dirty="0">
                <a:solidFill>
                  <a:srgbClr val="1F5C8B"/>
                </a:solidFill>
                <a:latin typeface="Calibri" pitchFamily="34" charset="0"/>
                <a:ea typeface="Calibri" pitchFamily="34" charset="-122"/>
                <a:cs typeface="Calibri" pitchFamily="34" charset="-120"/>
              </a:rPr>
              <a:t>LESSON 2</a:t>
            </a:r>
            <a:endParaRPr lang="en-US" sz="1500" dirty="0"/>
          </a:p>
        </p:txBody>
      </p:sp>
      <p:sp>
        <p:nvSpPr>
          <p:cNvPr id="5" name="Text 3"/>
          <p:cNvSpPr txBox="1"/>
          <p:nvPr/>
        </p:nvSpPr>
        <p:spPr>
          <a:xfrm>
            <a:off x="640080" y="1417320"/>
            <a:ext cx="10911535" cy="1371600"/>
          </a:xfrm>
          <a:prstGeom prst="rect">
            <a:avLst/>
          </a:prstGeom>
          <a:noFill/>
          <a:ln/>
        </p:spPr>
        <p:txBody>
          <a:bodyPr wrap="square" lIns="0" tIns="0" rIns="0" bIns="0" rtlCol="0" anchor="ctr"/>
          <a:lstStyle/>
          <a:p>
            <a:pPr indent="0" marL="0">
              <a:buNone/>
            </a:pPr>
            <a:r>
              <a:rPr lang="en-US" sz="4400" b="1" dirty="0">
                <a:solidFill>
                  <a:srgbClr val="1F1E1B"/>
                </a:solidFill>
                <a:latin typeface="Arial" pitchFamily="34" charset="0"/>
                <a:ea typeface="Arial" pitchFamily="34" charset="-122"/>
                <a:cs typeface="Arial" pitchFamily="34" charset="-120"/>
              </a:rPr>
              <a:t>Sport-specific, protection and safety equipment</a:t>
            </a:r>
            <a:endParaRPr lang="en-US" sz="4400" dirty="0"/>
          </a:p>
        </p:txBody>
      </p:sp>
      <p:sp>
        <p:nvSpPr>
          <p:cNvPr id="6" name="Text 4"/>
          <p:cNvSpPr txBox="1"/>
          <p:nvPr/>
        </p:nvSpPr>
        <p:spPr>
          <a:xfrm>
            <a:off x="640080" y="3200400"/>
            <a:ext cx="5486400" cy="320040"/>
          </a:xfrm>
          <a:prstGeom prst="rect">
            <a:avLst/>
          </a:prstGeom>
          <a:noFill/>
          <a:ln/>
        </p:spPr>
        <p:txBody>
          <a:bodyPr wrap="square" lIns="0" tIns="0" rIns="0" bIns="0" rtlCol="0" anchor="ctr"/>
          <a:lstStyle/>
          <a:p>
            <a:pPr indent="0" marL="0">
              <a:buNone/>
            </a:pPr>
            <a:r>
              <a:rPr lang="en-US" sz="1400" b="1" dirty="0">
                <a:solidFill>
                  <a:srgbClr val="6E6B5E"/>
                </a:solidFill>
                <a:latin typeface="Calibri" pitchFamily="34" charset="0"/>
                <a:ea typeface="Calibri" pitchFamily="34" charset="-122"/>
                <a:cs typeface="Calibri" pitchFamily="34" charset="-120"/>
              </a:rPr>
              <a:t>By the end of this lesson…</a:t>
            </a:r>
            <a:endParaRPr lang="en-US" sz="1400" dirty="0"/>
          </a:p>
        </p:txBody>
      </p:sp>
      <p:sp>
        <p:nvSpPr>
          <p:cNvPr id="7" name="Text 5"/>
          <p:cNvSpPr txBox="1"/>
          <p:nvPr/>
        </p:nvSpPr>
        <p:spPr>
          <a:xfrm>
            <a:off x="640080" y="3611880"/>
            <a:ext cx="8778240" cy="2194560"/>
          </a:xfrm>
          <a:prstGeom prst="rect">
            <a:avLst/>
          </a:prstGeom>
          <a:noFill/>
          <a:ln/>
        </p:spPr>
        <p:txBody>
          <a:bodyPr wrap="square" lIns="0" tIns="0" rIns="0" bIns="0" rtlCol="0" anchor="t"/>
          <a:lstStyle/>
          <a:p>
            <a:pPr marL="177800" indent="-177800">
              <a:spcAft>
                <a:spcPts val="800"/>
              </a:spcAft>
              <a:buSzPct val="100000"/>
              <a:buChar char="•"/>
            </a:pPr>
            <a:r>
              <a:rPr lang="en-US" sz="1800" dirty="0">
                <a:solidFill>
                  <a:srgbClr val="565349"/>
                </a:solidFill>
                <a:latin typeface="Calibri" pitchFamily="34" charset="0"/>
                <a:ea typeface="Calibri" pitchFamily="34" charset="-122"/>
                <a:cs typeface="Calibri" pitchFamily="34" charset="-120"/>
              </a:rPr>
              <a:t>Name the four kinds of sport-specific equipment</a:t>
            </a:r>
            <a:endParaRPr lang="en-US" sz="1800" dirty="0"/>
          </a:p>
          <a:p>
            <a:pPr marL="177800" indent="-177800">
              <a:spcAft>
                <a:spcPts val="800"/>
              </a:spcAft>
              <a:buSzPct val="100000"/>
              <a:buChar char="•"/>
            </a:pPr>
            <a:r>
              <a:rPr lang="en-US" sz="1800" dirty="0">
                <a:solidFill>
                  <a:srgbClr val="565349"/>
                </a:solidFill>
                <a:latin typeface="Calibri" pitchFamily="34" charset="0"/>
                <a:ea typeface="Calibri" pitchFamily="34" charset="-122"/>
                <a:cs typeface="Calibri" pitchFamily="34" charset="-120"/>
              </a:rPr>
              <a:t>Name the protection, safety and first aid equipment in the specification</a:t>
            </a:r>
            <a:endParaRPr lang="en-US" sz="1800" dirty="0"/>
          </a:p>
          <a:p>
            <a:pPr marL="177800" indent="-177800">
              <a:spcAft>
                <a:spcPts val="800"/>
              </a:spcAft>
              <a:buSzPct val="100000"/>
              <a:buChar char="•"/>
            </a:pPr>
            <a:r>
              <a:rPr lang="en-US" sz="1800" dirty="0">
                <a:solidFill>
                  <a:srgbClr val="565349"/>
                </a:solidFill>
                <a:latin typeface="Calibri" pitchFamily="34" charset="0"/>
                <a:ea typeface="Calibri" pitchFamily="34" charset="-122"/>
                <a:cs typeface="Calibri" pitchFamily="34" charset="-120"/>
              </a:rPr>
              <a:t>Choose the right equipment for a given participant and activity</a:t>
            </a:r>
            <a:endParaRPr lang="en-US" sz="18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FFFFF"/>
        </a:solidFill>
      </p:bgPr>
    </p:bg>
    <p:spTree>
      <p:nvGrpSpPr>
        <p:cNvPr id="1" name=""/>
        <p:cNvGrpSpPr/>
        <p:nvPr/>
      </p:nvGrpSpPr>
      <p:grpSpPr>
        <a:xfrm>
          <a:off x="0" y="0"/>
          <a:ext cx="0" cy="0"/>
          <a:chOff x="0" y="0"/>
          <a:chExt cx="0" cy="0"/>
        </a:xfrm>
      </p:grpSpPr>
      <p:sp>
        <p:nvSpPr>
          <p:cNvPr id="2" name="Text 0"/>
          <p:cNvSpPr txBox="1"/>
          <p:nvPr/>
        </p:nvSpPr>
        <p:spPr>
          <a:xfrm>
            <a:off x="640080" y="6473952"/>
            <a:ext cx="6400800" cy="274320"/>
          </a:xfrm>
          <a:prstGeom prst="rect">
            <a:avLst/>
          </a:prstGeom>
          <a:noFill/>
          <a:ln/>
        </p:spPr>
        <p:txBody>
          <a:bodyPr wrap="square" lIns="0" tIns="0" rIns="0" bIns="0" rtlCol="0" anchor="ctr"/>
          <a:lstStyle/>
          <a:p>
            <a:pPr indent="0" marL="0">
              <a:buNone/>
            </a:pPr>
            <a:r>
              <a:rPr lang="en-US" sz="1150" dirty="0">
                <a:solidFill>
                  <a:srgbClr val="6E6B5E"/>
                </a:solidFill>
                <a:latin typeface="Calibri" pitchFamily="34" charset="0"/>
                <a:ea typeface="Calibri" pitchFamily="34" charset="-122"/>
                <a:cs typeface="Calibri" pitchFamily="34" charset="-120"/>
              </a:rPr>
              <a:t>DHS BTEC Sport · Component 1 · Task 2</a:t>
            </a:r>
            <a:endParaRPr lang="en-US" sz="1150" dirty="0"/>
          </a:p>
        </p:txBody>
      </p:sp>
      <p:sp>
        <p:nvSpPr>
          <p:cNvPr id="3" name="Text 1"/>
          <p:cNvSpPr txBox="1"/>
          <p:nvPr/>
        </p:nvSpPr>
        <p:spPr>
          <a:xfrm>
            <a:off x="7894015" y="6473952"/>
            <a:ext cx="3657600" cy="274320"/>
          </a:xfrm>
          <a:prstGeom prst="rect">
            <a:avLst/>
          </a:prstGeom>
          <a:noFill/>
          <a:ln/>
        </p:spPr>
        <p:txBody>
          <a:bodyPr wrap="square" lIns="0" tIns="0" rIns="0" bIns="0" rtlCol="0" anchor="ctr"/>
          <a:lstStyle/>
          <a:p>
            <a:pPr algn="r" indent="0" marL="0">
              <a:buNone/>
            </a:pPr>
            <a:r>
              <a:rPr lang="en-US" sz="1150" dirty="0">
                <a:solidFill>
                  <a:srgbClr val="6E6B5E"/>
                </a:solidFill>
                <a:latin typeface="Calibri" pitchFamily="34" charset="0"/>
                <a:ea typeface="Calibri" pitchFamily="34" charset="-122"/>
                <a:cs typeface="Calibri" pitchFamily="34" charset="-120"/>
              </a:rPr>
              <a:t>Lesson 2</a:t>
            </a:r>
            <a:endParaRPr lang="en-US" sz="1150" dirty="0"/>
          </a:p>
        </p:txBody>
      </p:sp>
      <p:sp>
        <p:nvSpPr>
          <p:cNvPr id="4" name="Text 2"/>
          <p:cNvSpPr txBox="1"/>
          <p:nvPr/>
        </p:nvSpPr>
        <p:spPr>
          <a:xfrm>
            <a:off x="640080" y="457200"/>
            <a:ext cx="3200400" cy="292608"/>
          </a:xfrm>
          <a:prstGeom prst="rect">
            <a:avLst/>
          </a:prstGeom>
          <a:noFill/>
          <a:ln/>
        </p:spPr>
        <p:txBody>
          <a:bodyPr wrap="square" lIns="0" tIns="0" rIns="0" bIns="0" rtlCol="0" anchor="ctr"/>
          <a:lstStyle/>
          <a:p>
            <a:pPr indent="0" marL="0">
              <a:buNone/>
            </a:pPr>
            <a:r>
              <a:rPr lang="en-US" sz="1300" b="1" spc="400" kern="0" dirty="0">
                <a:solidFill>
                  <a:srgbClr val="1F5C8B"/>
                </a:solidFill>
                <a:latin typeface="Calibri" pitchFamily="34" charset="0"/>
                <a:ea typeface="Calibri" pitchFamily="34" charset="-122"/>
                <a:cs typeface="Calibri" pitchFamily="34" charset="-120"/>
              </a:rPr>
              <a:t>RETRIEVAL</a:t>
            </a:r>
            <a:endParaRPr lang="en-US" sz="1300" dirty="0"/>
          </a:p>
        </p:txBody>
      </p:sp>
      <p:sp>
        <p:nvSpPr>
          <p:cNvPr id="5" name="Text 3"/>
          <p:cNvSpPr txBox="1"/>
          <p:nvPr/>
        </p:nvSpPr>
        <p:spPr>
          <a:xfrm>
            <a:off x="640080" y="749808"/>
            <a:ext cx="10911535" cy="914400"/>
          </a:xfrm>
          <a:prstGeom prst="rect">
            <a:avLst/>
          </a:prstGeom>
          <a:noFill/>
          <a:ln/>
        </p:spPr>
        <p:txBody>
          <a:bodyPr wrap="square" lIns="0" tIns="0" rIns="0" bIns="0" rtlCol="0" anchor="ctr"/>
          <a:lstStyle/>
          <a:p>
            <a:pPr indent="0" marL="0">
              <a:buNone/>
            </a:pPr>
            <a:r>
              <a:rPr lang="en-US" sz="3400" b="1" dirty="0">
                <a:solidFill>
                  <a:srgbClr val="1F1E1B"/>
                </a:solidFill>
                <a:latin typeface="Arial" pitchFamily="34" charset="0"/>
                <a:ea typeface="Arial" pitchFamily="34" charset="-122"/>
                <a:cs typeface="Arial" pitchFamily="34" charset="-120"/>
              </a:rPr>
              <a:t>Do now.</a:t>
            </a:r>
            <a:endParaRPr lang="en-US" sz="3400" dirty="0"/>
          </a:p>
        </p:txBody>
      </p:sp>
      <p:sp>
        <p:nvSpPr>
          <p:cNvPr id="6" name="Text 4"/>
          <p:cNvSpPr txBox="1"/>
          <p:nvPr/>
        </p:nvSpPr>
        <p:spPr>
          <a:xfrm>
            <a:off x="640080" y="1417320"/>
            <a:ext cx="8229600" cy="320040"/>
          </a:xfrm>
          <a:prstGeom prst="rect">
            <a:avLst/>
          </a:prstGeom>
          <a:noFill/>
          <a:ln/>
        </p:spPr>
        <p:txBody>
          <a:bodyPr wrap="square" lIns="0" tIns="0" rIns="0" bIns="0" rtlCol="0" anchor="ctr"/>
          <a:lstStyle/>
          <a:p>
            <a:pPr indent="0" marL="0">
              <a:buNone/>
            </a:pPr>
            <a:r>
              <a:rPr lang="en-US" sz="1500" i="1" dirty="0">
                <a:solidFill>
                  <a:srgbClr val="6E6B5E"/>
                </a:solidFill>
                <a:latin typeface="Calibri" pitchFamily="34" charset="0"/>
                <a:ea typeface="Calibri" pitchFamily="34" charset="-122"/>
                <a:cs typeface="Calibri" pitchFamily="34" charset="-120"/>
              </a:rPr>
              <a:t>In your book, full sentences, on your own. 5 minutes.</a:t>
            </a:r>
            <a:endParaRPr lang="en-US" sz="1500" dirty="0"/>
          </a:p>
        </p:txBody>
      </p:sp>
      <p:sp>
        <p:nvSpPr>
          <p:cNvPr id="7" name="Text 5"/>
          <p:cNvSpPr txBox="1"/>
          <p:nvPr/>
        </p:nvSpPr>
        <p:spPr>
          <a:xfrm>
            <a:off x="640080" y="1965960"/>
            <a:ext cx="6675120" cy="3931920"/>
          </a:xfrm>
          <a:prstGeom prst="rect">
            <a:avLst/>
          </a:prstGeom>
          <a:noFill/>
          <a:ln/>
        </p:spPr>
        <p:txBody>
          <a:bodyPr wrap="square" lIns="0" tIns="0" rIns="0" bIns="0" rtlCol="0" anchor="t"/>
          <a:lstStyle/>
          <a:p>
            <a:pPr indent="0" marL="0">
              <a:spcAft>
                <a:spcPts val="1400"/>
              </a:spcAft>
              <a:buNone/>
            </a:pPr>
            <a:r>
              <a:rPr lang="en-US" sz="1900" dirty="0">
                <a:solidFill>
                  <a:srgbClr val="1F1E1B"/>
                </a:solidFill>
                <a:latin typeface="Calibri" pitchFamily="34" charset="0"/>
                <a:ea typeface="Calibri" pitchFamily="34" charset="-122"/>
                <a:cs typeface="Calibri" pitchFamily="34" charset="-120"/>
              </a:rPr>
              <a:t>1.  Name the three types of sports clothing</a:t>
            </a:r>
            <a:endParaRPr lang="en-US" sz="1900" dirty="0"/>
          </a:p>
          <a:p>
            <a:pPr indent="0" marL="0">
              <a:spcAft>
                <a:spcPts val="1400"/>
              </a:spcAft>
              <a:buNone/>
            </a:pPr>
            <a:r>
              <a:rPr lang="en-US" sz="1900" dirty="0">
                <a:solidFill>
                  <a:srgbClr val="1F1E1B"/>
                </a:solidFill>
                <a:latin typeface="Calibri" pitchFamily="34" charset="0"/>
                <a:ea typeface="Calibri" pitchFamily="34" charset="-122"/>
                <a:cs typeface="Calibri" pitchFamily="34" charset="-120"/>
              </a:rPr>
              <a:t>2.  Name the three types of footwear</a:t>
            </a:r>
            <a:endParaRPr lang="en-US" sz="1900" dirty="0"/>
          </a:p>
          <a:p>
            <a:pPr indent="0" marL="0">
              <a:spcAft>
                <a:spcPts val="1400"/>
              </a:spcAft>
              <a:buNone/>
            </a:pPr>
            <a:r>
              <a:rPr lang="en-US" sz="1900" dirty="0">
                <a:solidFill>
                  <a:srgbClr val="1F1E1B"/>
                </a:solidFill>
                <a:latin typeface="Calibri" pitchFamily="34" charset="0"/>
                <a:ea typeface="Calibri" pitchFamily="34" charset="-122"/>
                <a:cs typeface="Calibri" pitchFamily="34" charset="-120"/>
              </a:rPr>
              <a:t>3.  Why would a participant choose studded boots?</a:t>
            </a:r>
            <a:endParaRPr lang="en-US" sz="1900" dirty="0"/>
          </a:p>
        </p:txBody>
      </p:sp>
      <p:sp>
        <p:nvSpPr>
          <p:cNvPr id="8" name="Shape 6"/>
          <p:cNvSpPr/>
          <p:nvPr/>
        </p:nvSpPr>
        <p:spPr>
          <a:xfrm>
            <a:off x="7772400" y="1965960"/>
            <a:ext cx="3749040" cy="3931920"/>
          </a:xfrm>
          <a:prstGeom prst="roundRect">
            <a:avLst>
              <a:gd name="adj" fmla="val 1951"/>
            </a:avLst>
          </a:prstGeom>
          <a:solidFill>
            <a:srgbClr val="F1EFE5"/>
          </a:solidFill>
          <a:ln/>
        </p:spPr>
      </p:sp>
      <p:sp>
        <p:nvSpPr>
          <p:cNvPr id="9" name="Text 7"/>
          <p:cNvSpPr txBox="1"/>
          <p:nvPr/>
        </p:nvSpPr>
        <p:spPr>
          <a:xfrm>
            <a:off x="8001000" y="2148840"/>
            <a:ext cx="3291840" cy="320040"/>
          </a:xfrm>
          <a:prstGeom prst="rect">
            <a:avLst/>
          </a:prstGeom>
          <a:noFill/>
          <a:ln/>
        </p:spPr>
        <p:txBody>
          <a:bodyPr wrap="square" lIns="0" tIns="0" rIns="0" bIns="0" rtlCol="0" anchor="ctr"/>
          <a:lstStyle/>
          <a:p>
            <a:pPr indent="0" marL="0">
              <a:buNone/>
            </a:pPr>
            <a:r>
              <a:rPr lang="en-US" sz="1300" b="1" dirty="0">
                <a:solidFill>
                  <a:srgbClr val="6E6B5E"/>
                </a:solidFill>
                <a:latin typeface="Calibri" pitchFamily="34" charset="0"/>
                <a:ea typeface="Calibri" pitchFamily="34" charset="-122"/>
                <a:cs typeface="Calibri" pitchFamily="34" charset="-120"/>
              </a:rPr>
              <a:t>Answers: reveal after 5 min</a:t>
            </a:r>
            <a:endParaRPr lang="en-US" sz="1300" dirty="0"/>
          </a:p>
        </p:txBody>
      </p:sp>
      <p:sp>
        <p:nvSpPr>
          <p:cNvPr id="10" name="Text 8"/>
          <p:cNvSpPr txBox="1"/>
          <p:nvPr/>
        </p:nvSpPr>
        <p:spPr>
          <a:xfrm>
            <a:off x="8001000" y="2560320"/>
            <a:ext cx="3291840" cy="3200400"/>
          </a:xfrm>
          <a:prstGeom prst="rect">
            <a:avLst/>
          </a:prstGeom>
          <a:noFill/>
          <a:ln/>
        </p:spPr>
        <p:txBody>
          <a:bodyPr wrap="square" lIns="0" tIns="0" rIns="0" bIns="0" rtlCol="0" anchor="t"/>
          <a:lstStyle/>
          <a:p>
            <a:pPr indent="0" marL="0">
              <a:spcAft>
                <a:spcPts val="800"/>
              </a:spcAft>
              <a:buNone/>
            </a:pPr>
            <a:r>
              <a:rPr lang="en-US" sz="1400" dirty="0">
                <a:solidFill>
                  <a:srgbClr val="565349"/>
                </a:solidFill>
                <a:latin typeface="Calibri" pitchFamily="34" charset="0"/>
                <a:ea typeface="Calibri" pitchFamily="34" charset="-122"/>
                <a:cs typeface="Calibri" pitchFamily="34" charset="-120"/>
              </a:rPr>
              <a:t>1.  Sports kit · waterproof clothing · training clothing such as bibs</a:t>
            </a:r>
            <a:endParaRPr lang="en-US" sz="1400" dirty="0"/>
          </a:p>
          <a:p>
            <a:pPr indent="0" marL="0">
              <a:spcAft>
                <a:spcPts val="800"/>
              </a:spcAft>
              <a:buNone/>
            </a:pPr>
            <a:r>
              <a:rPr lang="en-US" sz="1400" dirty="0">
                <a:solidFill>
                  <a:srgbClr val="565349"/>
                </a:solidFill>
                <a:latin typeface="Calibri" pitchFamily="34" charset="0"/>
                <a:ea typeface="Calibri" pitchFamily="34" charset="-122"/>
                <a:cs typeface="Calibri" pitchFamily="34" charset="-120"/>
              </a:rPr>
              <a:t>2.  Trainers · studded boots · sport-specific footwear</a:t>
            </a:r>
            <a:endParaRPr lang="en-US" sz="1400" dirty="0"/>
          </a:p>
          <a:p>
            <a:pPr indent="0" marL="0">
              <a:spcAft>
                <a:spcPts val="800"/>
              </a:spcAft>
              <a:buNone/>
            </a:pPr>
            <a:r>
              <a:rPr lang="en-US" sz="1400" dirty="0">
                <a:solidFill>
                  <a:srgbClr val="565349"/>
                </a:solidFill>
                <a:latin typeface="Calibri" pitchFamily="34" charset="0"/>
                <a:ea typeface="Calibri" pitchFamily="34" charset="-122"/>
                <a:cs typeface="Calibri" pitchFamily="34" charset="-120"/>
              </a:rPr>
              <a:t>3.  The studs grip a soft surface such as winter grass and reduce the risk of slipping</a:t>
            </a:r>
            <a:endParaRPr lang="en-US" sz="14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FFFFF"/>
        </a:solidFill>
      </p:bgPr>
    </p:bg>
    <p:spTree>
      <p:nvGrpSpPr>
        <p:cNvPr id="1" name=""/>
        <p:cNvGrpSpPr/>
        <p:nvPr/>
      </p:nvGrpSpPr>
      <p:grpSpPr>
        <a:xfrm>
          <a:off x="0" y="0"/>
          <a:ext cx="0" cy="0"/>
          <a:chOff x="0" y="0"/>
          <a:chExt cx="0" cy="0"/>
        </a:xfrm>
      </p:grpSpPr>
      <p:sp>
        <p:nvSpPr>
          <p:cNvPr id="2" name="Text 0"/>
          <p:cNvSpPr txBox="1"/>
          <p:nvPr/>
        </p:nvSpPr>
        <p:spPr>
          <a:xfrm>
            <a:off x="640080" y="6473952"/>
            <a:ext cx="6400800" cy="274320"/>
          </a:xfrm>
          <a:prstGeom prst="rect">
            <a:avLst/>
          </a:prstGeom>
          <a:noFill/>
          <a:ln/>
        </p:spPr>
        <p:txBody>
          <a:bodyPr wrap="square" lIns="0" tIns="0" rIns="0" bIns="0" rtlCol="0" anchor="ctr"/>
          <a:lstStyle/>
          <a:p>
            <a:pPr indent="0" marL="0">
              <a:buNone/>
            </a:pPr>
            <a:r>
              <a:rPr lang="en-US" sz="1150" dirty="0">
                <a:solidFill>
                  <a:srgbClr val="6E6B5E"/>
                </a:solidFill>
                <a:latin typeface="Calibri" pitchFamily="34" charset="0"/>
                <a:ea typeface="Calibri" pitchFamily="34" charset="-122"/>
                <a:cs typeface="Calibri" pitchFamily="34" charset="-120"/>
              </a:rPr>
              <a:t>DHS BTEC Sport · Component 1 · Task 2</a:t>
            </a:r>
            <a:endParaRPr lang="en-US" sz="1150" dirty="0"/>
          </a:p>
        </p:txBody>
      </p:sp>
      <p:sp>
        <p:nvSpPr>
          <p:cNvPr id="3" name="Text 1"/>
          <p:cNvSpPr txBox="1"/>
          <p:nvPr/>
        </p:nvSpPr>
        <p:spPr>
          <a:xfrm>
            <a:off x="7894015" y="6473952"/>
            <a:ext cx="3657600" cy="274320"/>
          </a:xfrm>
          <a:prstGeom prst="rect">
            <a:avLst/>
          </a:prstGeom>
          <a:noFill/>
          <a:ln/>
        </p:spPr>
        <p:txBody>
          <a:bodyPr wrap="square" lIns="0" tIns="0" rIns="0" bIns="0" rtlCol="0" anchor="ctr"/>
          <a:lstStyle/>
          <a:p>
            <a:pPr algn="r" indent="0" marL="0">
              <a:buNone/>
            </a:pPr>
            <a:r>
              <a:rPr lang="en-US" sz="1150" dirty="0">
                <a:solidFill>
                  <a:srgbClr val="6E6B5E"/>
                </a:solidFill>
                <a:latin typeface="Calibri" pitchFamily="34" charset="0"/>
                <a:ea typeface="Calibri" pitchFamily="34" charset="-122"/>
                <a:cs typeface="Calibri" pitchFamily="34" charset="-120"/>
              </a:rPr>
              <a:t>Lesson 2</a:t>
            </a:r>
            <a:endParaRPr lang="en-US" sz="1150" dirty="0"/>
          </a:p>
        </p:txBody>
      </p:sp>
      <p:sp>
        <p:nvSpPr>
          <p:cNvPr id="4" name="Text 2"/>
          <p:cNvSpPr txBox="1"/>
          <p:nvPr/>
        </p:nvSpPr>
        <p:spPr>
          <a:xfrm>
            <a:off x="640080" y="457200"/>
            <a:ext cx="3200400" cy="292608"/>
          </a:xfrm>
          <a:prstGeom prst="rect">
            <a:avLst/>
          </a:prstGeom>
          <a:noFill/>
          <a:ln/>
        </p:spPr>
        <p:txBody>
          <a:bodyPr wrap="square" lIns="0" tIns="0" rIns="0" bIns="0" rtlCol="0" anchor="ctr"/>
          <a:lstStyle/>
          <a:p>
            <a:pPr indent="0" marL="0">
              <a:buNone/>
            </a:pPr>
            <a:r>
              <a:rPr lang="en-US" sz="1300" b="1" spc="400" kern="0" dirty="0">
                <a:solidFill>
                  <a:srgbClr val="1F5C8B"/>
                </a:solidFill>
                <a:latin typeface="Calibri" pitchFamily="34" charset="0"/>
                <a:ea typeface="Calibri" pitchFamily="34" charset="-122"/>
                <a:cs typeface="Calibri" pitchFamily="34" charset="-120"/>
              </a:rPr>
              <a:t>LEARN</a:t>
            </a:r>
            <a:endParaRPr lang="en-US" sz="1300" dirty="0"/>
          </a:p>
        </p:txBody>
      </p:sp>
      <p:sp>
        <p:nvSpPr>
          <p:cNvPr id="5" name="Text 3"/>
          <p:cNvSpPr txBox="1"/>
          <p:nvPr/>
        </p:nvSpPr>
        <p:spPr>
          <a:xfrm>
            <a:off x="640080" y="749808"/>
            <a:ext cx="10911535" cy="914400"/>
          </a:xfrm>
          <a:prstGeom prst="rect">
            <a:avLst/>
          </a:prstGeom>
          <a:noFill/>
          <a:ln/>
        </p:spPr>
        <p:txBody>
          <a:bodyPr wrap="square" lIns="0" tIns="0" rIns="0" bIns="0" rtlCol="0" anchor="ctr"/>
          <a:lstStyle/>
          <a:p>
            <a:pPr indent="0" marL="0">
              <a:buNone/>
            </a:pPr>
            <a:r>
              <a:rPr lang="en-US" sz="3400" b="1" dirty="0">
                <a:solidFill>
                  <a:srgbClr val="1F1E1B"/>
                </a:solidFill>
                <a:latin typeface="Arial" pitchFamily="34" charset="0"/>
                <a:ea typeface="Arial" pitchFamily="34" charset="-122"/>
                <a:cs typeface="Arial" pitchFamily="34" charset="-120"/>
              </a:rPr>
              <a:t>Equipment for taking part, and for staying safe.</a:t>
            </a:r>
            <a:endParaRPr lang="en-US" sz="3400" dirty="0"/>
          </a:p>
        </p:txBody>
      </p:sp>
      <p:sp>
        <p:nvSpPr>
          <p:cNvPr id="6" name="Shape 4"/>
          <p:cNvSpPr/>
          <p:nvPr/>
        </p:nvSpPr>
        <p:spPr>
          <a:xfrm>
            <a:off x="640080" y="1783080"/>
            <a:ext cx="10881360" cy="1124712"/>
          </a:xfrm>
          <a:prstGeom prst="roundRect">
            <a:avLst>
              <a:gd name="adj" fmla="val 4065"/>
            </a:avLst>
          </a:prstGeom>
          <a:solidFill>
            <a:srgbClr val="E3EDF3"/>
          </a:solidFill>
          <a:ln/>
        </p:spPr>
      </p:sp>
      <p:sp>
        <p:nvSpPr>
          <p:cNvPr id="7" name="Text 5"/>
          <p:cNvSpPr txBox="1"/>
          <p:nvPr/>
        </p:nvSpPr>
        <p:spPr>
          <a:xfrm>
            <a:off x="841248" y="1874520"/>
            <a:ext cx="3108960" cy="978408"/>
          </a:xfrm>
          <a:prstGeom prst="rect">
            <a:avLst/>
          </a:prstGeom>
          <a:noFill/>
          <a:ln/>
        </p:spPr>
        <p:txBody>
          <a:bodyPr wrap="square" lIns="0" tIns="0" rIns="0" bIns="0" rtlCol="0" anchor="t"/>
          <a:lstStyle/>
          <a:p>
            <a:pPr indent="0" marL="0">
              <a:buNone/>
            </a:pPr>
            <a:r>
              <a:rPr lang="en-US" sz="1550" b="1" dirty="0">
                <a:solidFill>
                  <a:srgbClr val="1F5C8B"/>
                </a:solidFill>
                <a:latin typeface="Calibri" pitchFamily="34" charset="0"/>
                <a:ea typeface="Calibri" pitchFamily="34" charset="-122"/>
                <a:cs typeface="Calibri" pitchFamily="34" charset="-120"/>
              </a:rPr>
              <a:t>Sport-specific equipment</a:t>
            </a:r>
            <a:endParaRPr lang="en-US" sz="1550" dirty="0"/>
          </a:p>
        </p:txBody>
      </p:sp>
      <p:sp>
        <p:nvSpPr>
          <p:cNvPr id="8" name="Text 6"/>
          <p:cNvSpPr txBox="1"/>
          <p:nvPr/>
        </p:nvSpPr>
        <p:spPr>
          <a:xfrm>
            <a:off x="4069080" y="1874520"/>
            <a:ext cx="7223760" cy="1014984"/>
          </a:xfrm>
          <a:prstGeom prst="rect">
            <a:avLst/>
          </a:prstGeom>
          <a:noFill/>
          <a:ln/>
        </p:spPr>
        <p:txBody>
          <a:bodyPr wrap="square" lIns="0" tIns="0" rIns="0" bIns="0" rtlCol="0" anchor="t"/>
          <a:lstStyle/>
          <a:p>
            <a:pPr indent="0" marL="0">
              <a:buNone/>
            </a:pPr>
            <a:r>
              <a:rPr lang="en-US" sz="1350" dirty="0">
                <a:solidFill>
                  <a:srgbClr val="1F1E1B"/>
                </a:solidFill>
                <a:latin typeface="Calibri" pitchFamily="34" charset="0"/>
                <a:ea typeface="Calibri" pitchFamily="34" charset="-122"/>
                <a:cs typeface="Calibri" pitchFamily="34" charset="-120"/>
              </a:rPr>
              <a:t>participation equipment, e.g. balls and rackets · travel-related equipment, e.g. a kayak · scoring equipment, e.g. goalposts · fitness training equipment, e.g. dumbbells</a:t>
            </a:r>
            <a:endParaRPr lang="en-US" sz="1350" dirty="0"/>
          </a:p>
        </p:txBody>
      </p:sp>
      <p:sp>
        <p:nvSpPr>
          <p:cNvPr id="9" name="Shape 7"/>
          <p:cNvSpPr/>
          <p:nvPr/>
        </p:nvSpPr>
        <p:spPr>
          <a:xfrm>
            <a:off x="640080" y="3017520"/>
            <a:ext cx="10881360" cy="1124712"/>
          </a:xfrm>
          <a:prstGeom prst="roundRect">
            <a:avLst>
              <a:gd name="adj" fmla="val 4065"/>
            </a:avLst>
          </a:prstGeom>
          <a:solidFill>
            <a:srgbClr val="FFFFFF"/>
          </a:solidFill>
          <a:ln/>
        </p:spPr>
      </p:sp>
      <p:sp>
        <p:nvSpPr>
          <p:cNvPr id="10" name="Text 8"/>
          <p:cNvSpPr txBox="1"/>
          <p:nvPr/>
        </p:nvSpPr>
        <p:spPr>
          <a:xfrm>
            <a:off x="841248" y="3108960"/>
            <a:ext cx="3108960" cy="978408"/>
          </a:xfrm>
          <a:prstGeom prst="rect">
            <a:avLst/>
          </a:prstGeom>
          <a:noFill/>
          <a:ln/>
        </p:spPr>
        <p:txBody>
          <a:bodyPr wrap="square" lIns="0" tIns="0" rIns="0" bIns="0" rtlCol="0" anchor="t"/>
          <a:lstStyle/>
          <a:p>
            <a:pPr indent="0" marL="0">
              <a:buNone/>
            </a:pPr>
            <a:r>
              <a:rPr lang="en-US" sz="1550" b="1" dirty="0">
                <a:solidFill>
                  <a:srgbClr val="1F5C8B"/>
                </a:solidFill>
                <a:latin typeface="Calibri" pitchFamily="34" charset="0"/>
                <a:ea typeface="Calibri" pitchFamily="34" charset="-122"/>
                <a:cs typeface="Calibri" pitchFamily="34" charset="-120"/>
              </a:rPr>
              <a:t>Protection and safety</a:t>
            </a:r>
            <a:endParaRPr lang="en-US" sz="1550" dirty="0"/>
          </a:p>
        </p:txBody>
      </p:sp>
      <p:sp>
        <p:nvSpPr>
          <p:cNvPr id="11" name="Text 9"/>
          <p:cNvSpPr txBox="1"/>
          <p:nvPr/>
        </p:nvSpPr>
        <p:spPr>
          <a:xfrm>
            <a:off x="4069080" y="3108960"/>
            <a:ext cx="7223760" cy="1014984"/>
          </a:xfrm>
          <a:prstGeom prst="rect">
            <a:avLst/>
          </a:prstGeom>
          <a:noFill/>
          <a:ln/>
        </p:spPr>
        <p:txBody>
          <a:bodyPr wrap="square" lIns="0" tIns="0" rIns="0" bIns="0" rtlCol="0" anchor="t"/>
          <a:lstStyle/>
          <a:p>
            <a:pPr indent="0" marL="0">
              <a:buNone/>
            </a:pPr>
            <a:r>
              <a:rPr lang="en-US" sz="1350" dirty="0">
                <a:solidFill>
                  <a:srgbClr val="1F1E1B"/>
                </a:solidFill>
                <a:latin typeface="Calibri" pitchFamily="34" charset="0"/>
                <a:ea typeface="Calibri" pitchFamily="34" charset="-122"/>
                <a:cs typeface="Calibri" pitchFamily="34" charset="-120"/>
              </a:rPr>
              <a:t>mouth protection · head protection · eye protection · body protection · floatation devices</a:t>
            </a:r>
            <a:endParaRPr lang="en-US" sz="1350" dirty="0"/>
          </a:p>
        </p:txBody>
      </p:sp>
      <p:sp>
        <p:nvSpPr>
          <p:cNvPr id="12" name="Shape 10"/>
          <p:cNvSpPr/>
          <p:nvPr/>
        </p:nvSpPr>
        <p:spPr>
          <a:xfrm>
            <a:off x="640080" y="4251960"/>
            <a:ext cx="10881360" cy="1124712"/>
          </a:xfrm>
          <a:prstGeom prst="roundRect">
            <a:avLst>
              <a:gd name="adj" fmla="val 4065"/>
            </a:avLst>
          </a:prstGeom>
          <a:solidFill>
            <a:srgbClr val="E3EDF3"/>
          </a:solidFill>
          <a:ln/>
        </p:spPr>
      </p:sp>
      <p:sp>
        <p:nvSpPr>
          <p:cNvPr id="13" name="Text 11"/>
          <p:cNvSpPr txBox="1"/>
          <p:nvPr/>
        </p:nvSpPr>
        <p:spPr>
          <a:xfrm>
            <a:off x="841248" y="4343400"/>
            <a:ext cx="3108960" cy="978408"/>
          </a:xfrm>
          <a:prstGeom prst="rect">
            <a:avLst/>
          </a:prstGeom>
          <a:noFill/>
          <a:ln/>
        </p:spPr>
        <p:txBody>
          <a:bodyPr wrap="square" lIns="0" tIns="0" rIns="0" bIns="0" rtlCol="0" anchor="t"/>
          <a:lstStyle/>
          <a:p>
            <a:pPr indent="0" marL="0">
              <a:buNone/>
            </a:pPr>
            <a:r>
              <a:rPr lang="en-US" sz="1550" b="1" dirty="0">
                <a:solidFill>
                  <a:srgbClr val="1F5C8B"/>
                </a:solidFill>
                <a:latin typeface="Calibri" pitchFamily="34" charset="0"/>
                <a:ea typeface="Calibri" pitchFamily="34" charset="-122"/>
                <a:cs typeface="Calibri" pitchFamily="34" charset="-120"/>
              </a:rPr>
              <a:t>First aid equipment</a:t>
            </a:r>
            <a:endParaRPr lang="en-US" sz="1550" dirty="0"/>
          </a:p>
        </p:txBody>
      </p:sp>
      <p:sp>
        <p:nvSpPr>
          <p:cNvPr id="14" name="Text 12"/>
          <p:cNvSpPr txBox="1"/>
          <p:nvPr/>
        </p:nvSpPr>
        <p:spPr>
          <a:xfrm>
            <a:off x="4069080" y="4343400"/>
            <a:ext cx="7223760" cy="1014984"/>
          </a:xfrm>
          <a:prstGeom prst="rect">
            <a:avLst/>
          </a:prstGeom>
          <a:noFill/>
          <a:ln/>
        </p:spPr>
        <p:txBody>
          <a:bodyPr wrap="square" lIns="0" tIns="0" rIns="0" bIns="0" rtlCol="0" anchor="t"/>
          <a:lstStyle/>
          <a:p>
            <a:pPr indent="0" marL="0">
              <a:buNone/>
            </a:pPr>
            <a:r>
              <a:rPr lang="en-US" sz="1350" dirty="0">
                <a:solidFill>
                  <a:srgbClr val="1F1E1B"/>
                </a:solidFill>
                <a:latin typeface="Calibri" pitchFamily="34" charset="0"/>
                <a:ea typeface="Calibri" pitchFamily="34" charset="-122"/>
                <a:cs typeface="Calibri" pitchFamily="34" charset="-120"/>
              </a:rPr>
              <a:t>ice packs · bandages · defibrillator</a:t>
            </a:r>
            <a:endParaRPr lang="en-US" sz="1350" dirty="0"/>
          </a:p>
        </p:txBody>
      </p:sp>
      <p:sp>
        <p:nvSpPr>
          <p:cNvPr id="15" name="Text 13"/>
          <p:cNvSpPr txBox="1"/>
          <p:nvPr/>
        </p:nvSpPr>
        <p:spPr>
          <a:xfrm>
            <a:off x="640080" y="5669280"/>
            <a:ext cx="10881360" cy="411480"/>
          </a:xfrm>
          <a:prstGeom prst="rect">
            <a:avLst/>
          </a:prstGeom>
          <a:noFill/>
          <a:ln/>
        </p:spPr>
        <p:txBody>
          <a:bodyPr wrap="square" lIns="0" tIns="0" rIns="0" bIns="0" rtlCol="0" anchor="ctr"/>
          <a:lstStyle/>
          <a:p>
            <a:pPr indent="0" marL="0">
              <a:buNone/>
            </a:pPr>
            <a:r>
              <a:rPr lang="en-US" sz="1500" dirty="0">
                <a:solidFill>
                  <a:srgbClr val="565349"/>
                </a:solidFill>
                <a:latin typeface="Calibri" pitchFamily="34" charset="0"/>
                <a:ea typeface="Calibri" pitchFamily="34" charset="-122"/>
                <a:cs typeface="Calibri" pitchFamily="34" charset="-120"/>
              </a:rPr>
              <a:t>Four kinds of sport-specific equipment, and the spec gives an example of each. Learn the examples: they are what the mark scheme was written from.</a:t>
            </a:r>
            <a:endParaRPr lang="en-US" sz="15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42</Slides>
  <Notes>42</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42</vt:i4>
      </vt:variant>
    </vt:vector>
  </HeadingPairs>
  <TitlesOfParts>
    <vt:vector size="45"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lpstr>Slide 25</vt:lpstr>
      <vt:lpstr>Slide 26</vt:lpstr>
      <vt:lpstr>Slide 27</vt:lpstr>
      <vt:lpstr>Slide 28</vt:lpstr>
      <vt:lpstr>Slide 29</vt:lpstr>
      <vt:lpstr>Slide 30</vt:lpstr>
      <vt:lpstr>Slide 31</vt:lpstr>
      <vt:lpstr>Slide 32</vt:lpstr>
      <vt:lpstr>Slide 33</vt:lpstr>
      <vt:lpstr>Slide 34</vt:lpstr>
      <vt:lpstr>Slide 35</vt:lpstr>
      <vt:lpstr>Slide 36</vt:lpstr>
      <vt:lpstr>Slide 37</vt:lpstr>
      <vt:lpstr>Slide 38</vt:lpstr>
      <vt:lpstr>Slide 39</vt:lpstr>
      <vt:lpstr>Slide 40</vt:lpstr>
      <vt:lpstr>Slide 41</vt:lpstr>
      <vt:lpstr>Slide 42</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C1 LO B Teacher Deck</dc:title>
  <dc:subject>PptxGenJS Presentation</dc:subject>
  <dc:creator>DHS PE Department</dc:creator>
  <cp:lastModifiedBy>DHS PE Department</cp:lastModifiedBy>
  <cp:revision>1</cp:revision>
  <dcterms:created xsi:type="dcterms:W3CDTF">2026-08-31T12:28:59Z</dcterms:created>
  <dcterms:modified xsi:type="dcterms:W3CDTF">2026-08-31T12:28:59Z</dcterms:modified>
</cp:coreProperties>
</file>