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10689336" cy="7562088"/>
  <p:notesSz cx="7562088" cy="10689336"/>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Users/ransfordanthony-walker/Documents/Claude Code/BTEC Centre/site/img/component-1.jpg">    </p:cNvPr>
          <p:cNvPicPr>
            <a:picLocks noChangeAspect="1"/>
          </p:cNvPicPr>
          <p:nvPr/>
        </p:nvPicPr>
        <p:blipFill>
          <a:blip r:embed="rId1"/>
          <a:srcRect l="0" r="0" t="0" b="0"/>
          <a:stretch/>
        </p:blipFill>
        <p:spPr>
          <a:xfrm>
            <a:off x="0" y="0"/>
            <a:ext cx="10689336" cy="7562088"/>
          </a:xfrm>
          <a:prstGeom prst="rect">
            <a:avLst/>
          </a:prstGeom>
        </p:spPr>
      </p:pic>
      <p:sp>
        <p:nvSpPr>
          <p:cNvPr id="3" name="Shape 0"/>
          <p:cNvSpPr/>
          <p:nvPr/>
        </p:nvSpPr>
        <p:spPr>
          <a:xfrm>
            <a:off x="0" y="0"/>
            <a:ext cx="10689336" cy="7562088"/>
          </a:xfrm>
          <a:prstGeom prst="rect">
            <a:avLst/>
          </a:prstGeom>
          <a:solidFill>
            <a:srgbClr val="141413">
              <a:alpha val="55000"/>
            </a:srgbClr>
          </a:solidFill>
          <a:ln/>
        </p:spPr>
      </p:sp>
      <p:sp>
        <p:nvSpPr>
          <p:cNvPr id="4" name="Text 1"/>
          <p:cNvSpPr txBox="1"/>
          <p:nvPr/>
        </p:nvSpPr>
        <p:spPr>
          <a:xfrm>
            <a:off x="641360" y="554553"/>
            <a:ext cx="8551469" cy="352897"/>
          </a:xfrm>
          <a:prstGeom prst="rect">
            <a:avLst/>
          </a:prstGeom>
          <a:noFill/>
          <a:ln/>
        </p:spPr>
        <p:txBody>
          <a:bodyPr wrap="square" lIns="0" tIns="0" rIns="0" bIns="0" rtlCol="0" anchor="ctr"/>
          <a:lstStyle/>
          <a:p>
            <a:pPr indent="0" marL="0">
              <a:buNone/>
            </a:pPr>
            <a:r>
              <a:rPr lang="en-US" sz="1300" b="1" spc="400" kern="0" dirty="0">
                <a:solidFill>
                  <a:srgbClr val="FFFFFF"/>
                </a:solidFill>
                <a:latin typeface="Calibri" pitchFamily="34" charset="0"/>
                <a:ea typeface="Calibri" pitchFamily="34" charset="-122"/>
                <a:cs typeface="Calibri" pitchFamily="34" charset="-120"/>
              </a:rPr>
              <a:t>DHS BTEC SPORT · COMPONENT 1</a:t>
            </a:r>
            <a:endParaRPr lang="en-US" sz="1300" dirty="0"/>
          </a:p>
        </p:txBody>
      </p:sp>
      <p:sp>
        <p:nvSpPr>
          <p:cNvPr id="5" name="Text 2"/>
          <p:cNvSpPr txBox="1"/>
          <p:nvPr/>
        </p:nvSpPr>
        <p:spPr>
          <a:xfrm>
            <a:off x="587913" y="2369454"/>
            <a:ext cx="9513509" cy="1209934"/>
          </a:xfrm>
          <a:prstGeom prst="rect">
            <a:avLst/>
          </a:prstGeom>
          <a:noFill/>
          <a:ln/>
        </p:spPr>
        <p:txBody>
          <a:bodyPr wrap="square" lIns="0" tIns="0" rIns="0" bIns="0" rtlCol="0" anchor="ctr"/>
          <a:lstStyle/>
          <a:p>
            <a:pPr indent="0" marL="0">
              <a:buNone/>
            </a:pPr>
            <a:r>
              <a:rPr lang="en-US" sz="6000" b="1" dirty="0">
                <a:solidFill>
                  <a:srgbClr val="FFFFFF"/>
                </a:solidFill>
                <a:latin typeface="Arial" pitchFamily="34" charset="0"/>
                <a:ea typeface="Arial" pitchFamily="34" charset="-122"/>
                <a:cs typeface="Arial" pitchFamily="34" charset="-120"/>
              </a:rPr>
              <a:t>Task 3.</a:t>
            </a:r>
            <a:endParaRPr lang="en-US" sz="6000" dirty="0"/>
          </a:p>
        </p:txBody>
      </p:sp>
      <p:sp>
        <p:nvSpPr>
          <p:cNvPr id="6" name="Text 3"/>
          <p:cNvSpPr txBox="1"/>
          <p:nvPr/>
        </p:nvSpPr>
        <p:spPr>
          <a:xfrm>
            <a:off x="641360" y="3680216"/>
            <a:ext cx="8979042" cy="705795"/>
          </a:xfrm>
          <a:prstGeom prst="rect">
            <a:avLst/>
          </a:prstGeom>
          <a:noFill/>
          <a:ln/>
        </p:spPr>
        <p:txBody>
          <a:bodyPr wrap="square" lIns="0" tIns="0" rIns="0" bIns="0" rtlCol="0" anchor="ctr"/>
          <a:lstStyle/>
          <a:p>
            <a:pPr indent="0" marL="0">
              <a:buNone/>
            </a:pPr>
            <a:r>
              <a:rPr lang="en-US" sz="1500" dirty="0">
                <a:solidFill>
                  <a:srgbClr val="E8E5DA"/>
                </a:solidFill>
                <a:latin typeface="Calibri" pitchFamily="34" charset="0"/>
                <a:ea typeface="Calibri" pitchFamily="34" charset="-122"/>
                <a:cs typeface="Calibri" pitchFamily="34" charset="-120"/>
              </a:rPr>
              <a:t>Preparing participants to take part in sport and physical activity</a:t>
            </a:r>
            <a:endParaRPr lang="en-US" sz="1500" dirty="0"/>
          </a:p>
        </p:txBody>
      </p:sp>
      <p:sp>
        <p:nvSpPr>
          <p:cNvPr id="7" name="Shape 4"/>
          <p:cNvSpPr/>
          <p:nvPr/>
        </p:nvSpPr>
        <p:spPr>
          <a:xfrm>
            <a:off x="641360" y="5646359"/>
            <a:ext cx="4703308" cy="1260348"/>
          </a:xfrm>
          <a:prstGeom prst="rect">
            <a:avLst/>
          </a:prstGeom>
          <a:solidFill>
            <a:srgbClr val="FFFFFF"/>
          </a:solidFill>
          <a:ln/>
        </p:spPr>
      </p:sp>
      <p:sp>
        <p:nvSpPr>
          <p:cNvPr id="8" name="Text 5"/>
          <p:cNvSpPr txBox="1"/>
          <p:nvPr/>
        </p:nvSpPr>
        <p:spPr>
          <a:xfrm>
            <a:off x="855147" y="5797601"/>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NAME:</a:t>
            </a:r>
            <a:endParaRPr lang="en-US" sz="1300" dirty="0"/>
          </a:p>
        </p:txBody>
      </p:sp>
      <p:sp>
        <p:nvSpPr>
          <p:cNvPr id="9" name="Text 6"/>
          <p:cNvSpPr txBox="1"/>
          <p:nvPr/>
        </p:nvSpPr>
        <p:spPr>
          <a:xfrm>
            <a:off x="855147" y="6352154"/>
            <a:ext cx="4275734"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TEACHER:</a:t>
            </a:r>
            <a:endParaRPr lang="en-US" sz="1300" dirty="0"/>
          </a:p>
        </p:txBody>
      </p:sp>
      <p:sp>
        <p:nvSpPr>
          <p:cNvPr id="10" name="Text 7"/>
          <p:cNvSpPr txBox="1"/>
          <p:nvPr/>
        </p:nvSpPr>
        <p:spPr>
          <a:xfrm>
            <a:off x="641360" y="7057949"/>
            <a:ext cx="6413602" cy="302484"/>
          </a:xfrm>
          <a:prstGeom prst="rect">
            <a:avLst/>
          </a:prstGeom>
          <a:noFill/>
          <a:ln/>
        </p:spPr>
        <p:txBody>
          <a:bodyPr wrap="square" lIns="0" tIns="0" rIns="0" bIns="0" rtlCol="0" anchor="ctr"/>
          <a:lstStyle/>
          <a:p>
            <a:pPr indent="0" marL="0">
              <a:buNone/>
            </a:pPr>
            <a:r>
              <a:rPr lang="en-US" sz="1100" dirty="0">
                <a:solidFill>
                  <a:srgbClr val="D8D5C9"/>
                </a:solidFill>
                <a:latin typeface="Calibri" pitchFamily="34" charset="0"/>
                <a:ea typeface="Calibri" pitchFamily="34" charset="-122"/>
                <a:cs typeface="Calibri" pitchFamily="34" charset="-120"/>
              </a:rPr>
              <a:t>Year 10 · Weeks 1–4 · Task 3a: Fri 9 Oct</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10</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TYPES OF STRETCH</a:t>
            </a:r>
            <a:endParaRPr lang="en-US" sz="2500" dirty="0"/>
          </a:p>
        </p:txBody>
      </p:sp>
      <p:sp>
        <p:nvSpPr>
          <p:cNvPr id="5" name="Text 3"/>
          <p:cNvSpPr txBox="1"/>
          <p:nvPr/>
        </p:nvSpPr>
        <p:spPr>
          <a:xfrm>
            <a:off x="587913" y="957864"/>
            <a:ext cx="9513509" cy="504139"/>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Preparation stretches are activities to stretch the </a:t>
            </a:r>
            <a:pPr indent="0" marL="0">
              <a:buNone/>
            </a:pPr>
            <a:r>
              <a:rPr lang="en-US" sz="1300" b="1" dirty="0">
                <a:solidFill>
                  <a:srgbClr val="1F1E1B"/>
                </a:solidFill>
                <a:latin typeface="Calibri" pitchFamily="34" charset="0"/>
                <a:ea typeface="Calibri" pitchFamily="34" charset="-122"/>
                <a:cs typeface="Calibri" pitchFamily="34" charset="-120"/>
              </a:rPr>
              <a:t>main muscles</a:t>
            </a:r>
            <a:pPr indent="0" marL="0">
              <a:buNone/>
            </a:pPr>
            <a:r>
              <a:rPr lang="en-US" sz="1300" dirty="0">
                <a:solidFill>
                  <a:srgbClr val="1F1E1B"/>
                </a:solidFill>
                <a:latin typeface="Calibri" pitchFamily="34" charset="0"/>
                <a:ea typeface="Calibri" pitchFamily="34" charset="-122"/>
                <a:cs typeface="Calibri" pitchFamily="34" charset="-120"/>
              </a:rPr>
              <a:t> that will be used in the physical activity. Complete the grid:</a:t>
            </a:r>
            <a:endParaRPr lang="en-US" sz="1300" dirty="0"/>
          </a:p>
        </p:txBody>
      </p:sp>
      <p:sp>
        <p:nvSpPr>
          <p:cNvPr id="6" name="Shape 4"/>
          <p:cNvSpPr/>
          <p:nvPr/>
        </p:nvSpPr>
        <p:spPr>
          <a:xfrm>
            <a:off x="587913" y="1562832"/>
            <a:ext cx="4628482" cy="1714073"/>
          </a:xfrm>
          <a:prstGeom prst="roundRect">
            <a:avLst>
              <a:gd name="adj" fmla="val 3201"/>
            </a:avLst>
          </a:prstGeom>
          <a:solidFill>
            <a:srgbClr val="E4EFE8"/>
          </a:solidFill>
          <a:ln/>
        </p:spPr>
      </p:sp>
      <p:sp>
        <p:nvSpPr>
          <p:cNvPr id="7" name="Text 5"/>
          <p:cNvSpPr txBox="1"/>
          <p:nvPr/>
        </p:nvSpPr>
        <p:spPr>
          <a:xfrm>
            <a:off x="780322" y="1663659"/>
            <a:ext cx="4243666" cy="352897"/>
          </a:xfrm>
          <a:prstGeom prst="rect">
            <a:avLst/>
          </a:prstGeom>
          <a:noFill/>
          <a:ln/>
        </p:spPr>
        <p:txBody>
          <a:bodyPr wrap="square" lIns="0" tIns="0" rIns="0" bIns="0" rtlCol="0" anchor="ctr"/>
          <a:lstStyle/>
          <a:p>
            <a:pPr indent="0" marL="0">
              <a:buNone/>
            </a:pPr>
            <a:r>
              <a:rPr lang="en-US" sz="1450" b="1" dirty="0">
                <a:solidFill>
                  <a:srgbClr val="2C6E49"/>
                </a:solidFill>
                <a:latin typeface="Arial" pitchFamily="34" charset="0"/>
                <a:ea typeface="Arial" pitchFamily="34" charset="-122"/>
                <a:cs typeface="Arial" pitchFamily="34" charset="-120"/>
              </a:rPr>
              <a:t>Static</a:t>
            </a:r>
            <a:endParaRPr lang="en-US" sz="1450" dirty="0"/>
          </a:p>
        </p:txBody>
      </p:sp>
      <p:sp>
        <p:nvSpPr>
          <p:cNvPr id="8" name="Text 6"/>
          <p:cNvSpPr txBox="1"/>
          <p:nvPr/>
        </p:nvSpPr>
        <p:spPr>
          <a:xfrm>
            <a:off x="780322" y="2046805"/>
            <a:ext cx="1710294"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What it means:</a:t>
            </a:r>
            <a:endParaRPr lang="en-US" sz="1050" dirty="0"/>
          </a:p>
        </p:txBody>
      </p:sp>
      <p:sp>
        <p:nvSpPr>
          <p:cNvPr id="9" name="Shape 7"/>
          <p:cNvSpPr/>
          <p:nvPr/>
        </p:nvSpPr>
        <p:spPr>
          <a:xfrm>
            <a:off x="780322" y="2450117"/>
            <a:ext cx="4243666" cy="0"/>
          </a:xfrm>
          <a:prstGeom prst="line">
            <a:avLst/>
          </a:prstGeom>
          <a:noFill/>
          <a:ln w="9525">
            <a:solidFill>
              <a:srgbClr val="B9B5A4"/>
            </a:solidFill>
            <a:prstDash val="solid"/>
          </a:ln>
        </p:spPr>
      </p:sp>
      <p:sp>
        <p:nvSpPr>
          <p:cNvPr id="10" name="Text 8"/>
          <p:cNvSpPr txBox="1"/>
          <p:nvPr/>
        </p:nvSpPr>
        <p:spPr>
          <a:xfrm>
            <a:off x="780322" y="2621524"/>
            <a:ext cx="1282720"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Example:</a:t>
            </a:r>
            <a:endParaRPr lang="en-US" sz="1050" dirty="0"/>
          </a:p>
        </p:txBody>
      </p:sp>
      <p:sp>
        <p:nvSpPr>
          <p:cNvPr id="11" name="Shape 9"/>
          <p:cNvSpPr/>
          <p:nvPr/>
        </p:nvSpPr>
        <p:spPr>
          <a:xfrm>
            <a:off x="1710294" y="2994587"/>
            <a:ext cx="3292315" cy="0"/>
          </a:xfrm>
          <a:prstGeom prst="line">
            <a:avLst/>
          </a:prstGeom>
          <a:noFill/>
          <a:ln w="9525">
            <a:solidFill>
              <a:srgbClr val="B9B5A4"/>
            </a:solidFill>
            <a:prstDash val="solid"/>
          </a:ln>
        </p:spPr>
      </p:sp>
      <p:sp>
        <p:nvSpPr>
          <p:cNvPr id="12" name="Shape 10"/>
          <p:cNvSpPr/>
          <p:nvPr/>
        </p:nvSpPr>
        <p:spPr>
          <a:xfrm>
            <a:off x="5344668" y="1562832"/>
            <a:ext cx="4628482" cy="1714073"/>
          </a:xfrm>
          <a:prstGeom prst="roundRect">
            <a:avLst>
              <a:gd name="adj" fmla="val 3201"/>
            </a:avLst>
          </a:prstGeom>
          <a:solidFill>
            <a:srgbClr val="E4EFE8"/>
          </a:solidFill>
          <a:ln/>
        </p:spPr>
      </p:sp>
      <p:sp>
        <p:nvSpPr>
          <p:cNvPr id="13" name="Text 11"/>
          <p:cNvSpPr txBox="1"/>
          <p:nvPr/>
        </p:nvSpPr>
        <p:spPr>
          <a:xfrm>
            <a:off x="5537076" y="1663659"/>
            <a:ext cx="4243666" cy="352897"/>
          </a:xfrm>
          <a:prstGeom prst="rect">
            <a:avLst/>
          </a:prstGeom>
          <a:noFill/>
          <a:ln/>
        </p:spPr>
        <p:txBody>
          <a:bodyPr wrap="square" lIns="0" tIns="0" rIns="0" bIns="0" rtlCol="0" anchor="ctr"/>
          <a:lstStyle/>
          <a:p>
            <a:pPr indent="0" marL="0">
              <a:buNone/>
            </a:pPr>
            <a:r>
              <a:rPr lang="en-US" sz="1450" b="1" dirty="0">
                <a:solidFill>
                  <a:srgbClr val="2C6E49"/>
                </a:solidFill>
                <a:latin typeface="Arial" pitchFamily="34" charset="0"/>
                <a:ea typeface="Arial" pitchFamily="34" charset="-122"/>
                <a:cs typeface="Arial" pitchFamily="34" charset="-120"/>
              </a:rPr>
              <a:t>Dynamic</a:t>
            </a:r>
            <a:endParaRPr lang="en-US" sz="1450" dirty="0"/>
          </a:p>
        </p:txBody>
      </p:sp>
      <p:sp>
        <p:nvSpPr>
          <p:cNvPr id="14" name="Text 12"/>
          <p:cNvSpPr txBox="1"/>
          <p:nvPr/>
        </p:nvSpPr>
        <p:spPr>
          <a:xfrm>
            <a:off x="5537076" y="2046805"/>
            <a:ext cx="1710294"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What it means:</a:t>
            </a:r>
            <a:endParaRPr lang="en-US" sz="1050" dirty="0"/>
          </a:p>
        </p:txBody>
      </p:sp>
      <p:sp>
        <p:nvSpPr>
          <p:cNvPr id="15" name="Shape 13"/>
          <p:cNvSpPr/>
          <p:nvPr/>
        </p:nvSpPr>
        <p:spPr>
          <a:xfrm>
            <a:off x="5537076" y="2450117"/>
            <a:ext cx="4243666" cy="0"/>
          </a:xfrm>
          <a:prstGeom prst="line">
            <a:avLst/>
          </a:prstGeom>
          <a:noFill/>
          <a:ln w="9525">
            <a:solidFill>
              <a:srgbClr val="B9B5A4"/>
            </a:solidFill>
            <a:prstDash val="solid"/>
          </a:ln>
        </p:spPr>
      </p:sp>
      <p:sp>
        <p:nvSpPr>
          <p:cNvPr id="16" name="Text 14"/>
          <p:cNvSpPr txBox="1"/>
          <p:nvPr/>
        </p:nvSpPr>
        <p:spPr>
          <a:xfrm>
            <a:off x="5537076" y="2621524"/>
            <a:ext cx="1282720"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Example:</a:t>
            </a:r>
            <a:endParaRPr lang="en-US" sz="1050" dirty="0"/>
          </a:p>
        </p:txBody>
      </p:sp>
      <p:sp>
        <p:nvSpPr>
          <p:cNvPr id="17" name="Shape 15"/>
          <p:cNvSpPr/>
          <p:nvPr/>
        </p:nvSpPr>
        <p:spPr>
          <a:xfrm>
            <a:off x="6467048" y="2994587"/>
            <a:ext cx="3292315" cy="0"/>
          </a:xfrm>
          <a:prstGeom prst="line">
            <a:avLst/>
          </a:prstGeom>
          <a:noFill/>
          <a:ln w="9525">
            <a:solidFill>
              <a:srgbClr val="B9B5A4"/>
            </a:solidFill>
            <a:prstDash val="solid"/>
          </a:ln>
        </p:spPr>
      </p:sp>
      <p:sp>
        <p:nvSpPr>
          <p:cNvPr id="18" name="Shape 16"/>
          <p:cNvSpPr/>
          <p:nvPr/>
        </p:nvSpPr>
        <p:spPr>
          <a:xfrm>
            <a:off x="587913" y="3478560"/>
            <a:ext cx="4628482" cy="1714073"/>
          </a:xfrm>
          <a:prstGeom prst="roundRect">
            <a:avLst>
              <a:gd name="adj" fmla="val 3201"/>
            </a:avLst>
          </a:prstGeom>
          <a:solidFill>
            <a:srgbClr val="E4EFE8"/>
          </a:solidFill>
          <a:ln/>
        </p:spPr>
      </p:sp>
      <p:sp>
        <p:nvSpPr>
          <p:cNvPr id="19" name="Text 17"/>
          <p:cNvSpPr txBox="1"/>
          <p:nvPr/>
        </p:nvSpPr>
        <p:spPr>
          <a:xfrm>
            <a:off x="780322" y="3579388"/>
            <a:ext cx="4243666" cy="352897"/>
          </a:xfrm>
          <a:prstGeom prst="rect">
            <a:avLst/>
          </a:prstGeom>
          <a:noFill/>
          <a:ln/>
        </p:spPr>
        <p:txBody>
          <a:bodyPr wrap="square" lIns="0" tIns="0" rIns="0" bIns="0" rtlCol="0" anchor="ctr"/>
          <a:lstStyle/>
          <a:p>
            <a:pPr indent="0" marL="0">
              <a:buNone/>
            </a:pPr>
            <a:r>
              <a:rPr lang="en-US" sz="1450" b="1" dirty="0">
                <a:solidFill>
                  <a:srgbClr val="2C6E49"/>
                </a:solidFill>
                <a:latin typeface="Arial" pitchFamily="34" charset="0"/>
                <a:ea typeface="Arial" pitchFamily="34" charset="-122"/>
                <a:cs typeface="Arial" pitchFamily="34" charset="-120"/>
              </a:rPr>
              <a:t>Simple</a:t>
            </a:r>
            <a:endParaRPr lang="en-US" sz="1450" dirty="0"/>
          </a:p>
        </p:txBody>
      </p:sp>
      <p:sp>
        <p:nvSpPr>
          <p:cNvPr id="20" name="Text 18"/>
          <p:cNvSpPr txBox="1"/>
          <p:nvPr/>
        </p:nvSpPr>
        <p:spPr>
          <a:xfrm>
            <a:off x="780322" y="3962534"/>
            <a:ext cx="1710294"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What it means:</a:t>
            </a:r>
            <a:endParaRPr lang="en-US" sz="1050" dirty="0"/>
          </a:p>
        </p:txBody>
      </p:sp>
      <p:sp>
        <p:nvSpPr>
          <p:cNvPr id="21" name="Shape 19"/>
          <p:cNvSpPr/>
          <p:nvPr/>
        </p:nvSpPr>
        <p:spPr>
          <a:xfrm>
            <a:off x="780322" y="4365845"/>
            <a:ext cx="4243666" cy="0"/>
          </a:xfrm>
          <a:prstGeom prst="line">
            <a:avLst/>
          </a:prstGeom>
          <a:noFill/>
          <a:ln w="9525">
            <a:solidFill>
              <a:srgbClr val="B9B5A4"/>
            </a:solidFill>
            <a:prstDash val="solid"/>
          </a:ln>
        </p:spPr>
      </p:sp>
      <p:sp>
        <p:nvSpPr>
          <p:cNvPr id="22" name="Text 20"/>
          <p:cNvSpPr txBox="1"/>
          <p:nvPr/>
        </p:nvSpPr>
        <p:spPr>
          <a:xfrm>
            <a:off x="780322" y="4537253"/>
            <a:ext cx="1282720"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Example:</a:t>
            </a:r>
            <a:endParaRPr lang="en-US" sz="1050" dirty="0"/>
          </a:p>
        </p:txBody>
      </p:sp>
      <p:sp>
        <p:nvSpPr>
          <p:cNvPr id="23" name="Shape 21"/>
          <p:cNvSpPr/>
          <p:nvPr/>
        </p:nvSpPr>
        <p:spPr>
          <a:xfrm>
            <a:off x="1710294" y="4910316"/>
            <a:ext cx="3292315" cy="0"/>
          </a:xfrm>
          <a:prstGeom prst="line">
            <a:avLst/>
          </a:prstGeom>
          <a:noFill/>
          <a:ln w="9525">
            <a:solidFill>
              <a:srgbClr val="B9B5A4"/>
            </a:solidFill>
            <a:prstDash val="solid"/>
          </a:ln>
        </p:spPr>
      </p:sp>
      <p:sp>
        <p:nvSpPr>
          <p:cNvPr id="24" name="Shape 22"/>
          <p:cNvSpPr/>
          <p:nvPr/>
        </p:nvSpPr>
        <p:spPr>
          <a:xfrm>
            <a:off x="5344668" y="3478560"/>
            <a:ext cx="4628482" cy="1714073"/>
          </a:xfrm>
          <a:prstGeom prst="roundRect">
            <a:avLst>
              <a:gd name="adj" fmla="val 3201"/>
            </a:avLst>
          </a:prstGeom>
          <a:solidFill>
            <a:srgbClr val="E4EFE8"/>
          </a:solidFill>
          <a:ln/>
        </p:spPr>
      </p:sp>
      <p:sp>
        <p:nvSpPr>
          <p:cNvPr id="25" name="Text 23"/>
          <p:cNvSpPr txBox="1"/>
          <p:nvPr/>
        </p:nvSpPr>
        <p:spPr>
          <a:xfrm>
            <a:off x="5537076" y="3579388"/>
            <a:ext cx="4243666" cy="352897"/>
          </a:xfrm>
          <a:prstGeom prst="rect">
            <a:avLst/>
          </a:prstGeom>
          <a:noFill/>
          <a:ln/>
        </p:spPr>
        <p:txBody>
          <a:bodyPr wrap="square" lIns="0" tIns="0" rIns="0" bIns="0" rtlCol="0" anchor="ctr"/>
          <a:lstStyle/>
          <a:p>
            <a:pPr indent="0" marL="0">
              <a:buNone/>
            </a:pPr>
            <a:r>
              <a:rPr lang="en-US" sz="1450" b="1" dirty="0">
                <a:solidFill>
                  <a:srgbClr val="2C6E49"/>
                </a:solidFill>
                <a:latin typeface="Arial" pitchFamily="34" charset="0"/>
                <a:ea typeface="Arial" pitchFamily="34" charset="-122"/>
                <a:cs typeface="Arial" pitchFamily="34" charset="-120"/>
              </a:rPr>
              <a:t>Compound</a:t>
            </a:r>
            <a:endParaRPr lang="en-US" sz="1450" dirty="0"/>
          </a:p>
        </p:txBody>
      </p:sp>
      <p:sp>
        <p:nvSpPr>
          <p:cNvPr id="26" name="Text 24"/>
          <p:cNvSpPr txBox="1"/>
          <p:nvPr/>
        </p:nvSpPr>
        <p:spPr>
          <a:xfrm>
            <a:off x="5537076" y="3962534"/>
            <a:ext cx="1710294"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What it means:</a:t>
            </a:r>
            <a:endParaRPr lang="en-US" sz="1050" dirty="0"/>
          </a:p>
        </p:txBody>
      </p:sp>
      <p:sp>
        <p:nvSpPr>
          <p:cNvPr id="27" name="Shape 25"/>
          <p:cNvSpPr/>
          <p:nvPr/>
        </p:nvSpPr>
        <p:spPr>
          <a:xfrm>
            <a:off x="5537076" y="4365845"/>
            <a:ext cx="4243666" cy="0"/>
          </a:xfrm>
          <a:prstGeom prst="line">
            <a:avLst/>
          </a:prstGeom>
          <a:noFill/>
          <a:ln w="9525">
            <a:solidFill>
              <a:srgbClr val="B9B5A4"/>
            </a:solidFill>
            <a:prstDash val="solid"/>
          </a:ln>
        </p:spPr>
      </p:sp>
      <p:sp>
        <p:nvSpPr>
          <p:cNvPr id="28" name="Text 26"/>
          <p:cNvSpPr txBox="1"/>
          <p:nvPr/>
        </p:nvSpPr>
        <p:spPr>
          <a:xfrm>
            <a:off x="5537076" y="4537253"/>
            <a:ext cx="1282720" cy="282318"/>
          </a:xfrm>
          <a:prstGeom prst="rect">
            <a:avLst/>
          </a:prstGeom>
          <a:noFill/>
          <a:ln/>
        </p:spPr>
        <p:txBody>
          <a:bodyPr wrap="square" lIns="0" tIns="0" rIns="0" bIns="0" rtlCol="0" anchor="ctr"/>
          <a:lstStyle/>
          <a:p>
            <a:pPr indent="0" marL="0">
              <a:buNone/>
            </a:pPr>
            <a:r>
              <a:rPr lang="en-US" sz="1050" dirty="0">
                <a:solidFill>
                  <a:srgbClr val="6E6B5E"/>
                </a:solidFill>
                <a:latin typeface="Calibri" pitchFamily="34" charset="0"/>
                <a:ea typeface="Calibri" pitchFamily="34" charset="-122"/>
                <a:cs typeface="Calibri" pitchFamily="34" charset="-120"/>
              </a:rPr>
              <a:t>Example:</a:t>
            </a:r>
            <a:endParaRPr lang="en-US" sz="1050" dirty="0"/>
          </a:p>
        </p:txBody>
      </p:sp>
      <p:sp>
        <p:nvSpPr>
          <p:cNvPr id="29" name="Shape 27"/>
          <p:cNvSpPr/>
          <p:nvPr/>
        </p:nvSpPr>
        <p:spPr>
          <a:xfrm>
            <a:off x="6467048" y="4910316"/>
            <a:ext cx="3292315" cy="0"/>
          </a:xfrm>
          <a:prstGeom prst="line">
            <a:avLst/>
          </a:prstGeom>
          <a:noFill/>
          <a:ln w="9525">
            <a:solidFill>
              <a:srgbClr val="B9B5A4"/>
            </a:solidFill>
            <a:prstDash val="solid"/>
          </a:ln>
        </p:spPr>
      </p:sp>
      <p:sp>
        <p:nvSpPr>
          <p:cNvPr id="30" name="Text 28"/>
          <p:cNvSpPr txBox="1"/>
          <p:nvPr/>
        </p:nvSpPr>
        <p:spPr>
          <a:xfrm>
            <a:off x="587913" y="5444703"/>
            <a:ext cx="9513509" cy="322649"/>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Responses to the stretch phase. Complete:</a:t>
            </a:r>
            <a:endParaRPr lang="en-US" sz="1300" dirty="0"/>
          </a:p>
        </p:txBody>
      </p:sp>
      <p:sp>
        <p:nvSpPr>
          <p:cNvPr id="31" name="Text 29"/>
          <p:cNvSpPr txBox="1"/>
          <p:nvPr/>
        </p:nvSpPr>
        <p:spPr>
          <a:xfrm>
            <a:off x="587913" y="5848015"/>
            <a:ext cx="9513509" cy="504139"/>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Cardiorespiratory: static stretches make heart rate and breathing rate </a:t>
            </a:r>
            <a:pPr indent="0" marL="0">
              <a:buNone/>
            </a:pPr>
            <a:r>
              <a:rPr lang="en-US" sz="1200" b="1" dirty="0">
                <a:solidFill>
                  <a:srgbClr val="1F1E1B"/>
                </a:solidFill>
                <a:latin typeface="Calibri" pitchFamily="34" charset="0"/>
                <a:ea typeface="Calibri" pitchFamily="34" charset="-122"/>
                <a:cs typeface="Calibri" pitchFamily="34" charset="-120"/>
              </a:rPr>
              <a:t>d______  f_________</a:t>
            </a:r>
            <a:pPr indent="0" marL="0">
              <a:buNone/>
            </a:pPr>
            <a:r>
              <a:rPr lang="en-US" sz="1200" dirty="0">
                <a:solidFill>
                  <a:srgbClr val="1F1E1B"/>
                </a:solidFill>
                <a:latin typeface="Calibri" pitchFamily="34" charset="0"/>
                <a:ea typeface="Calibri" pitchFamily="34" charset="-122"/>
                <a:cs typeface="Calibri" pitchFamily="34" charset="-120"/>
              </a:rPr>
              <a:t> · dynamic stretches keep them </a:t>
            </a:r>
            <a:pPr indent="0" marL="0">
              <a:buNone/>
            </a:pPr>
            <a:r>
              <a:rPr lang="en-US" sz="1200" b="1" dirty="0">
                <a:solidFill>
                  <a:srgbClr val="1F1E1B"/>
                </a:solidFill>
                <a:latin typeface="Calibri" pitchFamily="34" charset="0"/>
                <a:ea typeface="Calibri" pitchFamily="34" charset="-122"/>
                <a:cs typeface="Calibri" pitchFamily="34" charset="-120"/>
              </a:rPr>
              <a:t>e__________</a:t>
            </a:r>
            <a:pPr indent="0" marL="0">
              <a:buNone/>
            </a:pPr>
            <a:r>
              <a:rPr lang="en-US" sz="1200" dirty="0">
                <a:solidFill>
                  <a:srgbClr val="1F1E1B"/>
                </a:solidFill>
                <a:latin typeface="Calibri" pitchFamily="34" charset="0"/>
                <a:ea typeface="Calibri" pitchFamily="34" charset="-122"/>
                <a:cs typeface="Calibri" pitchFamily="34" charset="-120"/>
              </a:rPr>
              <a:t>.</a:t>
            </a:r>
            <a:endParaRPr lang="en-US" sz="1200" dirty="0"/>
          </a:p>
        </p:txBody>
      </p:sp>
      <p:sp>
        <p:nvSpPr>
          <p:cNvPr id="32" name="Text 30"/>
          <p:cNvSpPr txBox="1"/>
          <p:nvPr/>
        </p:nvSpPr>
        <p:spPr>
          <a:xfrm>
            <a:off x="587913" y="6402568"/>
            <a:ext cx="9513509" cy="504139"/>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Musculoskeletal: muscles are fully </a:t>
            </a:r>
            <a:pPr indent="0" marL="0">
              <a:buNone/>
            </a:pPr>
            <a:r>
              <a:rPr lang="en-US" sz="1200" b="1" dirty="0">
                <a:solidFill>
                  <a:srgbClr val="1F1E1B"/>
                </a:solidFill>
                <a:latin typeface="Calibri" pitchFamily="34" charset="0"/>
                <a:ea typeface="Calibri" pitchFamily="34" charset="-122"/>
                <a:cs typeface="Calibri" pitchFamily="34" charset="-120"/>
              </a:rPr>
              <a:t>e____________</a:t>
            </a:r>
            <a:pPr indent="0" marL="0">
              <a:buNone/>
            </a:pPr>
            <a:r>
              <a:rPr lang="en-US" sz="1200" dirty="0">
                <a:solidFill>
                  <a:srgbClr val="1F1E1B"/>
                </a:solidFill>
                <a:latin typeface="Calibri" pitchFamily="34" charset="0"/>
                <a:ea typeface="Calibri" pitchFamily="34" charset="-122"/>
                <a:cs typeface="Calibri" pitchFamily="34" charset="-120"/>
              </a:rPr>
              <a:t>, so they are less likely to </a:t>
            </a:r>
            <a:pPr indent="0" marL="0">
              <a:buNone/>
            </a:pPr>
            <a:r>
              <a:rPr lang="en-US" sz="1200" b="1" dirty="0">
                <a:solidFill>
                  <a:srgbClr val="1F1E1B"/>
                </a:solidFill>
                <a:latin typeface="Calibri" pitchFamily="34" charset="0"/>
                <a:ea typeface="Calibri" pitchFamily="34" charset="-122"/>
                <a:cs typeface="Calibri" pitchFamily="34" charset="-120"/>
              </a:rPr>
              <a:t>t______</a:t>
            </a:r>
            <a:pPr indent="0" marL="0">
              <a:buNone/>
            </a:pPr>
            <a:r>
              <a:rPr lang="en-US" sz="1200" dirty="0">
                <a:solidFill>
                  <a:srgbClr val="1F1E1B"/>
                </a:solidFill>
                <a:latin typeface="Calibri" pitchFamily="34" charset="0"/>
                <a:ea typeface="Calibri" pitchFamily="34" charset="-122"/>
                <a:cs typeface="Calibri" pitchFamily="34" charset="-120"/>
              </a:rPr>
              <a:t> during the sport or activity session.</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11</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YOUR STRETCH BANK</a:t>
            </a:r>
            <a:endParaRPr lang="en-US" sz="2500" dirty="0"/>
          </a:p>
        </p:txBody>
      </p:sp>
      <p:sp>
        <p:nvSpPr>
          <p:cNvPr id="5" name="Text 3"/>
          <p:cNvSpPr txBox="1"/>
          <p:nvPr/>
        </p:nvSpPr>
        <p:spPr>
          <a:xfrm>
            <a:off x="587913" y="907451"/>
            <a:ext cx="9513509" cy="554553"/>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One stretch per muscle, with its key point in a few words. You will reuse this bank in your Task 3a plan, so choose stretches you can actually demonstrate. S/D = static or dynamic. S/C = simple or compound.</a:t>
            </a:r>
            <a:endParaRPr lang="en-US" sz="12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587913" y="1512418"/>
          <a:ext cx="9513509" cy="914400"/>
        </p:xfrm>
        <a:graphic>
          <a:graphicData uri="http://schemas.openxmlformats.org/drawingml/2006/table">
            <a:tbl>
              <a:tblPr/>
              <a:tblGrid>
                <a:gridCol w="2030974"/>
                <a:gridCol w="5772241"/>
                <a:gridCol w="855147"/>
                <a:gridCol w="855147"/>
              </a:tblGrid>
              <a:tr h="342815">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Muscle</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Stretch: name it and its key point</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algn="ctr" indent="0" marL="0">
                        <a:buNone/>
                      </a:pPr>
                      <a:r>
                        <a:rPr lang="en-US" sz="1100" b="1" dirty="0">
                          <a:solidFill>
                            <a:srgbClr val="1F1E1B"/>
                          </a:solidFill>
                          <a:latin typeface="Calibri" pitchFamily="34" charset="0"/>
                          <a:ea typeface="Calibri" pitchFamily="34" charset="-122"/>
                          <a:cs typeface="Calibri" pitchFamily="34" charset="-120"/>
                        </a:rPr>
                        <a:t>S/D</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algn="ctr" indent="0" marL="0">
                        <a:buNone/>
                      </a:pPr>
                      <a:r>
                        <a:rPr lang="en-US" sz="1100" b="1" dirty="0">
                          <a:solidFill>
                            <a:srgbClr val="1F1E1B"/>
                          </a:solidFill>
                          <a:latin typeface="Calibri" pitchFamily="34" charset="0"/>
                          <a:ea typeface="Calibri" pitchFamily="34" charset="-122"/>
                          <a:cs typeface="Calibri" pitchFamily="34" charset="-120"/>
                        </a:rPr>
                        <a:t>S/C</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Deltoids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Biceps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Triceps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Abdominals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Obliques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Erector spinae</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Hip flexors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Gluteus maximus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Quadriceps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Hamstrings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463808">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Gastrocnemius</a:t>
                      </a: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45720" marR="45720" marT="45720" marB="45720"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THE RESPONSES TABLE</a:t>
            </a:r>
            <a:endParaRPr lang="en-US" sz="2500" dirty="0"/>
          </a:p>
        </p:txBody>
      </p:sp>
      <p:sp>
        <p:nvSpPr>
          <p:cNvPr id="5" name="Text 3"/>
          <p:cNvSpPr txBox="1"/>
          <p:nvPr/>
        </p:nvSpPr>
        <p:spPr>
          <a:xfrm>
            <a:off x="587913" y="957864"/>
            <a:ext cx="9513509" cy="554553"/>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This table is the physiology behind Task 3a. Fill it in </a:t>
            </a:r>
            <a:pPr indent="0" marL="0">
              <a:buNone/>
            </a:pPr>
            <a:r>
              <a:rPr lang="en-US" sz="1300" b="1" dirty="0">
                <a:solidFill>
                  <a:srgbClr val="1F1E1B"/>
                </a:solidFill>
                <a:latin typeface="Calibri" pitchFamily="34" charset="0"/>
                <a:ea typeface="Calibri" pitchFamily="34" charset="-122"/>
                <a:cs typeface="Calibri" pitchFamily="34" charset="-120"/>
              </a:rPr>
              <a:t>from memory</a:t>
            </a:r>
            <a:pPr indent="0" marL="0">
              <a:buNone/>
            </a:pPr>
            <a:r>
              <a:rPr lang="en-US" sz="1300" dirty="0">
                <a:solidFill>
                  <a:srgbClr val="1F1E1B"/>
                </a:solidFill>
                <a:latin typeface="Calibri" pitchFamily="34" charset="0"/>
                <a:ea typeface="Calibri" pitchFamily="34" charset="-122"/>
                <a:cs typeface="Calibri" pitchFamily="34" charset="-120"/>
              </a:rPr>
              <a:t>, then check against your notes and correct in a different colour.</a:t>
            </a:r>
            <a:endParaRPr lang="en-US" sz="13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587913" y="1764487"/>
          <a:ext cx="9513509" cy="914400"/>
        </p:xfrm>
        <a:graphic>
          <a:graphicData uri="http://schemas.openxmlformats.org/drawingml/2006/table">
            <a:tbl>
              <a:tblPr/>
              <a:tblGrid>
                <a:gridCol w="2030974"/>
                <a:gridCol w="3741268"/>
                <a:gridCol w="3741268"/>
              </a:tblGrid>
              <a:tr h="403311">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200" b="1" dirty="0">
                          <a:solidFill>
                            <a:srgbClr val="1F1E1B"/>
                          </a:solidFill>
                          <a:latin typeface="Calibri" pitchFamily="34" charset="0"/>
                          <a:ea typeface="Calibri" pitchFamily="34" charset="-122"/>
                          <a:cs typeface="Calibri" pitchFamily="34" charset="-120"/>
                        </a:rPr>
                        <a:t>Cardiorespiratory responses</a:t>
                      </a: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200" b="1" dirty="0">
                          <a:solidFill>
                            <a:srgbClr val="1F1E1B"/>
                          </a:solidFill>
                          <a:latin typeface="Calibri" pitchFamily="34" charset="0"/>
                          <a:ea typeface="Calibri" pitchFamily="34" charset="-122"/>
                          <a:cs typeface="Calibri" pitchFamily="34" charset="-120"/>
                        </a:rPr>
                        <a:t>Musculoskeletal responses</a:t>
                      </a: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r>
              <a:tr h="1462004">
                <a:tc>
                  <a:txBody>
                    <a:bodyPr/>
                    <a:lstStyle/>
                    <a:p>
                      <a:pPr indent="0" marL="0">
                        <a:buNone/>
                      </a:pPr>
                      <a:r>
                        <a:rPr lang="en-US" sz="1200" b="1" dirty="0">
                          <a:solidFill>
                            <a:srgbClr val="D0202E"/>
                          </a:solidFill>
                          <a:latin typeface="Calibri" pitchFamily="34" charset="0"/>
                          <a:ea typeface="Calibri" pitchFamily="34" charset="-122"/>
                          <a:cs typeface="Calibri" pitchFamily="34" charset="-120"/>
                        </a:rPr>
                        <a:t>Pulse raiser</a:t>
                      </a: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462004">
                <a:tc>
                  <a:txBody>
                    <a:bodyPr/>
                    <a:lstStyle/>
                    <a:p>
                      <a:pPr indent="0" marL="0">
                        <a:buNone/>
                      </a:pPr>
                      <a:r>
                        <a:rPr lang="en-US" sz="1200" b="1" dirty="0">
                          <a:solidFill>
                            <a:srgbClr val="B36A00"/>
                          </a:solidFill>
                          <a:latin typeface="Calibri" pitchFamily="34" charset="0"/>
                          <a:ea typeface="Calibri" pitchFamily="34" charset="-122"/>
                          <a:cs typeface="Calibri" pitchFamily="34" charset="-120"/>
                        </a:rPr>
                        <a:t>Mobilisers</a:t>
                      </a: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462004">
                <a:tc>
                  <a:txBody>
                    <a:bodyPr/>
                    <a:lstStyle/>
                    <a:p>
                      <a:pPr indent="0" marL="0">
                        <a:buNone/>
                      </a:pPr>
                      <a:r>
                        <a:rPr lang="en-US" sz="1200" b="1" dirty="0">
                          <a:solidFill>
                            <a:srgbClr val="2C6E49"/>
                          </a:solidFill>
                          <a:latin typeface="Calibri" pitchFamily="34" charset="0"/>
                          <a:ea typeface="Calibri" pitchFamily="34" charset="-122"/>
                          <a:cs typeface="Calibri" pitchFamily="34" charset="-120"/>
                        </a:rPr>
                        <a:t>Preparation stretches</a:t>
                      </a: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73152" marR="73152" marT="73152" marB="73152"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6755465"/>
            <a:ext cx="9513509" cy="352897"/>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Scores: pulse raiser has 5 CR + 3 MS · mobilisers 2 CR + 1 MS · stretches 2 CR + 1 MS. How many of the 14 did you get?</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ADAPTING FOR DIFFERENT PARTICIPANTS</a:t>
            </a:r>
            <a:endParaRPr lang="en-US" sz="2500" dirty="0"/>
          </a:p>
        </p:txBody>
      </p:sp>
      <p:sp>
        <p:nvSpPr>
          <p:cNvPr id="5" name="Text 3"/>
          <p:cNvSpPr txBox="1"/>
          <p:nvPr/>
        </p:nvSpPr>
        <p:spPr>
          <a:xfrm>
            <a:off x="587913" y="907451"/>
            <a:ext cx="9513509" cy="403311"/>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Warm-ups are adapted four ways. Complete each with what it means and who needs it:</a:t>
            </a:r>
            <a:endParaRPr lang="en-US" sz="1300" dirty="0"/>
          </a:p>
        </p:txBody>
      </p:sp>
      <p:sp>
        <p:nvSpPr>
          <p:cNvPr id="6" name="Shape 4"/>
          <p:cNvSpPr/>
          <p:nvPr/>
        </p:nvSpPr>
        <p:spPr>
          <a:xfrm>
            <a:off x="587913" y="1411590"/>
            <a:ext cx="4628482" cy="1209934"/>
          </a:xfrm>
          <a:prstGeom prst="roundRect">
            <a:avLst>
              <a:gd name="adj" fmla="val 4534"/>
            </a:avLst>
          </a:prstGeom>
          <a:solidFill>
            <a:srgbClr val="F1EFE5"/>
          </a:solidFill>
          <a:ln/>
        </p:spPr>
      </p:sp>
      <p:sp>
        <p:nvSpPr>
          <p:cNvPr id="7" name="Text 5"/>
          <p:cNvSpPr txBox="1"/>
          <p:nvPr/>
        </p:nvSpPr>
        <p:spPr>
          <a:xfrm>
            <a:off x="758943" y="1492252"/>
            <a:ext cx="4286424" cy="322649"/>
          </a:xfrm>
          <a:prstGeom prst="rect">
            <a:avLst/>
          </a:prstGeom>
          <a:noFill/>
          <a:ln/>
        </p:spPr>
        <p:txBody>
          <a:bodyPr wrap="square" lIns="0" tIns="0" rIns="0" bIns="0" rtlCol="0" anchor="ctr"/>
          <a:lstStyle/>
          <a:p>
            <a:pPr indent="0" marL="0">
              <a:buNone/>
            </a:pPr>
            <a:r>
              <a:rPr lang="en-US" sz="1350" b="1" dirty="0">
                <a:solidFill>
                  <a:srgbClr val="D0202E"/>
                </a:solidFill>
                <a:latin typeface="Arial" pitchFamily="34" charset="0"/>
                <a:ea typeface="Arial" pitchFamily="34" charset="-122"/>
                <a:cs typeface="Arial" pitchFamily="34" charset="-120"/>
              </a:rPr>
              <a:t>Intensity</a:t>
            </a:r>
            <a:endParaRPr lang="en-US" sz="1350" dirty="0"/>
          </a:p>
        </p:txBody>
      </p:sp>
      <p:sp>
        <p:nvSpPr>
          <p:cNvPr id="8" name="Shape 6"/>
          <p:cNvSpPr/>
          <p:nvPr/>
        </p:nvSpPr>
        <p:spPr>
          <a:xfrm>
            <a:off x="758943" y="2097219"/>
            <a:ext cx="4286424" cy="0"/>
          </a:xfrm>
          <a:prstGeom prst="line">
            <a:avLst/>
          </a:prstGeom>
          <a:noFill/>
          <a:ln w="9525">
            <a:solidFill>
              <a:srgbClr val="B9B5A4"/>
            </a:solidFill>
            <a:prstDash val="solid"/>
          </a:ln>
        </p:spPr>
      </p:sp>
      <p:sp>
        <p:nvSpPr>
          <p:cNvPr id="9" name="Shape 7"/>
          <p:cNvSpPr/>
          <p:nvPr/>
        </p:nvSpPr>
        <p:spPr>
          <a:xfrm>
            <a:off x="758943" y="2440034"/>
            <a:ext cx="4286424" cy="0"/>
          </a:xfrm>
          <a:prstGeom prst="line">
            <a:avLst/>
          </a:prstGeom>
          <a:noFill/>
          <a:ln w="9525">
            <a:solidFill>
              <a:srgbClr val="B9B5A4"/>
            </a:solidFill>
            <a:prstDash val="solid"/>
          </a:ln>
        </p:spPr>
      </p:sp>
      <p:sp>
        <p:nvSpPr>
          <p:cNvPr id="10" name="Shape 8"/>
          <p:cNvSpPr/>
          <p:nvPr/>
        </p:nvSpPr>
        <p:spPr>
          <a:xfrm>
            <a:off x="5344668" y="1411590"/>
            <a:ext cx="4628482" cy="1209934"/>
          </a:xfrm>
          <a:prstGeom prst="roundRect">
            <a:avLst>
              <a:gd name="adj" fmla="val 4534"/>
            </a:avLst>
          </a:prstGeom>
          <a:solidFill>
            <a:srgbClr val="F1EFE5"/>
          </a:solidFill>
          <a:ln/>
        </p:spPr>
      </p:sp>
      <p:sp>
        <p:nvSpPr>
          <p:cNvPr id="11" name="Text 9"/>
          <p:cNvSpPr txBox="1"/>
          <p:nvPr/>
        </p:nvSpPr>
        <p:spPr>
          <a:xfrm>
            <a:off x="5515697" y="1492252"/>
            <a:ext cx="4286424" cy="322649"/>
          </a:xfrm>
          <a:prstGeom prst="rect">
            <a:avLst/>
          </a:prstGeom>
          <a:noFill/>
          <a:ln/>
        </p:spPr>
        <p:txBody>
          <a:bodyPr wrap="square" lIns="0" tIns="0" rIns="0" bIns="0" rtlCol="0" anchor="ctr"/>
          <a:lstStyle/>
          <a:p>
            <a:pPr indent="0" marL="0">
              <a:buNone/>
            </a:pPr>
            <a:r>
              <a:rPr lang="en-US" sz="1350" b="1" dirty="0">
                <a:solidFill>
                  <a:srgbClr val="D0202E"/>
                </a:solidFill>
                <a:latin typeface="Arial" pitchFamily="34" charset="0"/>
                <a:ea typeface="Arial" pitchFamily="34" charset="-122"/>
                <a:cs typeface="Arial" pitchFamily="34" charset="-120"/>
              </a:rPr>
              <a:t>Impact</a:t>
            </a:r>
            <a:endParaRPr lang="en-US" sz="1350" dirty="0"/>
          </a:p>
        </p:txBody>
      </p:sp>
      <p:sp>
        <p:nvSpPr>
          <p:cNvPr id="12" name="Shape 10"/>
          <p:cNvSpPr/>
          <p:nvPr/>
        </p:nvSpPr>
        <p:spPr>
          <a:xfrm>
            <a:off x="5515697" y="2097219"/>
            <a:ext cx="4286424" cy="0"/>
          </a:xfrm>
          <a:prstGeom prst="line">
            <a:avLst/>
          </a:prstGeom>
          <a:noFill/>
          <a:ln w="9525">
            <a:solidFill>
              <a:srgbClr val="B9B5A4"/>
            </a:solidFill>
            <a:prstDash val="solid"/>
          </a:ln>
        </p:spPr>
      </p:sp>
      <p:sp>
        <p:nvSpPr>
          <p:cNvPr id="13" name="Shape 11"/>
          <p:cNvSpPr/>
          <p:nvPr/>
        </p:nvSpPr>
        <p:spPr>
          <a:xfrm>
            <a:off x="5515697" y="2440034"/>
            <a:ext cx="4286424" cy="0"/>
          </a:xfrm>
          <a:prstGeom prst="line">
            <a:avLst/>
          </a:prstGeom>
          <a:noFill/>
          <a:ln w="9525">
            <a:solidFill>
              <a:srgbClr val="B9B5A4"/>
            </a:solidFill>
            <a:prstDash val="solid"/>
          </a:ln>
        </p:spPr>
      </p:sp>
      <p:sp>
        <p:nvSpPr>
          <p:cNvPr id="14" name="Shape 12"/>
          <p:cNvSpPr/>
          <p:nvPr/>
        </p:nvSpPr>
        <p:spPr>
          <a:xfrm>
            <a:off x="587913" y="2772766"/>
            <a:ext cx="4628482" cy="1209934"/>
          </a:xfrm>
          <a:prstGeom prst="roundRect">
            <a:avLst>
              <a:gd name="adj" fmla="val 4534"/>
            </a:avLst>
          </a:prstGeom>
          <a:solidFill>
            <a:srgbClr val="F1EFE5"/>
          </a:solidFill>
          <a:ln/>
        </p:spPr>
      </p:sp>
      <p:sp>
        <p:nvSpPr>
          <p:cNvPr id="15" name="Text 13"/>
          <p:cNvSpPr txBox="1"/>
          <p:nvPr/>
        </p:nvSpPr>
        <p:spPr>
          <a:xfrm>
            <a:off x="758943" y="2853428"/>
            <a:ext cx="4286424" cy="322649"/>
          </a:xfrm>
          <a:prstGeom prst="rect">
            <a:avLst/>
          </a:prstGeom>
          <a:noFill/>
          <a:ln/>
        </p:spPr>
        <p:txBody>
          <a:bodyPr wrap="square" lIns="0" tIns="0" rIns="0" bIns="0" rtlCol="0" anchor="ctr"/>
          <a:lstStyle/>
          <a:p>
            <a:pPr indent="0" marL="0">
              <a:buNone/>
            </a:pPr>
            <a:r>
              <a:rPr lang="en-US" sz="1350" b="1" dirty="0">
                <a:solidFill>
                  <a:srgbClr val="D0202E"/>
                </a:solidFill>
                <a:latin typeface="Arial" pitchFamily="34" charset="0"/>
                <a:ea typeface="Arial" pitchFamily="34" charset="-122"/>
                <a:cs typeface="Arial" pitchFamily="34" charset="-120"/>
              </a:rPr>
              <a:t>Timing</a:t>
            </a:r>
            <a:endParaRPr lang="en-US" sz="1350" dirty="0"/>
          </a:p>
        </p:txBody>
      </p:sp>
      <p:sp>
        <p:nvSpPr>
          <p:cNvPr id="16" name="Shape 14"/>
          <p:cNvSpPr/>
          <p:nvPr/>
        </p:nvSpPr>
        <p:spPr>
          <a:xfrm>
            <a:off x="758943" y="3458395"/>
            <a:ext cx="4286424" cy="0"/>
          </a:xfrm>
          <a:prstGeom prst="line">
            <a:avLst/>
          </a:prstGeom>
          <a:noFill/>
          <a:ln w="9525">
            <a:solidFill>
              <a:srgbClr val="B9B5A4"/>
            </a:solidFill>
            <a:prstDash val="solid"/>
          </a:ln>
        </p:spPr>
      </p:sp>
      <p:sp>
        <p:nvSpPr>
          <p:cNvPr id="17" name="Shape 15"/>
          <p:cNvSpPr/>
          <p:nvPr/>
        </p:nvSpPr>
        <p:spPr>
          <a:xfrm>
            <a:off x="758943" y="3801210"/>
            <a:ext cx="4286424" cy="0"/>
          </a:xfrm>
          <a:prstGeom prst="line">
            <a:avLst/>
          </a:prstGeom>
          <a:noFill/>
          <a:ln w="9525">
            <a:solidFill>
              <a:srgbClr val="B9B5A4"/>
            </a:solidFill>
            <a:prstDash val="solid"/>
          </a:ln>
        </p:spPr>
      </p:sp>
      <p:sp>
        <p:nvSpPr>
          <p:cNvPr id="18" name="Shape 16"/>
          <p:cNvSpPr/>
          <p:nvPr/>
        </p:nvSpPr>
        <p:spPr>
          <a:xfrm>
            <a:off x="5344668" y="2772766"/>
            <a:ext cx="4628482" cy="1209934"/>
          </a:xfrm>
          <a:prstGeom prst="roundRect">
            <a:avLst>
              <a:gd name="adj" fmla="val 4534"/>
            </a:avLst>
          </a:prstGeom>
          <a:solidFill>
            <a:srgbClr val="F1EFE5"/>
          </a:solidFill>
          <a:ln/>
        </p:spPr>
      </p:sp>
      <p:sp>
        <p:nvSpPr>
          <p:cNvPr id="19" name="Text 17"/>
          <p:cNvSpPr txBox="1"/>
          <p:nvPr/>
        </p:nvSpPr>
        <p:spPr>
          <a:xfrm>
            <a:off x="5515697" y="2853428"/>
            <a:ext cx="4286424" cy="322649"/>
          </a:xfrm>
          <a:prstGeom prst="rect">
            <a:avLst/>
          </a:prstGeom>
          <a:noFill/>
          <a:ln/>
        </p:spPr>
        <p:txBody>
          <a:bodyPr wrap="square" lIns="0" tIns="0" rIns="0" bIns="0" rtlCol="0" anchor="ctr"/>
          <a:lstStyle/>
          <a:p>
            <a:pPr indent="0" marL="0">
              <a:buNone/>
            </a:pPr>
            <a:r>
              <a:rPr lang="en-US" sz="1350" b="1" dirty="0">
                <a:solidFill>
                  <a:srgbClr val="D0202E"/>
                </a:solidFill>
                <a:latin typeface="Arial" pitchFamily="34" charset="0"/>
                <a:ea typeface="Arial" pitchFamily="34" charset="-122"/>
                <a:cs typeface="Arial" pitchFamily="34" charset="-120"/>
              </a:rPr>
              <a:t>Type of stretch</a:t>
            </a:r>
            <a:endParaRPr lang="en-US" sz="1350" dirty="0"/>
          </a:p>
        </p:txBody>
      </p:sp>
      <p:sp>
        <p:nvSpPr>
          <p:cNvPr id="20" name="Shape 18"/>
          <p:cNvSpPr/>
          <p:nvPr/>
        </p:nvSpPr>
        <p:spPr>
          <a:xfrm>
            <a:off x="5515697" y="3458395"/>
            <a:ext cx="4286424" cy="0"/>
          </a:xfrm>
          <a:prstGeom prst="line">
            <a:avLst/>
          </a:prstGeom>
          <a:noFill/>
          <a:ln w="9525">
            <a:solidFill>
              <a:srgbClr val="B9B5A4"/>
            </a:solidFill>
            <a:prstDash val="solid"/>
          </a:ln>
        </p:spPr>
      </p:sp>
      <p:sp>
        <p:nvSpPr>
          <p:cNvPr id="21" name="Shape 19"/>
          <p:cNvSpPr/>
          <p:nvPr/>
        </p:nvSpPr>
        <p:spPr>
          <a:xfrm>
            <a:off x="5515697" y="3801210"/>
            <a:ext cx="4286424" cy="0"/>
          </a:xfrm>
          <a:prstGeom prst="line">
            <a:avLst/>
          </a:prstGeom>
          <a:noFill/>
          <a:ln w="9525">
            <a:solidFill>
              <a:srgbClr val="B9B5A4"/>
            </a:solidFill>
            <a:prstDash val="solid"/>
          </a:ln>
        </p:spPr>
      </p:sp>
      <p:sp>
        <p:nvSpPr>
          <p:cNvPr id="22" name="Text 20"/>
          <p:cNvSpPr txBox="1"/>
          <p:nvPr/>
        </p:nvSpPr>
        <p:spPr>
          <a:xfrm>
            <a:off x="587913" y="4184355"/>
            <a:ext cx="9513509" cy="322649"/>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For each participant, write the two most important adaptations and why:</a:t>
            </a:r>
            <a:endParaRPr lang="en-US" sz="130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587913" y="4537253"/>
          <a:ext cx="9513509" cy="914400"/>
        </p:xfrm>
        <a:graphic>
          <a:graphicData uri="http://schemas.openxmlformats.org/drawingml/2006/table">
            <a:tbl>
              <a:tblPr/>
              <a:tblGrid>
                <a:gridCol w="3313694"/>
                <a:gridCol w="6199815"/>
              </a:tblGrid>
              <a:tr h="342815">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Participant</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Adaptations and reasons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r>
              <a:tr h="746126">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68-year-old, returning to exercise</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46126">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9-year-old beginners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46126">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Participant with a hearing impairment</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EXAM PRACTICE: ALEX</a:t>
            </a:r>
            <a:endParaRPr lang="en-US" sz="2500" dirty="0"/>
          </a:p>
        </p:txBody>
      </p:sp>
      <p:sp>
        <p:nvSpPr>
          <p:cNvPr id="5" name="Shape 3"/>
          <p:cNvSpPr/>
          <p:nvPr/>
        </p:nvSpPr>
        <p:spPr>
          <a:xfrm>
            <a:off x="587913" y="957864"/>
            <a:ext cx="9513509" cy="1008278"/>
          </a:xfrm>
          <a:prstGeom prst="roundRect">
            <a:avLst>
              <a:gd name="adj" fmla="val 5441"/>
            </a:avLst>
          </a:prstGeom>
          <a:solidFill>
            <a:srgbClr val="F1EFE5"/>
          </a:solidFill>
          <a:ln/>
        </p:spPr>
      </p:sp>
      <p:sp>
        <p:nvSpPr>
          <p:cNvPr id="6" name="Text 4"/>
          <p:cNvSpPr txBox="1"/>
          <p:nvPr/>
        </p:nvSpPr>
        <p:spPr>
          <a:xfrm>
            <a:off x="801700" y="1088941"/>
            <a:ext cx="9085936" cy="806623"/>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Alex is a 63-year-old retired woman with high blood pressure. She used to cycle, play rugby and snowboard, but has been inactive since her diagnosis and wants to return to gentle exercise. Plan the pulse raiser for Alex's warm-up and justify two adaptations you have made for her. </a:t>
            </a:r>
            <a:pPr indent="0" marL="0">
              <a:buNone/>
            </a:pPr>
            <a:r>
              <a:rPr lang="en-US" sz="1200" b="1" dirty="0">
                <a:solidFill>
                  <a:srgbClr val="1F1E1B"/>
                </a:solidFill>
                <a:latin typeface="Calibri" pitchFamily="34" charset="0"/>
                <a:ea typeface="Calibri" pitchFamily="34" charset="-122"/>
                <a:cs typeface="Calibri" pitchFamily="34" charset="-120"/>
              </a:rPr>
              <a:t>(6 marks)</a:t>
            </a:r>
            <a:endParaRPr lang="en-US" sz="1200" dirty="0"/>
          </a:p>
        </p:txBody>
      </p:sp>
      <p:sp>
        <p:nvSpPr>
          <p:cNvPr id="7" name="Text 5"/>
          <p:cNvSpPr txBox="1"/>
          <p:nvPr/>
        </p:nvSpPr>
        <p:spPr>
          <a:xfrm>
            <a:off x="587913" y="2117385"/>
            <a:ext cx="9513509" cy="504139"/>
          </a:xfrm>
          <a:prstGeom prst="rect">
            <a:avLst/>
          </a:prstGeom>
          <a:noFill/>
          <a:ln/>
        </p:spPr>
        <p:txBody>
          <a:bodyPr wrap="square" lIns="0" tIns="0" rIns="0" bIns="0" rtlCol="0" anchor="t"/>
          <a:lstStyle/>
          <a:p>
            <a:pPr indent="0" marL="0">
              <a:buNone/>
            </a:pPr>
            <a:r>
              <a:rPr lang="en-US" sz="1100" i="1" dirty="0">
                <a:solidFill>
                  <a:srgbClr val="6E6B5E"/>
                </a:solidFill>
                <a:latin typeface="Calibri" pitchFamily="34" charset="0"/>
                <a:ea typeface="Calibri" pitchFamily="34" charset="-122"/>
                <a:cs typeface="Calibri" pitchFamily="34" charset="-120"/>
              </a:rPr>
              <a:t>Name the adaptation type (intensity, impact, timing, stretch type) and the reason it suits Alex: both her age and her blood pressure.</a:t>
            </a:r>
            <a:endParaRPr lang="en-US" sz="1100" dirty="0"/>
          </a:p>
        </p:txBody>
      </p:sp>
      <p:sp>
        <p:nvSpPr>
          <p:cNvPr id="8" name="Shape 6"/>
          <p:cNvSpPr/>
          <p:nvPr/>
        </p:nvSpPr>
        <p:spPr>
          <a:xfrm>
            <a:off x="694807" y="2924007"/>
            <a:ext cx="9299722" cy="0"/>
          </a:xfrm>
          <a:prstGeom prst="line">
            <a:avLst/>
          </a:prstGeom>
          <a:noFill/>
          <a:ln w="9525">
            <a:solidFill>
              <a:srgbClr val="B9B5A4"/>
            </a:solidFill>
            <a:prstDash val="solid"/>
          </a:ln>
        </p:spPr>
      </p:sp>
      <p:sp>
        <p:nvSpPr>
          <p:cNvPr id="9" name="Shape 7"/>
          <p:cNvSpPr/>
          <p:nvPr/>
        </p:nvSpPr>
        <p:spPr>
          <a:xfrm>
            <a:off x="694807" y="3377733"/>
            <a:ext cx="9299722" cy="0"/>
          </a:xfrm>
          <a:prstGeom prst="line">
            <a:avLst/>
          </a:prstGeom>
          <a:noFill/>
          <a:ln w="9525">
            <a:solidFill>
              <a:srgbClr val="B9B5A4"/>
            </a:solidFill>
            <a:prstDash val="solid"/>
          </a:ln>
        </p:spPr>
      </p:sp>
      <p:sp>
        <p:nvSpPr>
          <p:cNvPr id="10" name="Shape 8"/>
          <p:cNvSpPr/>
          <p:nvPr/>
        </p:nvSpPr>
        <p:spPr>
          <a:xfrm>
            <a:off x="694807" y="3831458"/>
            <a:ext cx="9299722" cy="0"/>
          </a:xfrm>
          <a:prstGeom prst="line">
            <a:avLst/>
          </a:prstGeom>
          <a:noFill/>
          <a:ln w="9525">
            <a:solidFill>
              <a:srgbClr val="B9B5A4"/>
            </a:solidFill>
            <a:prstDash val="solid"/>
          </a:ln>
        </p:spPr>
      </p:sp>
      <p:sp>
        <p:nvSpPr>
          <p:cNvPr id="11" name="Shape 9"/>
          <p:cNvSpPr/>
          <p:nvPr/>
        </p:nvSpPr>
        <p:spPr>
          <a:xfrm>
            <a:off x="694807" y="4285183"/>
            <a:ext cx="9299722" cy="0"/>
          </a:xfrm>
          <a:prstGeom prst="line">
            <a:avLst/>
          </a:prstGeom>
          <a:noFill/>
          <a:ln w="9525">
            <a:solidFill>
              <a:srgbClr val="B9B5A4"/>
            </a:solidFill>
            <a:prstDash val="solid"/>
          </a:ln>
        </p:spPr>
      </p:sp>
      <p:sp>
        <p:nvSpPr>
          <p:cNvPr id="12" name="Shape 10"/>
          <p:cNvSpPr/>
          <p:nvPr/>
        </p:nvSpPr>
        <p:spPr>
          <a:xfrm>
            <a:off x="694807" y="4738908"/>
            <a:ext cx="9299722" cy="0"/>
          </a:xfrm>
          <a:prstGeom prst="line">
            <a:avLst/>
          </a:prstGeom>
          <a:noFill/>
          <a:ln w="9525">
            <a:solidFill>
              <a:srgbClr val="B9B5A4"/>
            </a:solidFill>
            <a:prstDash val="solid"/>
          </a:ln>
        </p:spPr>
      </p:sp>
      <p:sp>
        <p:nvSpPr>
          <p:cNvPr id="13" name="Shape 11"/>
          <p:cNvSpPr/>
          <p:nvPr/>
        </p:nvSpPr>
        <p:spPr>
          <a:xfrm>
            <a:off x="694807" y="5192634"/>
            <a:ext cx="9299722" cy="0"/>
          </a:xfrm>
          <a:prstGeom prst="line">
            <a:avLst/>
          </a:prstGeom>
          <a:noFill/>
          <a:ln w="9525">
            <a:solidFill>
              <a:srgbClr val="B9B5A4"/>
            </a:solidFill>
            <a:prstDash val="solid"/>
          </a:ln>
        </p:spPr>
      </p:sp>
      <p:sp>
        <p:nvSpPr>
          <p:cNvPr id="14" name="Shape 12"/>
          <p:cNvSpPr/>
          <p:nvPr/>
        </p:nvSpPr>
        <p:spPr>
          <a:xfrm>
            <a:off x="694807" y="5646359"/>
            <a:ext cx="9299722" cy="0"/>
          </a:xfrm>
          <a:prstGeom prst="line">
            <a:avLst/>
          </a:prstGeom>
          <a:noFill/>
          <a:ln w="9525">
            <a:solidFill>
              <a:srgbClr val="B9B5A4"/>
            </a:solidFill>
            <a:prstDash val="solid"/>
          </a:ln>
        </p:spPr>
      </p:sp>
      <p:sp>
        <p:nvSpPr>
          <p:cNvPr id="15" name="Shape 13"/>
          <p:cNvSpPr/>
          <p:nvPr/>
        </p:nvSpPr>
        <p:spPr>
          <a:xfrm>
            <a:off x="694807" y="6100084"/>
            <a:ext cx="9299722" cy="0"/>
          </a:xfrm>
          <a:prstGeom prst="line">
            <a:avLst/>
          </a:prstGeom>
          <a:noFill/>
          <a:ln w="9525">
            <a:solidFill>
              <a:srgbClr val="B9B5A4"/>
            </a:solidFill>
            <a:prstDash val="solid"/>
          </a:ln>
        </p:spPr>
      </p:sp>
      <p:sp>
        <p:nvSpPr>
          <p:cNvPr id="16" name="Shape 14"/>
          <p:cNvSpPr/>
          <p:nvPr/>
        </p:nvSpPr>
        <p:spPr>
          <a:xfrm>
            <a:off x="587913" y="6503396"/>
            <a:ext cx="3042898" cy="625133"/>
          </a:xfrm>
          <a:prstGeom prst="roundRect">
            <a:avLst>
              <a:gd name="adj" fmla="val 7314"/>
            </a:avLst>
          </a:prstGeom>
          <a:solidFill>
            <a:srgbClr val="E4EFE8"/>
          </a:solidFill>
          <a:ln/>
        </p:spPr>
      </p:sp>
      <p:sp>
        <p:nvSpPr>
          <p:cNvPr id="17" name="Text 15"/>
          <p:cNvSpPr txBox="1"/>
          <p:nvPr/>
        </p:nvSpPr>
        <p:spPr>
          <a:xfrm>
            <a:off x="716186" y="6563892"/>
            <a:ext cx="2786354" cy="524305"/>
          </a:xfrm>
          <a:prstGeom prst="rect">
            <a:avLst/>
          </a:prstGeom>
          <a:noFill/>
          <a:ln/>
        </p:spPr>
        <p:txBody>
          <a:bodyPr wrap="square" lIns="0" tIns="0" rIns="0" bIns="0" rtlCol="0" anchor="ctr"/>
          <a:lstStyle/>
          <a:p>
            <a:pPr indent="0" marL="0">
              <a:buNone/>
            </a:pPr>
            <a:r>
              <a:rPr lang="en-US" sz="950" b="1" dirty="0">
                <a:solidFill>
                  <a:srgbClr val="2C6E49"/>
                </a:solidFill>
                <a:latin typeface="Calibri" pitchFamily="34" charset="0"/>
                <a:ea typeface="Calibri" pitchFamily="34" charset="-122"/>
                <a:cs typeface="Calibri" pitchFamily="34" charset="-120"/>
              </a:rPr>
              <a:t>PASS  </a:t>
            </a:r>
            <a:pPr indent="0" marL="0">
              <a:buNone/>
            </a:pPr>
            <a:r>
              <a:rPr lang="en-US" sz="950" dirty="0">
                <a:solidFill>
                  <a:srgbClr val="1F1E1B"/>
                </a:solidFill>
                <a:latin typeface="Calibri" pitchFamily="34" charset="0"/>
                <a:ea typeface="Calibri" pitchFamily="34" charset="-122"/>
                <a:cs typeface="Calibri" pitchFamily="34" charset="-120"/>
              </a:rPr>
              <a:t>correct activities and responses named</a:t>
            </a:r>
            <a:endParaRPr lang="en-US" sz="950" dirty="0"/>
          </a:p>
        </p:txBody>
      </p:sp>
      <p:sp>
        <p:nvSpPr>
          <p:cNvPr id="18" name="Shape 16"/>
          <p:cNvSpPr/>
          <p:nvPr/>
        </p:nvSpPr>
        <p:spPr>
          <a:xfrm>
            <a:off x="3759083" y="6503396"/>
            <a:ext cx="3042898" cy="625133"/>
          </a:xfrm>
          <a:prstGeom prst="roundRect">
            <a:avLst>
              <a:gd name="adj" fmla="val 7314"/>
            </a:avLst>
          </a:prstGeom>
          <a:solidFill>
            <a:srgbClr val="F6ECDD"/>
          </a:solidFill>
          <a:ln/>
        </p:spPr>
      </p:sp>
      <p:sp>
        <p:nvSpPr>
          <p:cNvPr id="19" name="Text 17"/>
          <p:cNvSpPr txBox="1"/>
          <p:nvPr/>
        </p:nvSpPr>
        <p:spPr>
          <a:xfrm>
            <a:off x="3887355" y="6563892"/>
            <a:ext cx="2786354" cy="524305"/>
          </a:xfrm>
          <a:prstGeom prst="rect">
            <a:avLst/>
          </a:prstGeom>
          <a:noFill/>
          <a:ln/>
        </p:spPr>
        <p:txBody>
          <a:bodyPr wrap="square" lIns="0" tIns="0" rIns="0" bIns="0" rtlCol="0" anchor="ctr"/>
          <a:lstStyle/>
          <a:p>
            <a:pPr indent="0" marL="0">
              <a:buNone/>
            </a:pPr>
            <a:r>
              <a:rPr lang="en-US" sz="950" b="1" dirty="0">
                <a:solidFill>
                  <a:srgbClr val="B36A00"/>
                </a:solidFill>
                <a:latin typeface="Calibri" pitchFamily="34" charset="0"/>
                <a:ea typeface="Calibri" pitchFamily="34" charset="-122"/>
                <a:cs typeface="Calibri" pitchFamily="34" charset="-120"/>
              </a:rPr>
              <a:t>MERIT  </a:t>
            </a:r>
            <a:pPr indent="0" marL="0">
              <a:buNone/>
            </a:pPr>
            <a:r>
              <a:rPr lang="en-US" sz="950" dirty="0">
                <a:solidFill>
                  <a:srgbClr val="1F1E1B"/>
                </a:solidFill>
                <a:latin typeface="Calibri" pitchFamily="34" charset="0"/>
                <a:ea typeface="Calibri" pitchFamily="34" charset="-122"/>
                <a:cs typeface="Calibri" pitchFamily="34" charset="-120"/>
              </a:rPr>
              <a:t>described and linked to the body system</a:t>
            </a:r>
            <a:endParaRPr lang="en-US" sz="950" dirty="0"/>
          </a:p>
        </p:txBody>
      </p:sp>
      <p:sp>
        <p:nvSpPr>
          <p:cNvPr id="20" name="Shape 18"/>
          <p:cNvSpPr/>
          <p:nvPr/>
        </p:nvSpPr>
        <p:spPr>
          <a:xfrm>
            <a:off x="6930253" y="6503396"/>
            <a:ext cx="3042898" cy="625133"/>
          </a:xfrm>
          <a:prstGeom prst="roundRect">
            <a:avLst>
              <a:gd name="adj" fmla="val 7314"/>
            </a:avLst>
          </a:prstGeom>
          <a:solidFill>
            <a:srgbClr val="FAE6E8"/>
          </a:solidFill>
          <a:ln/>
        </p:spPr>
      </p:sp>
      <p:sp>
        <p:nvSpPr>
          <p:cNvPr id="21" name="Text 19"/>
          <p:cNvSpPr txBox="1"/>
          <p:nvPr/>
        </p:nvSpPr>
        <p:spPr>
          <a:xfrm>
            <a:off x="7058525" y="6563892"/>
            <a:ext cx="2786354" cy="524305"/>
          </a:xfrm>
          <a:prstGeom prst="rect">
            <a:avLst/>
          </a:prstGeom>
          <a:noFill/>
          <a:ln/>
        </p:spPr>
        <p:txBody>
          <a:bodyPr wrap="square" lIns="0" tIns="0" rIns="0" bIns="0" rtlCol="0" anchor="ctr"/>
          <a:lstStyle/>
          <a:p>
            <a:pPr indent="0" marL="0">
              <a:buNone/>
            </a:pPr>
            <a:r>
              <a:rPr lang="en-US" sz="950" b="1" dirty="0">
                <a:solidFill>
                  <a:srgbClr val="D0202E"/>
                </a:solidFill>
                <a:latin typeface="Calibri" pitchFamily="34" charset="0"/>
                <a:ea typeface="Calibri" pitchFamily="34" charset="-122"/>
                <a:cs typeface="Calibri" pitchFamily="34" charset="-120"/>
              </a:rPr>
              <a:t>DISTINCTION  </a:t>
            </a:r>
            <a:pPr indent="0" marL="0">
              <a:buNone/>
            </a:pPr>
            <a:r>
              <a:rPr lang="en-US" sz="950" dirty="0">
                <a:solidFill>
                  <a:srgbClr val="1F1E1B"/>
                </a:solidFill>
                <a:latin typeface="Calibri" pitchFamily="34" charset="0"/>
                <a:ea typeface="Calibri" pitchFamily="34" charset="-122"/>
                <a:cs typeface="Calibri" pitchFamily="34" charset="-120"/>
              </a:rPr>
              <a:t>every choice justified for this participant and activity</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ADAPTING TO THE PHYSICAL ACTIVITY</a:t>
            </a:r>
            <a:endParaRPr lang="en-US" sz="2500" dirty="0"/>
          </a:p>
        </p:txBody>
      </p:sp>
      <p:sp>
        <p:nvSpPr>
          <p:cNvPr id="5" name="Text 3"/>
          <p:cNvSpPr txBox="1"/>
          <p:nvPr/>
        </p:nvSpPr>
        <p:spPr>
          <a:xfrm>
            <a:off x="587913" y="957864"/>
            <a:ext cx="9513509" cy="655381"/>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A warm-up becomes specific to an activity three ways: use </a:t>
            </a:r>
            <a:pPr indent="0" marL="0">
              <a:buNone/>
            </a:pPr>
            <a:r>
              <a:rPr lang="en-US" sz="1300" b="1" dirty="0">
                <a:solidFill>
                  <a:srgbClr val="1F1E1B"/>
                </a:solidFill>
                <a:latin typeface="Calibri" pitchFamily="34" charset="0"/>
                <a:ea typeface="Calibri" pitchFamily="34" charset="-122"/>
                <a:cs typeface="Calibri" pitchFamily="34" charset="-120"/>
              </a:rPr>
              <a:t>equipment</a:t>
            </a:r>
            <a:pPr indent="0" marL="0">
              <a:buNone/>
            </a:pPr>
            <a:r>
              <a:rPr lang="en-US" sz="1300" dirty="0">
                <a:solidFill>
                  <a:srgbClr val="1F1E1B"/>
                </a:solidFill>
                <a:latin typeface="Calibri" pitchFamily="34" charset="0"/>
                <a:ea typeface="Calibri" pitchFamily="34" charset="-122"/>
                <a:cs typeface="Calibri" pitchFamily="34" charset="-120"/>
              </a:rPr>
              <a:t> from the activity · use </a:t>
            </a:r>
            <a:pPr indent="0" marL="0">
              <a:buNone/>
            </a:pPr>
            <a:r>
              <a:rPr lang="en-US" sz="1300" b="1" dirty="0">
                <a:solidFill>
                  <a:srgbClr val="1F1E1B"/>
                </a:solidFill>
                <a:latin typeface="Calibri" pitchFamily="34" charset="0"/>
                <a:ea typeface="Calibri" pitchFamily="34" charset="-122"/>
                <a:cs typeface="Calibri" pitchFamily="34" charset="-120"/>
              </a:rPr>
              <a:t>movements</a:t>
            </a:r>
            <a:pPr indent="0" marL="0">
              <a:buNone/>
            </a:pPr>
            <a:r>
              <a:rPr lang="en-US" sz="1300" dirty="0">
                <a:solidFill>
                  <a:srgbClr val="1F1E1B"/>
                </a:solidFill>
                <a:latin typeface="Calibri" pitchFamily="34" charset="0"/>
                <a:ea typeface="Calibri" pitchFamily="34" charset="-122"/>
                <a:cs typeface="Calibri" pitchFamily="34" charset="-120"/>
              </a:rPr>
              <a:t> from the activity · stretch the </a:t>
            </a:r>
            <a:pPr indent="0" marL="0">
              <a:buNone/>
            </a:pPr>
            <a:r>
              <a:rPr lang="en-US" sz="1300" b="1" dirty="0">
                <a:solidFill>
                  <a:srgbClr val="1F1E1B"/>
                </a:solidFill>
                <a:latin typeface="Calibri" pitchFamily="34" charset="0"/>
                <a:ea typeface="Calibri" pitchFamily="34" charset="-122"/>
                <a:cs typeface="Calibri" pitchFamily="34" charset="-120"/>
              </a:rPr>
              <a:t>muscles</a:t>
            </a:r>
            <a:pPr indent="0" marL="0">
              <a:buNone/>
            </a:pPr>
            <a:r>
              <a:rPr lang="en-US" sz="1300" dirty="0">
                <a:solidFill>
                  <a:srgbClr val="1F1E1B"/>
                </a:solidFill>
                <a:latin typeface="Calibri" pitchFamily="34" charset="0"/>
                <a:ea typeface="Calibri" pitchFamily="34" charset="-122"/>
                <a:cs typeface="Calibri" pitchFamily="34" charset="-120"/>
              </a:rPr>
              <a:t> the activity uses most.</a:t>
            </a:r>
            <a:endParaRPr lang="en-US" sz="1300" dirty="0"/>
          </a:p>
        </p:txBody>
      </p:sp>
      <p:sp>
        <p:nvSpPr>
          <p:cNvPr id="6" name="Text 4"/>
          <p:cNvSpPr txBox="1"/>
          <p:nvPr/>
        </p:nvSpPr>
        <p:spPr>
          <a:xfrm>
            <a:off x="587913" y="1814901"/>
            <a:ext cx="9513509" cy="322649"/>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Plan the sport-specific layer for two different activities:</a:t>
            </a:r>
            <a:endParaRPr lang="en-US" sz="13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587913" y="2218212"/>
          <a:ext cx="9513509" cy="914400"/>
        </p:xfrm>
        <a:graphic>
          <a:graphicData uri="http://schemas.openxmlformats.org/drawingml/2006/table">
            <a:tbl>
              <a:tblPr/>
              <a:tblGrid>
                <a:gridCol w="2672334"/>
                <a:gridCol w="3420588"/>
                <a:gridCol w="3420588"/>
              </a:tblGrid>
              <a:tr h="403311">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Activity 1:</a:t>
                      </a: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Activity 2:</a:t>
                      </a: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r>
              <a:tr h="1159520">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Equipment in the warm-up</a:t>
                      </a: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159520">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Movements from the activity</a:t>
                      </a: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310762">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Three muscles to stretch, and why those</a:t>
                      </a: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64008" marR="64008" marT="64008" marB="64008"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Shape 5"/>
          <p:cNvSpPr/>
          <p:nvPr/>
        </p:nvSpPr>
        <p:spPr>
          <a:xfrm>
            <a:off x="587913" y="6553810"/>
            <a:ext cx="9513509" cy="604967"/>
          </a:xfrm>
          <a:prstGeom prst="roundRect">
            <a:avLst>
              <a:gd name="adj" fmla="val 9069"/>
            </a:avLst>
          </a:prstGeom>
          <a:solidFill>
            <a:srgbClr val="FAE6E8"/>
          </a:solidFill>
          <a:ln/>
        </p:spPr>
      </p:sp>
      <p:sp>
        <p:nvSpPr>
          <p:cNvPr id="9" name="Text 6"/>
          <p:cNvSpPr txBox="1"/>
          <p:nvPr/>
        </p:nvSpPr>
        <p:spPr>
          <a:xfrm>
            <a:off x="801700" y="6674803"/>
            <a:ext cx="9085936" cy="383146"/>
          </a:xfrm>
          <a:prstGeom prst="rect">
            <a:avLst/>
          </a:prstGeom>
          <a:noFill/>
          <a:ln/>
        </p:spPr>
        <p:txBody>
          <a:bodyPr wrap="square" lIns="0" tIns="0" rIns="0" bIns="0" rtlCol="0" anchor="ctr"/>
          <a:lstStyle/>
          <a:p>
            <a:pPr indent="0" marL="0">
              <a:buNone/>
            </a:pPr>
            <a:r>
              <a:rPr lang="en-US" sz="1150" b="1" dirty="0">
                <a:solidFill>
                  <a:srgbClr val="D0202E"/>
                </a:solidFill>
                <a:latin typeface="Calibri" pitchFamily="34" charset="0"/>
                <a:ea typeface="Calibri" pitchFamily="34" charset="-122"/>
                <a:cs typeface="Calibri" pitchFamily="34" charset="-120"/>
              </a:rPr>
              <a:t>Generic warm-ups cap marks. Specific to the participant and the activity reaches the top of the grid.</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16</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EXAM PRACTICE: DORIS (TIMED, 15 MINUTES)</a:t>
            </a:r>
            <a:endParaRPr lang="en-US" sz="2500" dirty="0"/>
          </a:p>
        </p:txBody>
      </p:sp>
      <p:sp>
        <p:nvSpPr>
          <p:cNvPr id="5" name="Shape 3"/>
          <p:cNvSpPr/>
          <p:nvPr/>
        </p:nvSpPr>
        <p:spPr>
          <a:xfrm>
            <a:off x="587913" y="957864"/>
            <a:ext cx="9513509" cy="957864"/>
          </a:xfrm>
          <a:prstGeom prst="roundRect">
            <a:avLst>
              <a:gd name="adj" fmla="val 5728"/>
            </a:avLst>
          </a:prstGeom>
          <a:solidFill>
            <a:srgbClr val="F1EFE5"/>
          </a:solidFill>
          <a:ln/>
        </p:spPr>
      </p:sp>
      <p:sp>
        <p:nvSpPr>
          <p:cNvPr id="6" name="Text 4"/>
          <p:cNvSpPr txBox="1"/>
          <p:nvPr/>
        </p:nvSpPr>
        <p:spPr>
          <a:xfrm>
            <a:off x="801700" y="1088941"/>
            <a:ext cx="9085936" cy="756209"/>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Doris is an 80-year-old woman who walks daily and wants to join a gentle aqua-aerobics class at her local pool. Write a plan for Doris's full warm-up: pulse raiser, mobilisers and preparation stretches. Explain the effects on her cardiorespiratory and musculoskeletal systems, and justify your adaptations. </a:t>
            </a:r>
            <a:pPr indent="0" marL="0">
              <a:buNone/>
            </a:pPr>
            <a:r>
              <a:rPr lang="en-US" sz="1200" b="1" dirty="0">
                <a:solidFill>
                  <a:srgbClr val="1F1E1B"/>
                </a:solidFill>
                <a:latin typeface="Calibri" pitchFamily="34" charset="0"/>
                <a:ea typeface="Calibri" pitchFamily="34" charset="-122"/>
                <a:cs typeface="Calibri" pitchFamily="34" charset="-120"/>
              </a:rPr>
              <a:t>(9 marks)</a:t>
            </a:r>
            <a:endParaRPr lang="en-US" sz="1200" dirty="0"/>
          </a:p>
        </p:txBody>
      </p:sp>
      <p:sp>
        <p:nvSpPr>
          <p:cNvPr id="7" name="Shape 5"/>
          <p:cNvSpPr/>
          <p:nvPr/>
        </p:nvSpPr>
        <p:spPr>
          <a:xfrm>
            <a:off x="694807" y="2369454"/>
            <a:ext cx="9299722" cy="0"/>
          </a:xfrm>
          <a:prstGeom prst="line">
            <a:avLst/>
          </a:prstGeom>
          <a:noFill/>
          <a:ln w="9525">
            <a:solidFill>
              <a:srgbClr val="B9B5A4"/>
            </a:solidFill>
            <a:prstDash val="solid"/>
          </a:ln>
        </p:spPr>
      </p:sp>
      <p:sp>
        <p:nvSpPr>
          <p:cNvPr id="8" name="Shape 6"/>
          <p:cNvSpPr/>
          <p:nvPr/>
        </p:nvSpPr>
        <p:spPr>
          <a:xfrm>
            <a:off x="694807" y="2823180"/>
            <a:ext cx="9299722" cy="0"/>
          </a:xfrm>
          <a:prstGeom prst="line">
            <a:avLst/>
          </a:prstGeom>
          <a:noFill/>
          <a:ln w="9525">
            <a:solidFill>
              <a:srgbClr val="B9B5A4"/>
            </a:solidFill>
            <a:prstDash val="solid"/>
          </a:ln>
        </p:spPr>
      </p:sp>
      <p:sp>
        <p:nvSpPr>
          <p:cNvPr id="9" name="Shape 7"/>
          <p:cNvSpPr/>
          <p:nvPr/>
        </p:nvSpPr>
        <p:spPr>
          <a:xfrm>
            <a:off x="694807" y="3276905"/>
            <a:ext cx="9299722" cy="0"/>
          </a:xfrm>
          <a:prstGeom prst="line">
            <a:avLst/>
          </a:prstGeom>
          <a:noFill/>
          <a:ln w="9525">
            <a:solidFill>
              <a:srgbClr val="B9B5A4"/>
            </a:solidFill>
            <a:prstDash val="solid"/>
          </a:ln>
        </p:spPr>
      </p:sp>
      <p:sp>
        <p:nvSpPr>
          <p:cNvPr id="10" name="Shape 8"/>
          <p:cNvSpPr/>
          <p:nvPr/>
        </p:nvSpPr>
        <p:spPr>
          <a:xfrm>
            <a:off x="694807" y="3730630"/>
            <a:ext cx="9299722" cy="0"/>
          </a:xfrm>
          <a:prstGeom prst="line">
            <a:avLst/>
          </a:prstGeom>
          <a:noFill/>
          <a:ln w="9525">
            <a:solidFill>
              <a:srgbClr val="B9B5A4"/>
            </a:solidFill>
            <a:prstDash val="solid"/>
          </a:ln>
        </p:spPr>
      </p:sp>
      <p:sp>
        <p:nvSpPr>
          <p:cNvPr id="11" name="Shape 9"/>
          <p:cNvSpPr/>
          <p:nvPr/>
        </p:nvSpPr>
        <p:spPr>
          <a:xfrm>
            <a:off x="694807" y="4184355"/>
            <a:ext cx="9299722" cy="0"/>
          </a:xfrm>
          <a:prstGeom prst="line">
            <a:avLst/>
          </a:prstGeom>
          <a:noFill/>
          <a:ln w="9525">
            <a:solidFill>
              <a:srgbClr val="B9B5A4"/>
            </a:solidFill>
            <a:prstDash val="solid"/>
          </a:ln>
        </p:spPr>
      </p:sp>
      <p:sp>
        <p:nvSpPr>
          <p:cNvPr id="12" name="Shape 10"/>
          <p:cNvSpPr/>
          <p:nvPr/>
        </p:nvSpPr>
        <p:spPr>
          <a:xfrm>
            <a:off x="694807" y="4638081"/>
            <a:ext cx="9299722" cy="0"/>
          </a:xfrm>
          <a:prstGeom prst="line">
            <a:avLst/>
          </a:prstGeom>
          <a:noFill/>
          <a:ln w="9525">
            <a:solidFill>
              <a:srgbClr val="B9B5A4"/>
            </a:solidFill>
            <a:prstDash val="solid"/>
          </a:ln>
        </p:spPr>
      </p:sp>
      <p:sp>
        <p:nvSpPr>
          <p:cNvPr id="13" name="Shape 11"/>
          <p:cNvSpPr/>
          <p:nvPr/>
        </p:nvSpPr>
        <p:spPr>
          <a:xfrm>
            <a:off x="694807" y="5091806"/>
            <a:ext cx="9299722" cy="0"/>
          </a:xfrm>
          <a:prstGeom prst="line">
            <a:avLst/>
          </a:prstGeom>
          <a:noFill/>
          <a:ln w="9525">
            <a:solidFill>
              <a:srgbClr val="B9B5A4"/>
            </a:solidFill>
            <a:prstDash val="solid"/>
          </a:ln>
        </p:spPr>
      </p:sp>
      <p:sp>
        <p:nvSpPr>
          <p:cNvPr id="14" name="Shape 12"/>
          <p:cNvSpPr/>
          <p:nvPr/>
        </p:nvSpPr>
        <p:spPr>
          <a:xfrm>
            <a:off x="694807" y="5545531"/>
            <a:ext cx="9299722" cy="0"/>
          </a:xfrm>
          <a:prstGeom prst="line">
            <a:avLst/>
          </a:prstGeom>
          <a:noFill/>
          <a:ln w="9525">
            <a:solidFill>
              <a:srgbClr val="B9B5A4"/>
            </a:solidFill>
            <a:prstDash val="solid"/>
          </a:ln>
        </p:spPr>
      </p:sp>
      <p:sp>
        <p:nvSpPr>
          <p:cNvPr id="15" name="Shape 13"/>
          <p:cNvSpPr/>
          <p:nvPr/>
        </p:nvSpPr>
        <p:spPr>
          <a:xfrm>
            <a:off x="694807" y="5999256"/>
            <a:ext cx="9299722" cy="0"/>
          </a:xfrm>
          <a:prstGeom prst="line">
            <a:avLst/>
          </a:prstGeom>
          <a:noFill/>
          <a:ln w="9525">
            <a:solidFill>
              <a:srgbClr val="B9B5A4"/>
            </a:solidFill>
            <a:prstDash val="solid"/>
          </a:ln>
        </p:spPr>
      </p:sp>
      <p:sp>
        <p:nvSpPr>
          <p:cNvPr id="16" name="Text 14"/>
          <p:cNvSpPr txBox="1"/>
          <p:nvPr/>
        </p:nvSpPr>
        <p:spPr>
          <a:xfrm>
            <a:off x="587913" y="6553810"/>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Five steps · all three phases · Doris in every paragraph. Continue on paper if you need more space.</a:t>
            </a:r>
            <a:endParaRPr lang="en-US" sz="1100" dirty="0"/>
          </a:p>
        </p:txBody>
      </p:sp>
      <p:sp>
        <p:nvSpPr>
          <p:cNvPr id="17" name="Text 15"/>
          <p:cNvSpPr txBox="1"/>
          <p:nvPr/>
        </p:nvSpPr>
        <p:spPr>
          <a:xfrm>
            <a:off x="587913" y="6957121"/>
            <a:ext cx="9513509" cy="302484"/>
          </a:xfrm>
          <a:prstGeom prst="rect">
            <a:avLst/>
          </a:prstGeom>
          <a:noFill/>
          <a:ln/>
        </p:spPr>
        <p:txBody>
          <a:bodyPr wrap="square" lIns="0" tIns="0" rIns="0" bIns="0" rtlCol="0" anchor="ctr"/>
          <a:lstStyle/>
          <a:p>
            <a:pPr indent="0" marL="0">
              <a:buNone/>
            </a:pPr>
            <a:r>
              <a:rPr lang="en-US" sz="1150" b="1" dirty="0">
                <a:solidFill>
                  <a:srgbClr val="1F1E1B"/>
                </a:solidFill>
                <a:latin typeface="Calibri" pitchFamily="34" charset="0"/>
                <a:ea typeface="Calibri" pitchFamily="34" charset="-122"/>
                <a:cs typeface="Calibri" pitchFamily="34" charset="-120"/>
              </a:rPr>
              <a:t>Band awarded:            Target for next time:</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17</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DELIVERING A WARM-UP: ORGANISATION</a:t>
            </a:r>
            <a:endParaRPr lang="en-US" sz="2500" dirty="0"/>
          </a:p>
        </p:txBody>
      </p:sp>
      <p:sp>
        <p:nvSpPr>
          <p:cNvPr id="5" name="Text 3"/>
          <p:cNvSpPr txBox="1"/>
          <p:nvPr/>
        </p:nvSpPr>
        <p:spPr>
          <a:xfrm>
            <a:off x="587913" y="957864"/>
            <a:ext cx="9513509" cy="705795"/>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Six decisions are made before any delivery. Complete each one: </a:t>
            </a:r>
            <a:pPr indent="0" marL="0">
              <a:buNone/>
            </a:pPr>
            <a:r>
              <a:rPr lang="en-US" sz="1300" b="1" dirty="0">
                <a:solidFill>
                  <a:srgbClr val="1F1E1B"/>
                </a:solidFill>
                <a:latin typeface="Calibri" pitchFamily="34" charset="0"/>
                <a:ea typeface="Calibri" pitchFamily="34" charset="-122"/>
                <a:cs typeface="Calibri" pitchFamily="34" charset="-120"/>
              </a:rPr>
              <a:t>s________</a:t>
            </a:r>
            <a:pPr indent="0" marL="0">
              <a:buNone/>
            </a:pPr>
            <a:r>
              <a:rPr lang="en-US" sz="1300" dirty="0">
                <a:solidFill>
                  <a:srgbClr val="1F1E1B"/>
                </a:solidFill>
                <a:latin typeface="Calibri" pitchFamily="34" charset="0"/>
                <a:ea typeface="Calibri" pitchFamily="34" charset="-122"/>
                <a:cs typeface="Calibri" pitchFamily="34" charset="-120"/>
              </a:rPr>
              <a:t> (areas used) · </a:t>
            </a:r>
            <a:pPr indent="0" marL="0">
              <a:buNone/>
            </a:pPr>
            <a:r>
              <a:rPr lang="en-US" sz="1300" b="1" dirty="0">
                <a:solidFill>
                  <a:srgbClr val="1F1E1B"/>
                </a:solidFill>
                <a:latin typeface="Calibri" pitchFamily="34" charset="0"/>
                <a:ea typeface="Calibri" pitchFamily="34" charset="-122"/>
                <a:cs typeface="Calibri" pitchFamily="34" charset="-120"/>
              </a:rPr>
              <a:t>e____________</a:t>
            </a:r>
            <a:pPr indent="0" marL="0">
              <a:buNone/>
            </a:pPr>
            <a:r>
              <a:rPr lang="en-US" sz="1300" dirty="0">
                <a:solidFill>
                  <a:srgbClr val="1F1E1B"/>
                </a:solidFill>
                <a:latin typeface="Calibri" pitchFamily="34" charset="0"/>
                <a:ea typeface="Calibri" pitchFamily="34" charset="-122"/>
                <a:cs typeface="Calibri" pitchFamily="34" charset="-120"/>
              </a:rPr>
              <a:t> · organisation of </a:t>
            </a:r>
            <a:pPr indent="0" marL="0">
              <a:buNone/>
            </a:pPr>
            <a:r>
              <a:rPr lang="en-US" sz="1300" b="1" dirty="0">
                <a:solidFill>
                  <a:srgbClr val="1F1E1B"/>
                </a:solidFill>
                <a:latin typeface="Calibri" pitchFamily="34" charset="0"/>
                <a:ea typeface="Calibri" pitchFamily="34" charset="-122"/>
                <a:cs typeface="Calibri" pitchFamily="34" charset="-120"/>
              </a:rPr>
              <a:t>p_______________</a:t>
            </a:r>
            <a:pPr indent="0" marL="0">
              <a:buNone/>
            </a:pPr>
            <a:r>
              <a:rPr lang="en-US" sz="1300" dirty="0">
                <a:solidFill>
                  <a:srgbClr val="1F1E1B"/>
                </a:solidFill>
                <a:latin typeface="Calibri" pitchFamily="34" charset="0"/>
                <a:ea typeface="Calibri" pitchFamily="34" charset="-122"/>
                <a:cs typeface="Calibri" pitchFamily="34" charset="-120"/>
              </a:rPr>
              <a:t> · </a:t>
            </a:r>
            <a:pPr indent="0" marL="0">
              <a:buNone/>
            </a:pPr>
            <a:r>
              <a:rPr lang="en-US" sz="1300" b="1" dirty="0">
                <a:solidFill>
                  <a:srgbClr val="1F1E1B"/>
                </a:solidFill>
                <a:latin typeface="Calibri" pitchFamily="34" charset="0"/>
                <a:ea typeface="Calibri" pitchFamily="34" charset="-122"/>
                <a:cs typeface="Calibri" pitchFamily="34" charset="-120"/>
              </a:rPr>
              <a:t>t________</a:t>
            </a:r>
            <a:pPr indent="0" marL="0">
              <a:buNone/>
            </a:pPr>
            <a:r>
              <a:rPr lang="en-US" sz="1300" dirty="0">
                <a:solidFill>
                  <a:srgbClr val="1F1E1B"/>
                </a:solidFill>
                <a:latin typeface="Calibri" pitchFamily="34" charset="0"/>
                <a:ea typeface="Calibri" pitchFamily="34" charset="-122"/>
                <a:cs typeface="Calibri" pitchFamily="34" charset="-120"/>
              </a:rPr>
              <a:t> · </a:t>
            </a:r>
            <a:pPr indent="0" marL="0">
              <a:buNone/>
            </a:pPr>
            <a:r>
              <a:rPr lang="en-US" sz="1300" b="1" dirty="0">
                <a:solidFill>
                  <a:srgbClr val="1F1E1B"/>
                </a:solidFill>
                <a:latin typeface="Calibri" pitchFamily="34" charset="0"/>
                <a:ea typeface="Calibri" pitchFamily="34" charset="-122"/>
                <a:cs typeface="Calibri" pitchFamily="34" charset="-120"/>
              </a:rPr>
              <a:t>d_________________</a:t>
            </a:r>
            <a:pPr indent="0" marL="0">
              <a:buNone/>
            </a:pPr>
            <a:r>
              <a:rPr lang="en-US" sz="1300" dirty="0">
                <a:solidFill>
                  <a:srgbClr val="1F1E1B"/>
                </a:solidFill>
                <a:latin typeface="Calibri" pitchFamily="34" charset="0"/>
                <a:ea typeface="Calibri" pitchFamily="34" charset="-122"/>
                <a:cs typeface="Calibri" pitchFamily="34" charset="-120"/>
              </a:rPr>
              <a:t> · </a:t>
            </a:r>
            <a:pPr indent="0" marL="0">
              <a:buNone/>
            </a:pPr>
            <a:r>
              <a:rPr lang="en-US" sz="1300" b="1" dirty="0">
                <a:solidFill>
                  <a:srgbClr val="1F1E1B"/>
                </a:solidFill>
                <a:latin typeface="Calibri" pitchFamily="34" charset="0"/>
                <a:ea typeface="Calibri" pitchFamily="34" charset="-122"/>
                <a:cs typeface="Calibri" pitchFamily="34" charset="-120"/>
              </a:rPr>
              <a:t>p____________</a:t>
            </a:r>
            <a:pPr indent="0" marL="0">
              <a:buNone/>
            </a:pPr>
            <a:r>
              <a:rPr lang="en-US" sz="1300" dirty="0">
                <a:solidFill>
                  <a:srgbClr val="1F1E1B"/>
                </a:solidFill>
                <a:latin typeface="Calibri" pitchFamily="34" charset="0"/>
                <a:ea typeface="Calibri" pitchFamily="34" charset="-122"/>
                <a:cs typeface="Calibri" pitchFamily="34" charset="-120"/>
              </a:rPr>
              <a:t> (where you stand).</a:t>
            </a:r>
            <a:endParaRPr lang="en-US" sz="1300" dirty="0"/>
          </a:p>
        </p:txBody>
      </p:sp>
      <p:sp>
        <p:nvSpPr>
          <p:cNvPr id="6" name="Text 4"/>
          <p:cNvSpPr txBox="1"/>
          <p:nvPr/>
        </p:nvSpPr>
        <p:spPr>
          <a:xfrm>
            <a:off x="587913" y="1865315"/>
            <a:ext cx="9513509" cy="554553"/>
          </a:xfrm>
          <a:prstGeom prst="rect">
            <a:avLst/>
          </a:prstGeom>
          <a:noFill/>
          <a:ln/>
        </p:spPr>
        <p:txBody>
          <a:bodyPr wrap="square" lIns="0" tIns="0" rIns="0" bIns="0" rtlCol="0" anchor="t"/>
          <a:lstStyle/>
          <a:p>
            <a:pPr indent="0" marL="0">
              <a:buNone/>
            </a:pPr>
            <a:r>
              <a:rPr lang="en-US" sz="1300" b="1" dirty="0">
                <a:solidFill>
                  <a:srgbClr val="1F1E1B"/>
                </a:solidFill>
                <a:latin typeface="Calibri" pitchFamily="34" charset="0"/>
                <a:ea typeface="Calibri" pitchFamily="34" charset="-122"/>
                <a:cs typeface="Calibri" pitchFamily="34" charset="-120"/>
              </a:rPr>
              <a:t>Draw your delivery space from above. Mark participants, equipment, where you stand for each phase, and where the camera goes in November:</a:t>
            </a:r>
            <a:endParaRPr lang="en-US" sz="1300" dirty="0"/>
          </a:p>
        </p:txBody>
      </p:sp>
      <p:sp>
        <p:nvSpPr>
          <p:cNvPr id="7" name="Shape 5"/>
          <p:cNvSpPr/>
          <p:nvPr/>
        </p:nvSpPr>
        <p:spPr>
          <a:xfrm>
            <a:off x="587913" y="2520696"/>
            <a:ext cx="9513509" cy="4184355"/>
          </a:xfrm>
          <a:prstGeom prst="roundRect">
            <a:avLst>
              <a:gd name="adj" fmla="val 1311"/>
            </a:avLst>
          </a:prstGeom>
          <a:solidFill>
            <a:srgbClr val="FFFFFF"/>
          </a:solidFill>
          <a:ln w="12700">
            <a:solidFill>
              <a:srgbClr val="B9B5A4"/>
            </a:solidFill>
            <a:prstDash val="solid"/>
          </a:ln>
        </p:spPr>
      </p:sp>
      <p:sp>
        <p:nvSpPr>
          <p:cNvPr id="8" name="Text 6"/>
          <p:cNvSpPr txBox="1"/>
          <p:nvPr/>
        </p:nvSpPr>
        <p:spPr>
          <a:xfrm>
            <a:off x="587913" y="6856293"/>
            <a:ext cx="9513509" cy="322649"/>
          </a:xfrm>
          <a:prstGeom prst="rect">
            <a:avLst/>
          </a:prstGeom>
          <a:noFill/>
          <a:ln/>
        </p:spPr>
        <p:txBody>
          <a:bodyPr wrap="square" lIns="0" tIns="0" rIns="0" bIns="0" rtlCol="0" anchor="ctr"/>
          <a:lstStyle/>
          <a:p>
            <a:pPr indent="0" marL="0">
              <a:buNone/>
            </a:pPr>
            <a:r>
              <a:rPr lang="en-US" sz="1150" i="1" dirty="0">
                <a:solidFill>
                  <a:srgbClr val="6E6B5E"/>
                </a:solidFill>
                <a:latin typeface="Calibri" pitchFamily="34" charset="0"/>
                <a:ea typeface="Calibri" pitchFamily="34" charset="-122"/>
                <a:cs typeface="Calibri" pitchFamily="34" charset="-120"/>
              </a:rPr>
              <a:t>Check: could someone else run your session from this drawing alone?</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18</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SUPPORTING PARTICIPANTS AS THEY TAKE PART</a:t>
            </a:r>
            <a:endParaRPr lang="en-US" sz="2500" dirty="0"/>
          </a:p>
        </p:txBody>
      </p:sp>
      <p:sp>
        <p:nvSpPr>
          <p:cNvPr id="5" name="Text 3"/>
          <p:cNvSpPr txBox="1"/>
          <p:nvPr/>
        </p:nvSpPr>
        <p:spPr>
          <a:xfrm>
            <a:off x="587913" y="957864"/>
            <a:ext cx="9513509" cy="554553"/>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While participants warm up, the leader is </a:t>
            </a:r>
            <a:pPr indent="0" marL="0">
              <a:buNone/>
            </a:pPr>
            <a:r>
              <a:rPr lang="en-US" sz="1300" b="1" dirty="0">
                <a:solidFill>
                  <a:srgbClr val="1F1E1B"/>
                </a:solidFill>
                <a:latin typeface="Calibri" pitchFamily="34" charset="0"/>
                <a:ea typeface="Calibri" pitchFamily="34" charset="-122"/>
                <a:cs typeface="Calibri" pitchFamily="34" charset="-120"/>
              </a:rPr>
              <a:t>o__________</a:t>
            </a:r>
            <a:pPr indent="0" marL="0">
              <a:buNone/>
            </a:pPr>
            <a:r>
              <a:rPr lang="en-US" sz="1300" dirty="0">
                <a:solidFill>
                  <a:srgbClr val="1F1E1B"/>
                </a:solidFill>
                <a:latin typeface="Calibri" pitchFamily="34" charset="0"/>
                <a:ea typeface="Calibri" pitchFamily="34" charset="-122"/>
                <a:cs typeface="Calibri" pitchFamily="34" charset="-120"/>
              </a:rPr>
              <a:t> them, providing </a:t>
            </a:r>
            <a:pPr indent="0" marL="0">
              <a:buNone/>
            </a:pPr>
            <a:r>
              <a:rPr lang="en-US" sz="1300" b="1" dirty="0">
                <a:solidFill>
                  <a:srgbClr val="1F1E1B"/>
                </a:solidFill>
                <a:latin typeface="Calibri" pitchFamily="34" charset="0"/>
                <a:ea typeface="Calibri" pitchFamily="34" charset="-122"/>
                <a:cs typeface="Calibri" pitchFamily="34" charset="-120"/>
              </a:rPr>
              <a:t>i______________</a:t>
            </a:r>
            <a:pPr indent="0" marL="0">
              <a:buNone/>
            </a:pPr>
            <a:r>
              <a:rPr lang="en-US" sz="1300" dirty="0">
                <a:solidFill>
                  <a:srgbClr val="1F1E1B"/>
                </a:solidFill>
                <a:latin typeface="Calibri" pitchFamily="34" charset="0"/>
                <a:ea typeface="Calibri" pitchFamily="34" charset="-122"/>
                <a:cs typeface="Calibri" pitchFamily="34" charset="-120"/>
              </a:rPr>
              <a:t>, providing </a:t>
            </a:r>
            <a:pPr indent="0" marL="0">
              <a:buNone/>
            </a:pPr>
            <a:r>
              <a:rPr lang="en-US" sz="1300" b="1" dirty="0">
                <a:solidFill>
                  <a:srgbClr val="1F1E1B"/>
                </a:solidFill>
                <a:latin typeface="Calibri" pitchFamily="34" charset="0"/>
                <a:ea typeface="Calibri" pitchFamily="34" charset="-122"/>
                <a:cs typeface="Calibri" pitchFamily="34" charset="-120"/>
              </a:rPr>
              <a:t>t__________  p________</a:t>
            </a:r>
            <a:pPr indent="0" marL="0">
              <a:buNone/>
            </a:pPr>
            <a:r>
              <a:rPr lang="en-US" sz="1300" dirty="0">
                <a:solidFill>
                  <a:srgbClr val="1F1E1B"/>
                </a:solidFill>
                <a:latin typeface="Calibri" pitchFamily="34" charset="0"/>
                <a:ea typeface="Calibri" pitchFamily="34" charset="-122"/>
                <a:cs typeface="Calibri" pitchFamily="34" charset="-120"/>
              </a:rPr>
              <a:t> and providing </a:t>
            </a:r>
            <a:pPr indent="0" marL="0">
              <a:buNone/>
            </a:pPr>
            <a:r>
              <a:rPr lang="en-US" sz="1300" b="1" dirty="0">
                <a:solidFill>
                  <a:srgbClr val="1F1E1B"/>
                </a:solidFill>
                <a:latin typeface="Calibri" pitchFamily="34" charset="0"/>
                <a:ea typeface="Calibri" pitchFamily="34" charset="-122"/>
                <a:cs typeface="Calibri" pitchFamily="34" charset="-120"/>
              </a:rPr>
              <a:t>f____________</a:t>
            </a:r>
            <a:pPr indent="0" marL="0">
              <a:buNone/>
            </a:pPr>
            <a:r>
              <a:rPr lang="en-US" sz="1300" dirty="0">
                <a:solidFill>
                  <a:srgbClr val="1F1E1B"/>
                </a:solidFill>
                <a:latin typeface="Calibri" pitchFamily="34" charset="0"/>
                <a:ea typeface="Calibri" pitchFamily="34" charset="-122"/>
                <a:cs typeface="Calibri" pitchFamily="34" charset="-120"/>
              </a:rPr>
              <a:t>.</a:t>
            </a:r>
            <a:endParaRPr lang="en-US" sz="1300" dirty="0"/>
          </a:p>
        </p:txBody>
      </p:sp>
      <p:sp>
        <p:nvSpPr>
          <p:cNvPr id="6" name="Text 4"/>
          <p:cNvSpPr txBox="1"/>
          <p:nvPr/>
        </p:nvSpPr>
        <p:spPr>
          <a:xfrm>
            <a:off x="587913" y="1714073"/>
            <a:ext cx="9513509"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Build your teaching-point bank. One cue, five words or fewer, that fixes the most common mistake:</a:t>
            </a:r>
            <a:endParaRPr lang="en-US" sz="1300" dirty="0"/>
          </a:p>
        </p:txBody>
      </p:sp>
      <p:graphicFrame>
        <p:nvGraphicFramePr>
          <p:cNvPr id="19" name="Table 0"/>
          <p:cNvGraphicFramePr>
            <a:graphicFrameLocks noGrp="1"/>
          </p:cNvGraphicFramePr>
          <p:nvPr>
            <p:extLst>
              <p:ext uri="{D42A27DB-BD31-4B8C-83A1-F6EECF244321}">
                <p14:modId xmlns:p14="http://schemas.microsoft.com/office/powerpoint/2010/main" val="1579011935"/>
              </p:ext>
            </p:extLst>
          </p:nvPr>
        </p:nvGraphicFramePr>
        <p:xfrm>
          <a:off x="587913" y="2167799"/>
          <a:ext cx="9513509" cy="914400"/>
        </p:xfrm>
        <a:graphic>
          <a:graphicData uri="http://schemas.openxmlformats.org/drawingml/2006/table">
            <a:tbl>
              <a:tblPr/>
              <a:tblGrid>
                <a:gridCol w="2351654"/>
                <a:gridCol w="3527481"/>
                <a:gridCol w="3634374"/>
              </a:tblGrid>
              <a:tr h="362980">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Exercise</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Common mistake</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Your cue (5 words or fewer)</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r>
              <a:tr h="625133">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Jogging</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High knees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Arm swings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Hip circles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Quadriceps stretch</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625133">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Walking lunge</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8" name="Text 5"/>
          <p:cNvSpPr txBox="1"/>
          <p:nvPr/>
        </p:nvSpPr>
        <p:spPr>
          <a:xfrm>
            <a:off x="587913" y="6402568"/>
            <a:ext cx="9513509" cy="322649"/>
          </a:xfrm>
          <a:prstGeom prst="rect">
            <a:avLst/>
          </a:prstGeom>
          <a:noFill/>
          <a:ln/>
        </p:spPr>
        <p:txBody>
          <a:bodyPr wrap="square" lIns="0" tIns="0" rIns="0" bIns="0" rtlCol="0" anchor="ctr"/>
          <a:lstStyle/>
          <a:p>
            <a:pPr indent="0" marL="0">
              <a:buNone/>
            </a:pPr>
            <a:r>
              <a:rPr lang="en-US" sz="1150" i="1" dirty="0">
                <a:solidFill>
                  <a:srgbClr val="6E6B5E"/>
                </a:solidFill>
                <a:latin typeface="Calibri" pitchFamily="34" charset="0"/>
                <a:ea typeface="Calibri" pitchFamily="34" charset="-122"/>
                <a:cs typeface="Calibri" pitchFamily="34" charset="-120"/>
              </a:rPr>
              <a:t>Test them in the practical: your partner performs the exercise badly on purpose. Does your cue fix it?</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19</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WHAT TASK 3A REQUIRES</a:t>
            </a:r>
            <a:endParaRPr lang="en-US" sz="2500" dirty="0"/>
          </a:p>
        </p:txBody>
      </p:sp>
      <p:sp>
        <p:nvSpPr>
          <p:cNvPr id="5" name="Text 3"/>
          <p:cNvSpPr txBox="1"/>
          <p:nvPr/>
        </p:nvSpPr>
        <p:spPr>
          <a:xfrm>
            <a:off x="587913" y="1008278"/>
            <a:ext cx="5558455" cy="3629802"/>
          </a:xfrm>
          <a:prstGeom prst="rect">
            <a:avLst/>
          </a:prstGeom>
          <a:noFill/>
          <a:ln/>
        </p:spPr>
        <p:txBody>
          <a:bodyPr wrap="square" lIns="0" tIns="0" rIns="0" bIns="0" rtlCol="0" anchor="t"/>
          <a:lstStyle/>
          <a:p>
            <a:pPr marL="152400" indent="-152400">
              <a:spcAft>
                <a:spcPts val="800"/>
              </a:spcAft>
              <a:buSzPct val="100000"/>
              <a:buChar char="•"/>
            </a:pPr>
            <a:r>
              <a:rPr lang="en-US" sz="1200" dirty="0">
                <a:solidFill>
                  <a:srgbClr val="1F1E1B"/>
                </a:solidFill>
                <a:latin typeface="Calibri" pitchFamily="34" charset="0"/>
                <a:ea typeface="Calibri" pitchFamily="34" charset="-122"/>
                <a:cs typeface="Calibri" pitchFamily="34" charset="-120"/>
              </a:rPr>
              <a:t>A warm-up plan for your chosen activity, for the participant in the paper. About 2 supervised hours, 12 marks.</a:t>
            </a:r>
            <a:endParaRPr lang="en-US" sz="1200" dirty="0"/>
          </a:p>
          <a:p>
            <a:pPr marL="152400" indent="-152400">
              <a:spcAft>
                <a:spcPts val="800"/>
              </a:spcAft>
              <a:buSzPct val="100000"/>
              <a:buChar char="•"/>
            </a:pPr>
            <a:r>
              <a:rPr lang="en-US" sz="1200" dirty="0">
                <a:solidFill>
                  <a:srgbClr val="1F1E1B"/>
                </a:solidFill>
                <a:latin typeface="Calibri" pitchFamily="34" charset="0"/>
                <a:ea typeface="Calibri" pitchFamily="34" charset="-122"/>
                <a:cs typeface="Calibri" pitchFamily="34" charset="-120"/>
              </a:rPr>
              <a:t>All three phases: pulse raiser, mobilisers, preparation stretches. Missing one caps the mark.</a:t>
            </a:r>
            <a:endParaRPr lang="en-US" sz="1200" dirty="0"/>
          </a:p>
          <a:p>
            <a:pPr marL="152400" indent="-152400">
              <a:spcAft>
                <a:spcPts val="800"/>
              </a:spcAft>
              <a:buSzPct val="100000"/>
              <a:buChar char="•"/>
            </a:pPr>
            <a:r>
              <a:rPr lang="en-US" sz="1200" dirty="0">
                <a:solidFill>
                  <a:srgbClr val="1F1E1B"/>
                </a:solidFill>
                <a:latin typeface="Calibri" pitchFamily="34" charset="0"/>
                <a:ea typeface="Calibri" pitchFamily="34" charset="-122"/>
                <a:cs typeface="Calibri" pitchFamily="34" charset="-120"/>
              </a:rPr>
              <a:t>Activities described in enough detail that someone else could run them.</a:t>
            </a:r>
            <a:endParaRPr lang="en-US" sz="1200" dirty="0"/>
          </a:p>
          <a:p>
            <a:pPr marL="152400" indent="-152400">
              <a:spcAft>
                <a:spcPts val="800"/>
              </a:spcAft>
              <a:buSzPct val="100000"/>
              <a:buChar char="•"/>
            </a:pPr>
            <a:r>
              <a:rPr lang="en-US" sz="1200" dirty="0">
                <a:solidFill>
                  <a:srgbClr val="1F1E1B"/>
                </a:solidFill>
                <a:latin typeface="Calibri" pitchFamily="34" charset="0"/>
                <a:ea typeface="Calibri" pitchFamily="34" charset="-122"/>
                <a:cs typeface="Calibri" pitchFamily="34" charset="-120"/>
              </a:rPr>
              <a:t>Every choice justified: the effect on the cardiorespiratory and musculoskeletal systems.</a:t>
            </a:r>
            <a:endParaRPr lang="en-US" sz="1200" dirty="0"/>
          </a:p>
          <a:p>
            <a:pPr marL="152400" indent="-152400">
              <a:spcAft>
                <a:spcPts val="800"/>
              </a:spcAft>
              <a:buSzPct val="100000"/>
              <a:buChar char="•"/>
            </a:pPr>
            <a:r>
              <a:rPr lang="en-US" sz="1200" dirty="0">
                <a:solidFill>
                  <a:srgbClr val="1F1E1B"/>
                </a:solidFill>
                <a:latin typeface="Calibri" pitchFamily="34" charset="0"/>
                <a:ea typeface="Calibri" pitchFamily="34" charset="-122"/>
                <a:cs typeface="Calibri" pitchFamily="34" charset="-120"/>
              </a:rPr>
              <a:t>Specific relevance to the participant and the activity, in every section, not just the introduction.</a:t>
            </a:r>
            <a:endParaRPr lang="en-US" sz="1200" dirty="0"/>
          </a:p>
        </p:txBody>
      </p:sp>
      <p:sp>
        <p:nvSpPr>
          <p:cNvPr id="6" name="Shape 4"/>
          <p:cNvSpPr/>
          <p:nvPr/>
        </p:nvSpPr>
        <p:spPr>
          <a:xfrm>
            <a:off x="6413602" y="1008278"/>
            <a:ext cx="3687821" cy="4335597"/>
          </a:xfrm>
          <a:prstGeom prst="roundRect">
            <a:avLst>
              <a:gd name="adj" fmla="val 1736"/>
            </a:avLst>
          </a:prstGeom>
          <a:solidFill>
            <a:srgbClr val="FAE6E8"/>
          </a:solidFill>
          <a:ln/>
        </p:spPr>
      </p:sp>
      <p:sp>
        <p:nvSpPr>
          <p:cNvPr id="7" name="Text 5"/>
          <p:cNvSpPr txBox="1"/>
          <p:nvPr/>
        </p:nvSpPr>
        <p:spPr>
          <a:xfrm>
            <a:off x="6627388" y="1189769"/>
            <a:ext cx="3260247" cy="302484"/>
          </a:xfrm>
          <a:prstGeom prst="rect">
            <a:avLst/>
          </a:prstGeom>
          <a:noFill/>
          <a:ln/>
        </p:spPr>
        <p:txBody>
          <a:bodyPr wrap="square" lIns="0" tIns="0" rIns="0" bIns="0" rtlCol="0" anchor="ctr"/>
          <a:lstStyle/>
          <a:p>
            <a:pPr indent="0" marL="0">
              <a:buNone/>
            </a:pPr>
            <a:r>
              <a:rPr lang="en-US" sz="1100" b="1" spc="200" kern="0" dirty="0">
                <a:solidFill>
                  <a:srgbClr val="D0202E"/>
                </a:solidFill>
                <a:latin typeface="Calibri" pitchFamily="34" charset="0"/>
                <a:ea typeface="Calibri" pitchFamily="34" charset="-122"/>
                <a:cs typeface="Calibri" pitchFamily="34" charset="-120"/>
              </a:rPr>
              <a:t>BAND 4 CHECKLIST</a:t>
            </a:r>
            <a:endParaRPr lang="en-US" sz="1100" dirty="0"/>
          </a:p>
        </p:txBody>
      </p:sp>
      <p:sp>
        <p:nvSpPr>
          <p:cNvPr id="8" name="Text 6"/>
          <p:cNvSpPr txBox="1"/>
          <p:nvPr/>
        </p:nvSpPr>
        <p:spPr>
          <a:xfrm>
            <a:off x="6627388" y="1613245"/>
            <a:ext cx="3313694" cy="3024835"/>
          </a:xfrm>
          <a:prstGeom prst="rect">
            <a:avLst/>
          </a:prstGeom>
          <a:noFill/>
          <a:ln/>
        </p:spPr>
        <p:txBody>
          <a:bodyPr wrap="square" lIns="0" tIns="0" rIns="0" bIns="0" rtlCol="0" anchor="t"/>
          <a:lstStyle/>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All 3 phases, fully detailed</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Every activity justified</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CR and MS effects for each phase</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Participant named throughout</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Activity-specific choices</a:t>
            </a:r>
            <a:endParaRPr lang="en-US" sz="1150" dirty="0"/>
          </a:p>
          <a:p>
            <a:pPr indent="0" marL="0">
              <a:spcAft>
                <a:spcPts val="900"/>
              </a:spcAft>
              <a:buNone/>
            </a:pPr>
            <a:r>
              <a:rPr lang="en-US" sz="1150" dirty="0">
                <a:solidFill>
                  <a:srgbClr val="1F1E1B"/>
                </a:solidFill>
                <a:latin typeface="Calibri" pitchFamily="34" charset="0"/>
                <a:ea typeface="Calibri" pitchFamily="34" charset="-122"/>
                <a:cs typeface="Calibri" pitchFamily="34" charset="-120"/>
              </a:rPr>
              <a:t>☐  Adaptations with reasons</a:t>
            </a:r>
            <a:endParaRPr lang="en-US" sz="1150" dirty="0"/>
          </a:p>
        </p:txBody>
      </p:sp>
      <p:sp>
        <p:nvSpPr>
          <p:cNvPr id="9" name="Text 7"/>
          <p:cNvSpPr txBox="1"/>
          <p:nvPr/>
        </p:nvSpPr>
        <p:spPr>
          <a:xfrm>
            <a:off x="6627388" y="4789322"/>
            <a:ext cx="3260247" cy="302484"/>
          </a:xfrm>
          <a:prstGeom prst="rect">
            <a:avLst/>
          </a:prstGeom>
          <a:noFill/>
          <a:ln/>
        </p:spPr>
        <p:txBody>
          <a:bodyPr wrap="square" lIns="0" tIns="0" rIns="0" bIns="0" rtlCol="0" anchor="ctr"/>
          <a:lstStyle/>
          <a:p>
            <a:pPr indent="0" marL="0">
              <a:buNone/>
            </a:pPr>
            <a:r>
              <a:rPr lang="en-US" sz="1100" i="1" dirty="0">
                <a:solidFill>
                  <a:srgbClr val="D0202E"/>
                </a:solidFill>
                <a:latin typeface="Calibri" pitchFamily="34" charset="0"/>
                <a:ea typeface="Calibri" pitchFamily="34" charset="-122"/>
                <a:cs typeface="Calibri" pitchFamily="34" charset="-120"/>
              </a:rPr>
              <a:t>Use this on every draft.</a:t>
            </a:r>
            <a:endParaRPr lang="en-US" sz="1100" dirty="0"/>
          </a:p>
        </p:txBody>
      </p:sp>
      <p:sp>
        <p:nvSpPr>
          <p:cNvPr id="10" name="Shape 8"/>
          <p:cNvSpPr/>
          <p:nvPr/>
        </p:nvSpPr>
        <p:spPr>
          <a:xfrm>
            <a:off x="587913" y="5595945"/>
            <a:ext cx="9513509" cy="1109106"/>
          </a:xfrm>
          <a:prstGeom prst="roundRect">
            <a:avLst>
              <a:gd name="adj" fmla="val 4947"/>
            </a:avLst>
          </a:prstGeom>
          <a:solidFill>
            <a:srgbClr val="F1EFE5"/>
          </a:solidFill>
          <a:ln/>
        </p:spPr>
      </p:sp>
      <p:sp>
        <p:nvSpPr>
          <p:cNvPr id="11" name="Text 9"/>
          <p:cNvSpPr txBox="1"/>
          <p:nvPr/>
        </p:nvSpPr>
        <p:spPr>
          <a:xfrm>
            <a:off x="801700" y="5767352"/>
            <a:ext cx="9085936" cy="806623"/>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Timeline.  </a:t>
            </a:r>
            <a:pPr indent="0" marL="0">
              <a:buNone/>
            </a:pPr>
            <a:r>
              <a:rPr lang="en-US" sz="1200" dirty="0">
                <a:solidFill>
                  <a:srgbClr val="1F1E1B"/>
                </a:solidFill>
                <a:latin typeface="Calibri" pitchFamily="34" charset="0"/>
                <a:ea typeface="Calibri" pitchFamily="34" charset="-122"/>
                <a:cs typeface="Calibri" pitchFamily="34" charset="-120"/>
              </a:rPr>
              <a:t>Week 5: plan against the released paper · Weeks 6–7: type up and practice runs · Task 3a sat Fri 9 Oct · Task 3b filmed Wed 4 &amp; Thu 5 Nov.</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3: WHAT AND WHEN</a:t>
            </a:r>
            <a:endParaRPr lang="en-US" sz="2500" dirty="0"/>
          </a:p>
        </p:txBody>
      </p:sp>
      <p:sp>
        <p:nvSpPr>
          <p:cNvPr id="5" name="Text 3"/>
          <p:cNvSpPr txBox="1"/>
          <p:nvPr/>
        </p:nvSpPr>
        <p:spPr>
          <a:xfrm>
            <a:off x="587913" y="957864"/>
            <a:ext cx="9513509" cy="655381"/>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Task 3 is worth </a:t>
            </a:r>
            <a:pPr indent="0" marL="0">
              <a:buNone/>
            </a:pPr>
            <a:r>
              <a:rPr lang="en-US" sz="1300" b="1" dirty="0">
                <a:solidFill>
                  <a:srgbClr val="1F1E1B"/>
                </a:solidFill>
                <a:latin typeface="Calibri" pitchFamily="34" charset="0"/>
                <a:ea typeface="Calibri" pitchFamily="34" charset="-122"/>
                <a:cs typeface="Calibri" pitchFamily="34" charset="-120"/>
              </a:rPr>
              <a:t>24 of Component 1's 60 marks</a:t>
            </a:r>
            <a:pPr indent="0" marL="0">
              <a:buNone/>
            </a:pPr>
            <a:r>
              <a:rPr lang="en-US" sz="1300" dirty="0">
                <a:solidFill>
                  <a:srgbClr val="1F1E1B"/>
                </a:solidFill>
                <a:latin typeface="Calibri" pitchFamily="34" charset="0"/>
                <a:ea typeface="Calibri" pitchFamily="34" charset="-122"/>
                <a:cs typeface="Calibri" pitchFamily="34" charset="-120"/>
              </a:rPr>
              <a:t>, and it is the first task you sit. This booklet is your workbook for the four teaching weeks and your planning tool for the task itself.</a:t>
            </a:r>
            <a:endParaRPr lang="en-US" sz="1300" dirty="0"/>
          </a:p>
        </p:txBody>
      </p:sp>
      <p:sp>
        <p:nvSpPr>
          <p:cNvPr id="6" name="Shape 4"/>
          <p:cNvSpPr/>
          <p:nvPr/>
        </p:nvSpPr>
        <p:spPr>
          <a:xfrm>
            <a:off x="587913" y="1764487"/>
            <a:ext cx="3042898" cy="2016557"/>
          </a:xfrm>
          <a:prstGeom prst="roundRect">
            <a:avLst>
              <a:gd name="adj" fmla="val 3174"/>
            </a:avLst>
          </a:prstGeom>
          <a:solidFill>
            <a:srgbClr val="F1EFE5"/>
          </a:solidFill>
          <a:ln/>
        </p:spPr>
      </p:sp>
      <p:sp>
        <p:nvSpPr>
          <p:cNvPr id="7" name="Text 5"/>
          <p:cNvSpPr txBox="1"/>
          <p:nvPr/>
        </p:nvSpPr>
        <p:spPr>
          <a:xfrm>
            <a:off x="780322" y="1915729"/>
            <a:ext cx="2658082" cy="282318"/>
          </a:xfrm>
          <a:prstGeom prst="rect">
            <a:avLst/>
          </a:prstGeom>
          <a:noFill/>
          <a:ln/>
        </p:spPr>
        <p:txBody>
          <a:bodyPr wrap="square" lIns="0" tIns="0" rIns="0" bIns="0" rtlCol="0" anchor="ctr"/>
          <a:lstStyle/>
          <a:p>
            <a:pPr indent="0" marL="0">
              <a:buNone/>
            </a:pPr>
            <a:r>
              <a:rPr lang="en-US" sz="1000" b="1" spc="200" kern="0" dirty="0">
                <a:solidFill>
                  <a:srgbClr val="6E6B5E"/>
                </a:solidFill>
                <a:latin typeface="Calibri" pitchFamily="34" charset="0"/>
                <a:ea typeface="Calibri" pitchFamily="34" charset="-122"/>
                <a:cs typeface="Calibri" pitchFamily="34" charset="-120"/>
              </a:rPr>
              <a:t>WEEKS 1–4</a:t>
            </a:r>
            <a:endParaRPr lang="en-US" sz="1000" dirty="0"/>
          </a:p>
        </p:txBody>
      </p:sp>
      <p:sp>
        <p:nvSpPr>
          <p:cNvPr id="8" name="Text 6"/>
          <p:cNvSpPr txBox="1"/>
          <p:nvPr/>
        </p:nvSpPr>
        <p:spPr>
          <a:xfrm>
            <a:off x="780322" y="2198047"/>
            <a:ext cx="2658082" cy="604967"/>
          </a:xfrm>
          <a:prstGeom prst="rect">
            <a:avLst/>
          </a:prstGeom>
          <a:noFill/>
          <a:ln/>
        </p:spPr>
        <p:txBody>
          <a:bodyPr wrap="square" lIns="0" tIns="0" rIns="0" bIns="0" rtlCol="0" anchor="ctr"/>
          <a:lstStyle/>
          <a:p>
            <a:pPr indent="0" marL="0">
              <a:buNone/>
            </a:pPr>
            <a:r>
              <a:rPr lang="en-US" sz="1550" b="1" dirty="0">
                <a:solidFill>
                  <a:srgbClr val="1F1E1B"/>
                </a:solidFill>
                <a:latin typeface="Arial" pitchFamily="34" charset="0"/>
                <a:ea typeface="Arial" pitchFamily="34" charset="-122"/>
                <a:cs typeface="Arial" pitchFamily="34" charset="-120"/>
              </a:rPr>
              <a:t>Learn it</a:t>
            </a:r>
            <a:endParaRPr lang="en-US" sz="1550" dirty="0"/>
          </a:p>
        </p:txBody>
      </p:sp>
      <p:sp>
        <p:nvSpPr>
          <p:cNvPr id="9" name="Text 7"/>
          <p:cNvSpPr txBox="1"/>
          <p:nvPr/>
        </p:nvSpPr>
        <p:spPr>
          <a:xfrm>
            <a:off x="780322" y="2742517"/>
            <a:ext cx="2658082" cy="957864"/>
          </a:xfrm>
          <a:prstGeom prst="rect">
            <a:avLst/>
          </a:prstGeom>
          <a:noFill/>
          <a:ln/>
        </p:spPr>
        <p:txBody>
          <a:bodyPr wrap="square" lIns="0" tIns="0" rIns="0" bIns="0" rtlCol="0" anchor="t"/>
          <a:lstStyle/>
          <a:p>
            <a:pPr indent="0" marL="0">
              <a:buNone/>
            </a:pPr>
            <a:r>
              <a:rPr lang="en-US" sz="1150" dirty="0">
                <a:solidFill>
                  <a:srgbClr val="565349"/>
                </a:solidFill>
                <a:latin typeface="Calibri" pitchFamily="34" charset="0"/>
                <a:ea typeface="Calibri" pitchFamily="34" charset="-122"/>
                <a:cs typeface="Calibri" pitchFamily="34" charset="-120"/>
              </a:rPr>
              <a:t>Plan, adapt and deliver warm-ups. Every lesson builds the skill.</a:t>
            </a:r>
            <a:endParaRPr lang="en-US" sz="1150" dirty="0"/>
          </a:p>
        </p:txBody>
      </p:sp>
      <p:sp>
        <p:nvSpPr>
          <p:cNvPr id="10" name="Shape 8"/>
          <p:cNvSpPr/>
          <p:nvPr/>
        </p:nvSpPr>
        <p:spPr>
          <a:xfrm>
            <a:off x="3759083" y="1764487"/>
            <a:ext cx="3042898" cy="2016557"/>
          </a:xfrm>
          <a:prstGeom prst="roundRect">
            <a:avLst>
              <a:gd name="adj" fmla="val 3174"/>
            </a:avLst>
          </a:prstGeom>
          <a:solidFill>
            <a:srgbClr val="FAE6E8"/>
          </a:solidFill>
          <a:ln/>
        </p:spPr>
      </p:sp>
      <p:sp>
        <p:nvSpPr>
          <p:cNvPr id="11" name="Text 9"/>
          <p:cNvSpPr txBox="1"/>
          <p:nvPr/>
        </p:nvSpPr>
        <p:spPr>
          <a:xfrm>
            <a:off x="3951491" y="1915729"/>
            <a:ext cx="2658082" cy="282318"/>
          </a:xfrm>
          <a:prstGeom prst="rect">
            <a:avLst/>
          </a:prstGeom>
          <a:noFill/>
          <a:ln/>
        </p:spPr>
        <p:txBody>
          <a:bodyPr wrap="square" lIns="0" tIns="0" rIns="0" bIns="0" rtlCol="0" anchor="ctr"/>
          <a:lstStyle/>
          <a:p>
            <a:pPr indent="0" marL="0">
              <a:buNone/>
            </a:pPr>
            <a:r>
              <a:rPr lang="en-US" sz="1000" b="1" spc="200" kern="0" dirty="0">
                <a:solidFill>
                  <a:srgbClr val="6E6B5E"/>
                </a:solidFill>
                <a:latin typeface="Calibri" pitchFamily="34" charset="0"/>
                <a:ea typeface="Calibri" pitchFamily="34" charset="-122"/>
                <a:cs typeface="Calibri" pitchFamily="34" charset="-120"/>
              </a:rPr>
              <a:t>WEEKS 5–7</a:t>
            </a:r>
            <a:endParaRPr lang="en-US" sz="1000" dirty="0"/>
          </a:p>
        </p:txBody>
      </p:sp>
      <p:sp>
        <p:nvSpPr>
          <p:cNvPr id="12" name="Text 10"/>
          <p:cNvSpPr txBox="1"/>
          <p:nvPr/>
        </p:nvSpPr>
        <p:spPr>
          <a:xfrm>
            <a:off x="3951491" y="2198047"/>
            <a:ext cx="2658082" cy="604967"/>
          </a:xfrm>
          <a:prstGeom prst="rect">
            <a:avLst/>
          </a:prstGeom>
          <a:noFill/>
          <a:ln/>
        </p:spPr>
        <p:txBody>
          <a:bodyPr wrap="square" lIns="0" tIns="0" rIns="0" bIns="0" rtlCol="0" anchor="ctr"/>
          <a:lstStyle/>
          <a:p>
            <a:pPr indent="0" marL="0">
              <a:buNone/>
            </a:pPr>
            <a:r>
              <a:rPr lang="en-US" sz="1550" b="1" dirty="0">
                <a:solidFill>
                  <a:srgbClr val="D0202E"/>
                </a:solidFill>
                <a:latin typeface="Arial" pitchFamily="34" charset="0"/>
                <a:ea typeface="Arial" pitchFamily="34" charset="-122"/>
                <a:cs typeface="Arial" pitchFamily="34" charset="-120"/>
              </a:rPr>
              <a:t>Task 3a: written plan</a:t>
            </a:r>
            <a:endParaRPr lang="en-US" sz="1550" dirty="0"/>
          </a:p>
        </p:txBody>
      </p:sp>
      <p:sp>
        <p:nvSpPr>
          <p:cNvPr id="13" name="Text 11"/>
          <p:cNvSpPr txBox="1"/>
          <p:nvPr/>
        </p:nvSpPr>
        <p:spPr>
          <a:xfrm>
            <a:off x="3951491" y="2742517"/>
            <a:ext cx="2658082" cy="957864"/>
          </a:xfrm>
          <a:prstGeom prst="rect">
            <a:avLst/>
          </a:prstGeom>
          <a:noFill/>
          <a:ln/>
        </p:spPr>
        <p:txBody>
          <a:bodyPr wrap="square" lIns="0" tIns="0" rIns="0" bIns="0" rtlCol="0" anchor="t"/>
          <a:lstStyle/>
          <a:p>
            <a:pPr indent="0" marL="0">
              <a:buNone/>
            </a:pPr>
            <a:r>
              <a:rPr lang="en-US" sz="1150" dirty="0">
                <a:solidFill>
                  <a:srgbClr val="565349"/>
                </a:solidFill>
                <a:latin typeface="Calibri" pitchFamily="34" charset="0"/>
                <a:ea typeface="Calibri" pitchFamily="34" charset="-122"/>
                <a:cs typeface="Calibri" pitchFamily="34" charset="-120"/>
              </a:rPr>
              <a:t>Sat Fri 9 Oct under supervision. About 2 hours, 12 marks.</a:t>
            </a:r>
            <a:endParaRPr lang="en-US" sz="1150" dirty="0"/>
          </a:p>
        </p:txBody>
      </p:sp>
      <p:sp>
        <p:nvSpPr>
          <p:cNvPr id="14" name="Shape 12"/>
          <p:cNvSpPr/>
          <p:nvPr/>
        </p:nvSpPr>
        <p:spPr>
          <a:xfrm>
            <a:off x="6930253" y="1764487"/>
            <a:ext cx="3042898" cy="2016557"/>
          </a:xfrm>
          <a:prstGeom prst="roundRect">
            <a:avLst>
              <a:gd name="adj" fmla="val 3174"/>
            </a:avLst>
          </a:prstGeom>
          <a:solidFill>
            <a:srgbClr val="FAE6E8"/>
          </a:solidFill>
          <a:ln/>
        </p:spPr>
      </p:sp>
      <p:sp>
        <p:nvSpPr>
          <p:cNvPr id="15" name="Text 13"/>
          <p:cNvSpPr txBox="1"/>
          <p:nvPr/>
        </p:nvSpPr>
        <p:spPr>
          <a:xfrm>
            <a:off x="7122661" y="1915729"/>
            <a:ext cx="2658082" cy="282318"/>
          </a:xfrm>
          <a:prstGeom prst="rect">
            <a:avLst/>
          </a:prstGeom>
          <a:noFill/>
          <a:ln/>
        </p:spPr>
        <p:txBody>
          <a:bodyPr wrap="square" lIns="0" tIns="0" rIns="0" bIns="0" rtlCol="0" anchor="ctr"/>
          <a:lstStyle/>
          <a:p>
            <a:pPr indent="0" marL="0">
              <a:buNone/>
            </a:pPr>
            <a:r>
              <a:rPr lang="en-US" sz="1000" b="1" spc="200" kern="0" dirty="0">
                <a:solidFill>
                  <a:srgbClr val="6E6B5E"/>
                </a:solidFill>
                <a:latin typeface="Calibri" pitchFamily="34" charset="0"/>
                <a:ea typeface="Calibri" pitchFamily="34" charset="-122"/>
                <a:cs typeface="Calibri" pitchFamily="34" charset="-120"/>
              </a:rPr>
              <a:t>WEEK 10</a:t>
            </a:r>
            <a:endParaRPr lang="en-US" sz="1000" dirty="0"/>
          </a:p>
        </p:txBody>
      </p:sp>
      <p:sp>
        <p:nvSpPr>
          <p:cNvPr id="16" name="Text 14"/>
          <p:cNvSpPr txBox="1"/>
          <p:nvPr/>
        </p:nvSpPr>
        <p:spPr>
          <a:xfrm>
            <a:off x="7122661" y="2198047"/>
            <a:ext cx="2658082" cy="604967"/>
          </a:xfrm>
          <a:prstGeom prst="rect">
            <a:avLst/>
          </a:prstGeom>
          <a:noFill/>
          <a:ln/>
        </p:spPr>
        <p:txBody>
          <a:bodyPr wrap="square" lIns="0" tIns="0" rIns="0" bIns="0" rtlCol="0" anchor="ctr"/>
          <a:lstStyle/>
          <a:p>
            <a:pPr indent="0" marL="0">
              <a:buNone/>
            </a:pPr>
            <a:r>
              <a:rPr lang="en-US" sz="1550" b="1" dirty="0">
                <a:solidFill>
                  <a:srgbClr val="D0202E"/>
                </a:solidFill>
                <a:latin typeface="Arial" pitchFamily="34" charset="0"/>
                <a:ea typeface="Arial" pitchFamily="34" charset="-122"/>
                <a:cs typeface="Arial" pitchFamily="34" charset="-120"/>
              </a:rPr>
              <a:t>Task 3b: delivery</a:t>
            </a:r>
            <a:endParaRPr lang="en-US" sz="1550" dirty="0"/>
          </a:p>
        </p:txBody>
      </p:sp>
      <p:sp>
        <p:nvSpPr>
          <p:cNvPr id="17" name="Text 15"/>
          <p:cNvSpPr txBox="1"/>
          <p:nvPr/>
        </p:nvSpPr>
        <p:spPr>
          <a:xfrm>
            <a:off x="7122661" y="2742517"/>
            <a:ext cx="2658082" cy="957864"/>
          </a:xfrm>
          <a:prstGeom prst="rect">
            <a:avLst/>
          </a:prstGeom>
          <a:noFill/>
          <a:ln/>
        </p:spPr>
        <p:txBody>
          <a:bodyPr wrap="square" lIns="0" tIns="0" rIns="0" bIns="0" rtlCol="0" anchor="t"/>
          <a:lstStyle/>
          <a:p>
            <a:pPr indent="0" marL="0">
              <a:buNone/>
            </a:pPr>
            <a:r>
              <a:rPr lang="en-US" sz="1150" dirty="0">
                <a:solidFill>
                  <a:srgbClr val="565349"/>
                </a:solidFill>
                <a:latin typeface="Calibri" pitchFamily="34" charset="0"/>
                <a:ea typeface="Calibri" pitchFamily="34" charset="-122"/>
                <a:cs typeface="Calibri" pitchFamily="34" charset="-120"/>
              </a:rPr>
              <a:t>Filmed Wed 4 &amp; Thu 5 Nov. You deliver your warm-up. 12 marks.</a:t>
            </a:r>
            <a:endParaRPr lang="en-US" sz="1150" dirty="0"/>
          </a:p>
        </p:txBody>
      </p:sp>
      <p:sp>
        <p:nvSpPr>
          <p:cNvPr id="18" name="Text 16"/>
          <p:cNvSpPr txBox="1"/>
          <p:nvPr/>
        </p:nvSpPr>
        <p:spPr>
          <a:xfrm>
            <a:off x="587913" y="4133941"/>
            <a:ext cx="9513509" cy="352897"/>
          </a:xfrm>
          <a:prstGeom prst="rect">
            <a:avLst/>
          </a:prstGeom>
          <a:noFill/>
          <a:ln/>
        </p:spPr>
        <p:txBody>
          <a:bodyPr wrap="square" lIns="0" tIns="0" rIns="0" bIns="0" rtlCol="0" anchor="ctr"/>
          <a:lstStyle/>
          <a:p>
            <a:pPr indent="0" marL="0">
              <a:buNone/>
            </a:pPr>
            <a:r>
              <a:rPr lang="en-US" sz="1300" dirty="0">
                <a:solidFill>
                  <a:srgbClr val="1F1E1B"/>
                </a:solidFill>
                <a:latin typeface="Calibri" pitchFamily="34" charset="0"/>
                <a:ea typeface="Calibri" pitchFamily="34" charset="-122"/>
                <a:cs typeface="Calibri" pitchFamily="34" charset="-120"/>
              </a:rPr>
              <a:t>Every warm-up has three phases. The colours below follow the phases through this booklet:</a:t>
            </a:r>
            <a:endParaRPr lang="en-US" sz="1300" dirty="0"/>
          </a:p>
        </p:txBody>
      </p:sp>
      <p:sp>
        <p:nvSpPr>
          <p:cNvPr id="19" name="Shape 17"/>
          <p:cNvSpPr/>
          <p:nvPr/>
        </p:nvSpPr>
        <p:spPr>
          <a:xfrm>
            <a:off x="587913" y="4683453"/>
            <a:ext cx="149651" cy="141159"/>
          </a:xfrm>
          <a:prstGeom prst="ellipse">
            <a:avLst/>
          </a:prstGeom>
          <a:solidFill>
            <a:srgbClr val="D0202E"/>
          </a:solidFill>
          <a:ln/>
        </p:spPr>
      </p:sp>
      <p:sp>
        <p:nvSpPr>
          <p:cNvPr id="20" name="Text 18"/>
          <p:cNvSpPr txBox="1"/>
          <p:nvPr/>
        </p:nvSpPr>
        <p:spPr>
          <a:xfrm>
            <a:off x="823079" y="4638081"/>
            <a:ext cx="2779227" cy="282318"/>
          </a:xfrm>
          <a:prstGeom prst="rect">
            <a:avLst/>
          </a:prstGeom>
          <a:noFill/>
          <a:ln/>
        </p:spPr>
        <p:txBody>
          <a:bodyPr wrap="square" lIns="0" tIns="0" rIns="0" bIns="0" rtlCol="0" anchor="ctr"/>
          <a:lstStyle/>
          <a:p>
            <a:pPr indent="0" marL="0">
              <a:buNone/>
            </a:pPr>
            <a:r>
              <a:rPr lang="en-US" sz="1200" b="1" dirty="0">
                <a:solidFill>
                  <a:srgbClr val="D0202E"/>
                </a:solidFill>
                <a:latin typeface="Calibri" pitchFamily="34" charset="0"/>
                <a:ea typeface="Calibri" pitchFamily="34" charset="-122"/>
                <a:cs typeface="Calibri" pitchFamily="34" charset="-120"/>
              </a:rPr>
              <a:t>1 · Pulse raiser</a:t>
            </a:r>
            <a:endParaRPr lang="en-US" sz="1200" dirty="0"/>
          </a:p>
        </p:txBody>
      </p:sp>
      <p:sp>
        <p:nvSpPr>
          <p:cNvPr id="21" name="Shape 19"/>
          <p:cNvSpPr/>
          <p:nvPr/>
        </p:nvSpPr>
        <p:spPr>
          <a:xfrm>
            <a:off x="3367141" y="4683453"/>
            <a:ext cx="149651" cy="141159"/>
          </a:xfrm>
          <a:prstGeom prst="ellipse">
            <a:avLst/>
          </a:prstGeom>
          <a:solidFill>
            <a:srgbClr val="B36A00"/>
          </a:solidFill>
          <a:ln/>
        </p:spPr>
      </p:sp>
      <p:sp>
        <p:nvSpPr>
          <p:cNvPr id="22" name="Text 20"/>
          <p:cNvSpPr txBox="1"/>
          <p:nvPr/>
        </p:nvSpPr>
        <p:spPr>
          <a:xfrm>
            <a:off x="3602306" y="4638081"/>
            <a:ext cx="2779227" cy="282318"/>
          </a:xfrm>
          <a:prstGeom prst="rect">
            <a:avLst/>
          </a:prstGeom>
          <a:noFill/>
          <a:ln/>
        </p:spPr>
        <p:txBody>
          <a:bodyPr wrap="square" lIns="0" tIns="0" rIns="0" bIns="0" rtlCol="0" anchor="ctr"/>
          <a:lstStyle/>
          <a:p>
            <a:pPr indent="0" marL="0">
              <a:buNone/>
            </a:pPr>
            <a:r>
              <a:rPr lang="en-US" sz="1200" b="1" dirty="0">
                <a:solidFill>
                  <a:srgbClr val="B36A00"/>
                </a:solidFill>
                <a:latin typeface="Calibri" pitchFamily="34" charset="0"/>
                <a:ea typeface="Calibri" pitchFamily="34" charset="-122"/>
                <a:cs typeface="Calibri" pitchFamily="34" charset="-120"/>
              </a:rPr>
              <a:t>2 · Mobilisers</a:t>
            </a:r>
            <a:endParaRPr lang="en-US" sz="1200" dirty="0"/>
          </a:p>
        </p:txBody>
      </p:sp>
      <p:sp>
        <p:nvSpPr>
          <p:cNvPr id="23" name="Shape 21"/>
          <p:cNvSpPr/>
          <p:nvPr/>
        </p:nvSpPr>
        <p:spPr>
          <a:xfrm>
            <a:off x="6146368" y="4683453"/>
            <a:ext cx="149651" cy="141159"/>
          </a:xfrm>
          <a:prstGeom prst="ellipse">
            <a:avLst/>
          </a:prstGeom>
          <a:solidFill>
            <a:srgbClr val="2C6E49"/>
          </a:solidFill>
          <a:ln/>
        </p:spPr>
      </p:sp>
      <p:sp>
        <p:nvSpPr>
          <p:cNvPr id="24" name="Text 22"/>
          <p:cNvSpPr txBox="1"/>
          <p:nvPr/>
        </p:nvSpPr>
        <p:spPr>
          <a:xfrm>
            <a:off x="6381534" y="4638081"/>
            <a:ext cx="2779227" cy="282318"/>
          </a:xfrm>
          <a:prstGeom prst="rect">
            <a:avLst/>
          </a:prstGeom>
          <a:noFill/>
          <a:ln/>
        </p:spPr>
        <p:txBody>
          <a:bodyPr wrap="square" lIns="0" tIns="0" rIns="0" bIns="0" rtlCol="0" anchor="ctr"/>
          <a:lstStyle/>
          <a:p>
            <a:pPr indent="0" marL="0">
              <a:buNone/>
            </a:pPr>
            <a:r>
              <a:rPr lang="en-US" sz="1200" b="1" dirty="0">
                <a:solidFill>
                  <a:srgbClr val="2C6E49"/>
                </a:solidFill>
                <a:latin typeface="Calibri" pitchFamily="34" charset="0"/>
                <a:ea typeface="Calibri" pitchFamily="34" charset="-122"/>
                <a:cs typeface="Calibri" pitchFamily="34" charset="-120"/>
              </a:rPr>
              <a:t>3 · Preparation stretches</a:t>
            </a:r>
            <a:endParaRPr lang="en-US" sz="1200" dirty="0"/>
          </a:p>
        </p:txBody>
      </p:sp>
      <p:sp>
        <p:nvSpPr>
          <p:cNvPr id="25" name="Shape 23"/>
          <p:cNvSpPr/>
          <p:nvPr/>
        </p:nvSpPr>
        <p:spPr>
          <a:xfrm>
            <a:off x="587913" y="5293462"/>
            <a:ext cx="9513509" cy="1361176"/>
          </a:xfrm>
          <a:prstGeom prst="roundRect">
            <a:avLst>
              <a:gd name="adj" fmla="val 4702"/>
            </a:avLst>
          </a:prstGeom>
          <a:solidFill>
            <a:srgbClr val="FAE6E8"/>
          </a:solidFill>
          <a:ln/>
        </p:spPr>
      </p:sp>
      <p:sp>
        <p:nvSpPr>
          <p:cNvPr id="26" name="Text 24"/>
          <p:cNvSpPr txBox="1"/>
          <p:nvPr/>
        </p:nvSpPr>
        <p:spPr>
          <a:xfrm>
            <a:off x="823079" y="5495117"/>
            <a:ext cx="9043178" cy="1008278"/>
          </a:xfrm>
          <a:prstGeom prst="rect">
            <a:avLst/>
          </a:prstGeom>
          <a:noFill/>
          <a:ln/>
        </p:spPr>
        <p:txBody>
          <a:bodyPr wrap="square" lIns="0" tIns="0" rIns="0" bIns="0" rtlCol="0" anchor="t"/>
          <a:lstStyle/>
          <a:p>
            <a:pPr indent="0" marL="0">
              <a:buNone/>
            </a:pPr>
            <a:r>
              <a:rPr lang="en-US" sz="1300" b="1" dirty="0">
                <a:solidFill>
                  <a:srgbClr val="1F1E1B"/>
                </a:solidFill>
                <a:latin typeface="Calibri" pitchFamily="34" charset="0"/>
                <a:ea typeface="Calibri" pitchFamily="34" charset="-122"/>
                <a:cs typeface="Calibri" pitchFamily="34" charset="-120"/>
              </a:rPr>
              <a:t>A Task 3 plan missing any phase is capped, no matter how good the rest is. </a:t>
            </a:r>
            <a:pPr indent="0" marL="0">
              <a:buNone/>
            </a:pPr>
            <a:r>
              <a:rPr lang="en-US" sz="1300" dirty="0">
                <a:solidFill>
                  <a:srgbClr val="1F1E1B"/>
                </a:solidFill>
                <a:latin typeface="Calibri" pitchFamily="34" charset="0"/>
                <a:ea typeface="Calibri" pitchFamily="34" charset="-122"/>
                <a:cs typeface="Calibri" pitchFamily="34" charset="-120"/>
              </a:rPr>
              <a:t>Every answer is written for the participant in the paper. Linking your choices to them, by name, is where the marks are.</a:t>
            </a:r>
            <a:endParaRPr lang="en-US" sz="1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20</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WARM-UP PLAN · 1 · PULSE RAISER</a:t>
            </a:r>
            <a:endParaRPr lang="en-US" sz="250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587913" y="1008278"/>
          <a:ext cx="9513509" cy="914400"/>
        </p:xfrm>
        <a:graphic>
          <a:graphicData uri="http://schemas.openxmlformats.org/drawingml/2006/table">
            <a:tbl>
              <a:tblPr/>
              <a:tblGrid>
                <a:gridCol w="3099907"/>
                <a:gridCol w="748254"/>
                <a:gridCol w="2458547"/>
                <a:gridCol w="1603400"/>
                <a:gridCol w="1603400"/>
              </a:tblGrid>
              <a:tr h="383146">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Activity and description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Time</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Teaching points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CR effect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MS effect</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1008278">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08278">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1008278">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6" name="Text 3"/>
          <p:cNvSpPr txBox="1"/>
          <p:nvPr/>
        </p:nvSpPr>
        <p:spPr>
          <a:xfrm>
            <a:off x="587913" y="4668329"/>
            <a:ext cx="9513509" cy="322649"/>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Why these choices suit the participant and the activity (name them):</a:t>
            </a:r>
            <a:endParaRPr lang="en-US" sz="1200" dirty="0"/>
          </a:p>
        </p:txBody>
      </p:sp>
      <p:sp>
        <p:nvSpPr>
          <p:cNvPr id="7" name="Shape 4"/>
          <p:cNvSpPr/>
          <p:nvPr/>
        </p:nvSpPr>
        <p:spPr>
          <a:xfrm>
            <a:off x="694807" y="5222882"/>
            <a:ext cx="9299722" cy="0"/>
          </a:xfrm>
          <a:prstGeom prst="line">
            <a:avLst/>
          </a:prstGeom>
          <a:noFill/>
          <a:ln w="9525">
            <a:solidFill>
              <a:srgbClr val="B9B5A4"/>
            </a:solidFill>
            <a:prstDash val="solid"/>
          </a:ln>
        </p:spPr>
      </p:sp>
      <p:sp>
        <p:nvSpPr>
          <p:cNvPr id="8" name="Shape 5"/>
          <p:cNvSpPr/>
          <p:nvPr/>
        </p:nvSpPr>
        <p:spPr>
          <a:xfrm>
            <a:off x="694807" y="5666525"/>
            <a:ext cx="9299722" cy="0"/>
          </a:xfrm>
          <a:prstGeom prst="line">
            <a:avLst/>
          </a:prstGeom>
          <a:noFill/>
          <a:ln w="9525">
            <a:solidFill>
              <a:srgbClr val="B9B5A4"/>
            </a:solidFill>
            <a:prstDash val="solid"/>
          </a:ln>
        </p:spPr>
      </p:sp>
      <p:sp>
        <p:nvSpPr>
          <p:cNvPr id="9" name="Shape 6"/>
          <p:cNvSpPr/>
          <p:nvPr/>
        </p:nvSpPr>
        <p:spPr>
          <a:xfrm>
            <a:off x="694807" y="6110167"/>
            <a:ext cx="9299722" cy="0"/>
          </a:xfrm>
          <a:prstGeom prst="line">
            <a:avLst/>
          </a:prstGeom>
          <a:noFill/>
          <a:ln w="9525">
            <a:solidFill>
              <a:srgbClr val="B9B5A4"/>
            </a:solidFill>
            <a:prstDash val="solid"/>
          </a:ln>
        </p:spPr>
      </p:sp>
      <p:sp>
        <p:nvSpPr>
          <p:cNvPr id="10" name="Shape 7"/>
          <p:cNvSpPr/>
          <p:nvPr/>
        </p:nvSpPr>
        <p:spPr>
          <a:xfrm>
            <a:off x="694807" y="6553810"/>
            <a:ext cx="9299722" cy="0"/>
          </a:xfrm>
          <a:prstGeom prst="line">
            <a:avLst/>
          </a:prstGeom>
          <a:noFill/>
          <a:ln w="9525">
            <a:solidFill>
              <a:srgbClr val="B9B5A4"/>
            </a:solidFill>
            <a:prstDash val="solid"/>
          </a:ln>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21</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WARM-UP PLAN · 2 · MOBILISERS AND STRETCHES</a:t>
            </a:r>
            <a:endParaRPr lang="en-US" sz="2500" dirty="0"/>
          </a:p>
        </p:txBody>
      </p:sp>
      <p:sp>
        <p:nvSpPr>
          <p:cNvPr id="5" name="Text 3"/>
          <p:cNvSpPr txBox="1"/>
          <p:nvPr/>
        </p:nvSpPr>
        <p:spPr>
          <a:xfrm>
            <a:off x="587913" y="957864"/>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Mobilisers: small movements first, bigger as you go.</a:t>
            </a:r>
            <a:endParaRPr lang="en-US" sz="12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587913" y="1310762"/>
          <a:ext cx="9513509" cy="914400"/>
        </p:xfrm>
        <a:graphic>
          <a:graphicData uri="http://schemas.openxmlformats.org/drawingml/2006/table">
            <a:tbl>
              <a:tblPr/>
              <a:tblGrid>
                <a:gridCol w="3099907"/>
                <a:gridCol w="2030974"/>
                <a:gridCol w="2351654"/>
                <a:gridCol w="2030974"/>
              </a:tblGrid>
              <a:tr h="342815">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Activity and description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Joints / muscles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Teaching points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CR + MS effects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806623">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06623">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3478560"/>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Preparation stretches: the muscles this activity uses.</a:t>
            </a:r>
            <a:endParaRPr lang="en-US" sz="1200" dirty="0"/>
          </a:p>
        </p:txBody>
      </p:sp>
      <p:graphicFrame>
        <p:nvGraphicFramePr>
          <p:cNvPr id="43" name="Table 1"/>
          <p:cNvGraphicFramePr>
            <a:graphicFrameLocks noGrp="1"/>
          </p:cNvGraphicFramePr>
          <p:nvPr>
            <p:extLst>
              <p:ext uri="{D42A27DB-BD31-4B8C-83A1-F6EECF244321}">
                <p14:modId xmlns:p14="http://schemas.microsoft.com/office/powerpoint/2010/main" val="1579011935"/>
              </p:ext>
            </p:extLst>
          </p:nvPr>
        </p:nvGraphicFramePr>
        <p:xfrm>
          <a:off x="587913" y="3831458"/>
          <a:ext cx="9513509" cy="914400"/>
        </p:xfrm>
        <a:graphic>
          <a:graphicData uri="http://schemas.openxmlformats.org/drawingml/2006/table">
            <a:tbl>
              <a:tblPr/>
              <a:tblGrid>
                <a:gridCol w="3099907"/>
                <a:gridCol w="2030974"/>
                <a:gridCol w="2351654"/>
                <a:gridCol w="2030974"/>
              </a:tblGrid>
              <a:tr h="342815">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Activity and description</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Joints / muscles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Teaching points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c>
                  <a:txBody>
                    <a:bodyPr/>
                    <a:lstStyle/>
                    <a:p>
                      <a:pPr indent="0" marL="0">
                        <a:buNone/>
                      </a:pPr>
                      <a:r>
                        <a:rPr lang="en-US" sz="1050" b="1" dirty="0">
                          <a:solidFill>
                            <a:srgbClr val="1F1E1B"/>
                          </a:solidFill>
                          <a:latin typeface="Calibri" pitchFamily="34" charset="0"/>
                          <a:ea typeface="Calibri" pitchFamily="34" charset="-122"/>
                          <a:cs typeface="Calibri" pitchFamily="34" charset="-120"/>
                        </a:rPr>
                        <a:t>CR + MS effects</a:t>
                      </a: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E4EFE8"/>
                    </a:solidFill>
                  </a:tcPr>
                </a:tc>
              </a:tr>
              <a:tr h="806623">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806623">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050" dirty="0">
                        <a:latin typeface="Calibri" charset="0"/>
                        <a:ea typeface="Calibri" charset="0"/>
                        <a:cs typeface="Calibri" charset="0"/>
                      </a:endParaRPr>
                    </a:p>
                  </a:txBody>
                  <a:tcPr marL="54864" marR="54864" marT="54864" marB="54864" anchor="t">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9" name="Text 5"/>
          <p:cNvSpPr txBox="1"/>
          <p:nvPr/>
        </p:nvSpPr>
        <p:spPr>
          <a:xfrm>
            <a:off x="587913" y="5948843"/>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Adaptations made for this participant, and why:</a:t>
            </a:r>
            <a:endParaRPr lang="en-US" sz="1200" dirty="0"/>
          </a:p>
        </p:txBody>
      </p:sp>
      <p:sp>
        <p:nvSpPr>
          <p:cNvPr id="10" name="Shape 6"/>
          <p:cNvSpPr/>
          <p:nvPr/>
        </p:nvSpPr>
        <p:spPr>
          <a:xfrm>
            <a:off x="694807" y="6352154"/>
            <a:ext cx="9299722" cy="0"/>
          </a:xfrm>
          <a:prstGeom prst="line">
            <a:avLst/>
          </a:prstGeom>
          <a:noFill/>
          <a:ln w="9525">
            <a:solidFill>
              <a:srgbClr val="B9B5A4"/>
            </a:solidFill>
            <a:prstDash val="solid"/>
          </a:ln>
        </p:spPr>
      </p:sp>
      <p:sp>
        <p:nvSpPr>
          <p:cNvPr id="11" name="Shape 7"/>
          <p:cNvSpPr/>
          <p:nvPr/>
        </p:nvSpPr>
        <p:spPr>
          <a:xfrm>
            <a:off x="694807" y="6755465"/>
            <a:ext cx="9299722" cy="0"/>
          </a:xfrm>
          <a:prstGeom prst="line">
            <a:avLst/>
          </a:prstGeom>
          <a:noFill/>
          <a:ln w="9525">
            <a:solidFill>
              <a:srgbClr val="B9B5A4"/>
            </a:solidFill>
            <a:prstDash val="solid"/>
          </a:ln>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22</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PRACTICE SCENARIO: SAMANTHA</a:t>
            </a:r>
            <a:endParaRPr lang="en-US" sz="2500" dirty="0"/>
          </a:p>
        </p:txBody>
      </p:sp>
      <p:sp>
        <p:nvSpPr>
          <p:cNvPr id="5" name="Shape 3"/>
          <p:cNvSpPr/>
          <p:nvPr/>
        </p:nvSpPr>
        <p:spPr>
          <a:xfrm>
            <a:off x="587913" y="957864"/>
            <a:ext cx="9513509" cy="957864"/>
          </a:xfrm>
          <a:prstGeom prst="roundRect">
            <a:avLst>
              <a:gd name="adj" fmla="val 5728"/>
            </a:avLst>
          </a:prstGeom>
          <a:solidFill>
            <a:srgbClr val="F1EFE5"/>
          </a:solidFill>
          <a:ln/>
        </p:spPr>
      </p:sp>
      <p:sp>
        <p:nvSpPr>
          <p:cNvPr id="6" name="Text 4"/>
          <p:cNvSpPr txBox="1"/>
          <p:nvPr/>
        </p:nvSpPr>
        <p:spPr>
          <a:xfrm>
            <a:off x="801700" y="1088941"/>
            <a:ext cx="9085936" cy="756209"/>
          </a:xfrm>
          <a:prstGeom prst="rect">
            <a:avLst/>
          </a:prstGeom>
          <a:noFill/>
          <a:ln/>
        </p:spPr>
        <p:txBody>
          <a:bodyPr wrap="square" lIns="0" tIns="0" rIns="0" bIns="0" rtlCol="0" anchor="t"/>
          <a:lstStyle/>
          <a:p>
            <a:pPr indent="0" marL="0">
              <a:buNone/>
            </a:pPr>
            <a:r>
              <a:rPr lang="en-US" sz="1200" i="1" dirty="0">
                <a:solidFill>
                  <a:srgbClr val="1F1E1B"/>
                </a:solidFill>
                <a:latin typeface="Calibri" pitchFamily="34" charset="0"/>
                <a:ea typeface="Calibri" pitchFamily="34" charset="-122"/>
                <a:cs typeface="Calibri" pitchFamily="34" charset="-120"/>
              </a:rPr>
              <a:t>Samantha is a 26-year-old single mother of two young children. She works full-time, is lacking self-confidence, and misses spending time with friends. She has chosen to try a weekly netball session.</a:t>
            </a:r>
            <a:endParaRPr lang="en-US" sz="1200" dirty="0"/>
          </a:p>
        </p:txBody>
      </p:sp>
      <p:sp>
        <p:nvSpPr>
          <p:cNvPr id="7" name="Text 5"/>
          <p:cNvSpPr txBox="1"/>
          <p:nvPr/>
        </p:nvSpPr>
        <p:spPr>
          <a:xfrm>
            <a:off x="587913" y="2167799"/>
            <a:ext cx="9513509" cy="2218212"/>
          </a:xfrm>
          <a:prstGeom prst="rect">
            <a:avLst/>
          </a:prstGeom>
          <a:noFill/>
          <a:ln/>
        </p:spPr>
        <p:txBody>
          <a:bodyPr wrap="square" lIns="0" tIns="0" rIns="0" bIns="0" rtlCol="0" anchor="t"/>
          <a:lstStyle/>
          <a:p>
            <a:pPr marL="152400" indent="-152400">
              <a:spcAft>
                <a:spcPts val="1000"/>
              </a:spcAft>
              <a:buSzPct val="100000"/>
              <a:buChar char="•"/>
            </a:pPr>
            <a:r>
              <a:rPr lang="en-US" sz="1250" dirty="0">
                <a:solidFill>
                  <a:srgbClr val="1F1E1B"/>
                </a:solidFill>
                <a:latin typeface="Calibri" pitchFamily="34" charset="0"/>
                <a:ea typeface="Calibri" pitchFamily="34" charset="-122"/>
                <a:cs typeface="Calibri" pitchFamily="34" charset="-120"/>
              </a:rPr>
              <a:t>Complete the full plan template on pages 20 and 21 for Samantha's netball warm-up.</a:t>
            </a:r>
            <a:endParaRPr lang="en-US" sz="1250" dirty="0"/>
          </a:p>
          <a:p>
            <a:pPr marL="152400" indent="-152400">
              <a:spcAft>
                <a:spcPts val="1000"/>
              </a:spcAft>
              <a:buSzPct val="100000"/>
              <a:buChar char="•"/>
            </a:pPr>
            <a:r>
              <a:rPr lang="en-US" sz="1250" dirty="0">
                <a:solidFill>
                  <a:srgbClr val="1F1E1B"/>
                </a:solidFill>
                <a:latin typeface="Calibri" pitchFamily="34" charset="0"/>
                <a:ea typeface="Calibri" pitchFamily="34" charset="-122"/>
                <a:cs typeface="Calibri" pitchFamily="34" charset="-120"/>
              </a:rPr>
              <a:t>Use the Band 4 checklist on page 19 as you write, not after.</a:t>
            </a:r>
            <a:endParaRPr lang="en-US" sz="1250" dirty="0"/>
          </a:p>
          <a:p>
            <a:pPr marL="152400" indent="-152400">
              <a:spcAft>
                <a:spcPts val="1000"/>
              </a:spcAft>
              <a:buSzPct val="100000"/>
              <a:buChar char="•"/>
            </a:pPr>
            <a:r>
              <a:rPr lang="en-US" sz="1250" dirty="0">
                <a:solidFill>
                  <a:srgbClr val="1F1E1B"/>
                </a:solidFill>
                <a:latin typeface="Calibri" pitchFamily="34" charset="0"/>
                <a:ea typeface="Calibri" pitchFamily="34" charset="-122"/>
                <a:cs typeface="Calibri" pitchFamily="34" charset="-120"/>
              </a:rPr>
              <a:t>Swap booklets: your partner circles every link to Samantha and counts them.</a:t>
            </a:r>
            <a:endParaRPr lang="en-US" sz="1250" dirty="0"/>
          </a:p>
          <a:p>
            <a:pPr marL="152400" indent="-152400">
              <a:spcAft>
                <a:spcPts val="1000"/>
              </a:spcAft>
              <a:buSzPct val="100000"/>
              <a:buChar char="•"/>
            </a:pPr>
            <a:r>
              <a:rPr lang="en-US" sz="1250" dirty="0">
                <a:solidFill>
                  <a:srgbClr val="1F1E1B"/>
                </a:solidFill>
                <a:latin typeface="Calibri" pitchFamily="34" charset="0"/>
                <a:ea typeface="Calibri" pitchFamily="34" charset="-122"/>
                <a:cs typeface="Calibri" pitchFamily="34" charset="-120"/>
              </a:rPr>
              <a:t>Fewer than three links per section? Rewrite the weakest part before the end of the lesson.</a:t>
            </a:r>
            <a:endParaRPr lang="en-US" sz="1250" dirty="0"/>
          </a:p>
        </p:txBody>
      </p:sp>
      <p:sp>
        <p:nvSpPr>
          <p:cNvPr id="8" name="Text 6"/>
          <p:cNvSpPr txBox="1"/>
          <p:nvPr/>
        </p:nvSpPr>
        <p:spPr>
          <a:xfrm>
            <a:off x="587913" y="4638081"/>
            <a:ext cx="9513509" cy="352897"/>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Links to Samantha counted:            Band your partner would award:            Your target:</a:t>
            </a:r>
            <a:endParaRPr lang="en-US" sz="1200" dirty="0"/>
          </a:p>
        </p:txBody>
      </p:sp>
      <p:sp>
        <p:nvSpPr>
          <p:cNvPr id="9" name="Shape 7"/>
          <p:cNvSpPr/>
          <p:nvPr/>
        </p:nvSpPr>
        <p:spPr>
          <a:xfrm>
            <a:off x="587913" y="5192634"/>
            <a:ext cx="3042898" cy="625133"/>
          </a:xfrm>
          <a:prstGeom prst="roundRect">
            <a:avLst>
              <a:gd name="adj" fmla="val 7314"/>
            </a:avLst>
          </a:prstGeom>
          <a:solidFill>
            <a:srgbClr val="E4EFE8"/>
          </a:solidFill>
          <a:ln/>
        </p:spPr>
      </p:sp>
      <p:sp>
        <p:nvSpPr>
          <p:cNvPr id="10" name="Text 8"/>
          <p:cNvSpPr txBox="1"/>
          <p:nvPr/>
        </p:nvSpPr>
        <p:spPr>
          <a:xfrm>
            <a:off x="716186" y="5253130"/>
            <a:ext cx="2786354" cy="524305"/>
          </a:xfrm>
          <a:prstGeom prst="rect">
            <a:avLst/>
          </a:prstGeom>
          <a:noFill/>
          <a:ln/>
        </p:spPr>
        <p:txBody>
          <a:bodyPr wrap="square" lIns="0" tIns="0" rIns="0" bIns="0" rtlCol="0" anchor="ctr"/>
          <a:lstStyle/>
          <a:p>
            <a:pPr indent="0" marL="0">
              <a:buNone/>
            </a:pPr>
            <a:r>
              <a:rPr lang="en-US" sz="950" b="1" dirty="0">
                <a:solidFill>
                  <a:srgbClr val="2C6E49"/>
                </a:solidFill>
                <a:latin typeface="Calibri" pitchFamily="34" charset="0"/>
                <a:ea typeface="Calibri" pitchFamily="34" charset="-122"/>
                <a:cs typeface="Calibri" pitchFamily="34" charset="-120"/>
              </a:rPr>
              <a:t>PASS  </a:t>
            </a:r>
            <a:pPr indent="0" marL="0">
              <a:buNone/>
            </a:pPr>
            <a:r>
              <a:rPr lang="en-US" sz="950" dirty="0">
                <a:solidFill>
                  <a:srgbClr val="1F1E1B"/>
                </a:solidFill>
                <a:latin typeface="Calibri" pitchFamily="34" charset="0"/>
                <a:ea typeface="Calibri" pitchFamily="34" charset="-122"/>
                <a:cs typeface="Calibri" pitchFamily="34" charset="-120"/>
              </a:rPr>
              <a:t>correct activities and responses named</a:t>
            </a:r>
            <a:endParaRPr lang="en-US" sz="950" dirty="0"/>
          </a:p>
        </p:txBody>
      </p:sp>
      <p:sp>
        <p:nvSpPr>
          <p:cNvPr id="11" name="Shape 9"/>
          <p:cNvSpPr/>
          <p:nvPr/>
        </p:nvSpPr>
        <p:spPr>
          <a:xfrm>
            <a:off x="3759083" y="5192634"/>
            <a:ext cx="3042898" cy="625133"/>
          </a:xfrm>
          <a:prstGeom prst="roundRect">
            <a:avLst>
              <a:gd name="adj" fmla="val 7314"/>
            </a:avLst>
          </a:prstGeom>
          <a:solidFill>
            <a:srgbClr val="F6ECDD"/>
          </a:solidFill>
          <a:ln/>
        </p:spPr>
      </p:sp>
      <p:sp>
        <p:nvSpPr>
          <p:cNvPr id="12" name="Text 10"/>
          <p:cNvSpPr txBox="1"/>
          <p:nvPr/>
        </p:nvSpPr>
        <p:spPr>
          <a:xfrm>
            <a:off x="3887355" y="5253130"/>
            <a:ext cx="2786354" cy="524305"/>
          </a:xfrm>
          <a:prstGeom prst="rect">
            <a:avLst/>
          </a:prstGeom>
          <a:noFill/>
          <a:ln/>
        </p:spPr>
        <p:txBody>
          <a:bodyPr wrap="square" lIns="0" tIns="0" rIns="0" bIns="0" rtlCol="0" anchor="ctr"/>
          <a:lstStyle/>
          <a:p>
            <a:pPr indent="0" marL="0">
              <a:buNone/>
            </a:pPr>
            <a:r>
              <a:rPr lang="en-US" sz="950" b="1" dirty="0">
                <a:solidFill>
                  <a:srgbClr val="B36A00"/>
                </a:solidFill>
                <a:latin typeface="Calibri" pitchFamily="34" charset="0"/>
                <a:ea typeface="Calibri" pitchFamily="34" charset="-122"/>
                <a:cs typeface="Calibri" pitchFamily="34" charset="-120"/>
              </a:rPr>
              <a:t>MERIT  </a:t>
            </a:r>
            <a:pPr indent="0" marL="0">
              <a:buNone/>
            </a:pPr>
            <a:r>
              <a:rPr lang="en-US" sz="950" dirty="0">
                <a:solidFill>
                  <a:srgbClr val="1F1E1B"/>
                </a:solidFill>
                <a:latin typeface="Calibri" pitchFamily="34" charset="0"/>
                <a:ea typeface="Calibri" pitchFamily="34" charset="-122"/>
                <a:cs typeface="Calibri" pitchFamily="34" charset="-120"/>
              </a:rPr>
              <a:t>described and linked to the body system</a:t>
            </a:r>
            <a:endParaRPr lang="en-US" sz="950" dirty="0"/>
          </a:p>
        </p:txBody>
      </p:sp>
      <p:sp>
        <p:nvSpPr>
          <p:cNvPr id="13" name="Shape 11"/>
          <p:cNvSpPr/>
          <p:nvPr/>
        </p:nvSpPr>
        <p:spPr>
          <a:xfrm>
            <a:off x="6930253" y="5192634"/>
            <a:ext cx="3042898" cy="625133"/>
          </a:xfrm>
          <a:prstGeom prst="roundRect">
            <a:avLst>
              <a:gd name="adj" fmla="val 7314"/>
            </a:avLst>
          </a:prstGeom>
          <a:solidFill>
            <a:srgbClr val="FAE6E8"/>
          </a:solidFill>
          <a:ln/>
        </p:spPr>
      </p:sp>
      <p:sp>
        <p:nvSpPr>
          <p:cNvPr id="14" name="Text 12"/>
          <p:cNvSpPr txBox="1"/>
          <p:nvPr/>
        </p:nvSpPr>
        <p:spPr>
          <a:xfrm>
            <a:off x="7058525" y="5253130"/>
            <a:ext cx="2786354" cy="524305"/>
          </a:xfrm>
          <a:prstGeom prst="rect">
            <a:avLst/>
          </a:prstGeom>
          <a:noFill/>
          <a:ln/>
        </p:spPr>
        <p:txBody>
          <a:bodyPr wrap="square" lIns="0" tIns="0" rIns="0" bIns="0" rtlCol="0" anchor="ctr"/>
          <a:lstStyle/>
          <a:p>
            <a:pPr indent="0" marL="0">
              <a:buNone/>
            </a:pPr>
            <a:r>
              <a:rPr lang="en-US" sz="950" b="1" dirty="0">
                <a:solidFill>
                  <a:srgbClr val="D0202E"/>
                </a:solidFill>
                <a:latin typeface="Calibri" pitchFamily="34" charset="0"/>
                <a:ea typeface="Calibri" pitchFamily="34" charset="-122"/>
                <a:cs typeface="Calibri" pitchFamily="34" charset="-120"/>
              </a:rPr>
              <a:t>DISTINCTION  </a:t>
            </a:r>
            <a:pPr indent="0" marL="0">
              <a:buNone/>
            </a:pPr>
            <a:r>
              <a:rPr lang="en-US" sz="950" dirty="0">
                <a:solidFill>
                  <a:srgbClr val="1F1E1B"/>
                </a:solidFill>
                <a:latin typeface="Calibri" pitchFamily="34" charset="0"/>
                <a:ea typeface="Calibri" pitchFamily="34" charset="-122"/>
                <a:cs typeface="Calibri" pitchFamily="34" charset="-120"/>
              </a:rPr>
              <a:t>every choice justified for this participant and activity</a:t>
            </a:r>
            <a:endParaRPr lang="en-US" sz="950" dirty="0"/>
          </a:p>
        </p:txBody>
      </p:sp>
      <p:sp>
        <p:nvSpPr>
          <p:cNvPr id="15" name="Shape 13"/>
          <p:cNvSpPr/>
          <p:nvPr/>
        </p:nvSpPr>
        <p:spPr>
          <a:xfrm>
            <a:off x="587913" y="6150498"/>
            <a:ext cx="9513509" cy="857037"/>
          </a:xfrm>
          <a:prstGeom prst="roundRect">
            <a:avLst>
              <a:gd name="adj" fmla="val 6402"/>
            </a:avLst>
          </a:prstGeom>
          <a:solidFill>
            <a:srgbClr val="FAE6E8"/>
          </a:solidFill>
          <a:ln/>
        </p:spPr>
      </p:sp>
      <p:sp>
        <p:nvSpPr>
          <p:cNvPr id="16" name="Text 14"/>
          <p:cNvSpPr txBox="1"/>
          <p:nvPr/>
        </p:nvSpPr>
        <p:spPr>
          <a:xfrm>
            <a:off x="801700" y="6301740"/>
            <a:ext cx="9085936" cy="604967"/>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Next lesson this plan is banded. </a:t>
            </a:r>
            <a:pPr indent="0" marL="0">
              <a:buNone/>
            </a:pPr>
            <a:r>
              <a:rPr lang="en-US" sz="1200" dirty="0">
                <a:solidFill>
                  <a:srgbClr val="1F1E1B"/>
                </a:solidFill>
                <a:latin typeface="Calibri" pitchFamily="34" charset="0"/>
                <a:ea typeface="Calibri" pitchFamily="34" charset="-122"/>
                <a:cs typeface="Calibri" pitchFamily="34" charset="-120"/>
              </a:rPr>
              <a:t>Planning week starts Monday: you will do this again against the real released paper.</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DELIVERY CHECKLIST: PRACTICALS AND TASK 3B</a:t>
            </a:r>
            <a:endParaRPr lang="en-US" sz="2500" dirty="0"/>
          </a:p>
        </p:txBody>
      </p:sp>
      <p:sp>
        <p:nvSpPr>
          <p:cNvPr id="5" name="Text 3"/>
          <p:cNvSpPr txBox="1"/>
          <p:nvPr/>
        </p:nvSpPr>
        <p:spPr>
          <a:xfrm>
            <a:off x="587913" y="907451"/>
            <a:ext cx="9513509" cy="504139"/>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Every Friday practical builds towards the filmed delivery on Wed 4 &amp; Thu 5 Nov. Tick what the leader showed each week:</a:t>
            </a:r>
            <a:endParaRPr lang="en-US" sz="1200" dirty="0"/>
          </a:p>
        </p:txBody>
      </p:sp>
      <p:graphicFrame>
        <p:nvGraphicFramePr>
          <p:cNvPr id="24" name="Table 0"/>
          <p:cNvGraphicFramePr>
            <a:graphicFrameLocks noGrp="1"/>
          </p:cNvGraphicFramePr>
          <p:nvPr>
            <p:extLst>
              <p:ext uri="{D42A27DB-BD31-4B8C-83A1-F6EECF244321}">
                <p14:modId xmlns:p14="http://schemas.microsoft.com/office/powerpoint/2010/main" val="1579011935"/>
              </p:ext>
            </p:extLst>
          </p:nvPr>
        </p:nvGraphicFramePr>
        <p:xfrm>
          <a:off x="587913" y="1512418"/>
          <a:ext cx="9513509" cy="914400"/>
        </p:xfrm>
        <a:graphic>
          <a:graphicData uri="http://schemas.openxmlformats.org/drawingml/2006/table">
            <a:tbl>
              <a:tblPr/>
              <a:tblGrid>
                <a:gridCol w="5237775"/>
                <a:gridCol w="748254"/>
                <a:gridCol w="748254"/>
                <a:gridCol w="748254"/>
                <a:gridCol w="748254"/>
                <a:gridCol w="1282720"/>
              </a:tblGrid>
              <a:tr h="383146">
                <a:tc>
                  <a:txBody>
                    <a:bodyPr/>
                    <a:lstStyle/>
                    <a:p>
                      <a:pPr indent="0" marL="0">
                        <a:buNone/>
                      </a:pPr>
                      <a:r>
                        <a:rPr lang="en-US" sz="1100" b="1" dirty="0">
                          <a:solidFill>
                            <a:srgbClr val="1F1E1B"/>
                          </a:solidFill>
                          <a:latin typeface="Calibri" pitchFamily="34" charset="0"/>
                          <a:ea typeface="Calibri" pitchFamily="34" charset="-122"/>
                          <a:cs typeface="Calibri" pitchFamily="34" charset="-120"/>
                        </a:rPr>
                        <a:t>The leader...</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100" b="1" dirty="0">
                          <a:solidFill>
                            <a:srgbClr val="1F1E1B"/>
                          </a:solidFill>
                          <a:latin typeface="Calibri" pitchFamily="34" charset="0"/>
                          <a:ea typeface="Calibri" pitchFamily="34" charset="-122"/>
                          <a:cs typeface="Calibri" pitchFamily="34" charset="-120"/>
                        </a:rPr>
                        <a:t>P1</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100" b="1" dirty="0">
                          <a:solidFill>
                            <a:srgbClr val="1F1E1B"/>
                          </a:solidFill>
                          <a:latin typeface="Calibri" pitchFamily="34" charset="0"/>
                          <a:ea typeface="Calibri" pitchFamily="34" charset="-122"/>
                          <a:cs typeface="Calibri" pitchFamily="34" charset="-120"/>
                        </a:rPr>
                        <a:t>P2</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100" b="1" dirty="0">
                          <a:solidFill>
                            <a:srgbClr val="1F1E1B"/>
                          </a:solidFill>
                          <a:latin typeface="Calibri" pitchFamily="34" charset="0"/>
                          <a:ea typeface="Calibri" pitchFamily="34" charset="-122"/>
                          <a:cs typeface="Calibri" pitchFamily="34" charset="-120"/>
                        </a:rPr>
                        <a:t>P3</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100" b="1" dirty="0">
                          <a:solidFill>
                            <a:srgbClr val="1F1E1B"/>
                          </a:solidFill>
                          <a:latin typeface="Calibri" pitchFamily="34" charset="0"/>
                          <a:ea typeface="Calibri" pitchFamily="34" charset="-122"/>
                          <a:cs typeface="Calibri" pitchFamily="34" charset="-120"/>
                        </a:rPr>
                        <a:t>P4</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1EFE5"/>
                    </a:solidFill>
                  </a:tcPr>
                </a:tc>
                <a:tc>
                  <a:txBody>
                    <a:bodyPr/>
                    <a:lstStyle/>
                    <a:p>
                      <a:pPr algn="ctr" indent="0" marL="0">
                        <a:buNone/>
                      </a:pPr>
                      <a:r>
                        <a:rPr lang="en-US" sz="1100" b="1" dirty="0">
                          <a:solidFill>
                            <a:srgbClr val="D0202E"/>
                          </a:solidFill>
                          <a:latin typeface="Calibri" pitchFamily="34" charset="0"/>
                          <a:ea typeface="Calibri" pitchFamily="34" charset="-122"/>
                          <a:cs typeface="Calibri" pitchFamily="34" charset="-120"/>
                        </a:rPr>
                        <a:t>Task 3b</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organised space and equipment before starting</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used clear demonstrations</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positioned where everyone could see and hear</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observed participants and adjusted</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gave clear instructions</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gave teaching points during activities</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24305">
                <a:tc>
                  <a:txBody>
                    <a:bodyPr/>
                    <a:lstStyle/>
                    <a:p>
                      <a:pPr indent="0" marL="0">
                        <a:buNone/>
                      </a:pPr>
                      <a:r>
                        <a:rPr lang="en-US" sz="1100" dirty="0">
                          <a:solidFill>
                            <a:srgbClr val="1F1E1B"/>
                          </a:solidFill>
                          <a:latin typeface="Calibri" pitchFamily="34" charset="0"/>
                          <a:ea typeface="Calibri" pitchFamily="34" charset="-122"/>
                          <a:cs typeface="Calibri" pitchFamily="34" charset="-120"/>
                        </a:rPr>
                        <a:t>gave feedback afterwards: a strength and an improvement</a:t>
                      </a: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0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6654637"/>
            <a:ext cx="9513509" cy="352897"/>
          </a:xfrm>
          <a:prstGeom prst="rect">
            <a:avLst/>
          </a:prstGeom>
          <a:noFill/>
          <a:ln/>
        </p:spPr>
        <p:txBody>
          <a:bodyPr wrap="square" lIns="0" tIns="0" rIns="0" bIns="0" rtlCol="0" anchor="ctr"/>
          <a:lstStyle/>
          <a:p>
            <a:pPr indent="0" marL="0">
              <a:buNone/>
            </a:pPr>
            <a:r>
              <a:rPr lang="en-US" sz="1150" i="1" dirty="0">
                <a:solidFill>
                  <a:srgbClr val="6E6B5E"/>
                </a:solidFill>
                <a:latin typeface="Calibri" pitchFamily="34" charset="0"/>
                <a:ea typeface="Calibri" pitchFamily="34" charset="-122"/>
                <a:cs typeface="Calibri" pitchFamily="34" charset="-120"/>
              </a:rPr>
              <a:t>Film check: voice up, face visible, participants clearly led. You only get credit for what the camera can see and hear.</a:t>
            </a:r>
            <a:endParaRPr lang="en-US" sz="11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PRACTICE PARTICIPANTS</a:t>
            </a:r>
            <a:endParaRPr lang="en-US" sz="2500" dirty="0"/>
          </a:p>
        </p:txBody>
      </p:sp>
      <p:sp>
        <p:nvSpPr>
          <p:cNvPr id="5" name="Text 3"/>
          <p:cNvSpPr txBox="1"/>
          <p:nvPr/>
        </p:nvSpPr>
        <p:spPr>
          <a:xfrm>
            <a:off x="587913" y="907451"/>
            <a:ext cx="9513509" cy="453725"/>
          </a:xfrm>
          <a:prstGeom prst="rect">
            <a:avLst/>
          </a:prstGeom>
          <a:noFill/>
          <a:ln/>
        </p:spPr>
        <p:txBody>
          <a:bodyPr wrap="square" lIns="0" tIns="0" rIns="0" bIns="0" rtlCol="0" anchor="t"/>
          <a:lstStyle/>
          <a:p>
            <a:pPr indent="0" marL="0">
              <a:buNone/>
            </a:pPr>
            <a:r>
              <a:rPr lang="en-US" sz="1200" dirty="0">
                <a:solidFill>
                  <a:srgbClr val="1F1E1B"/>
                </a:solidFill>
                <a:latin typeface="Calibri" pitchFamily="34" charset="0"/>
                <a:ea typeface="Calibri" pitchFamily="34" charset="-122"/>
                <a:cs typeface="Calibri" pitchFamily="34" charset="-120"/>
              </a:rPr>
              <a:t>Task 3a gives you one participant. The way to get quick at reading one is to practise on many. Six here, and none of them are like each other.</a:t>
            </a:r>
            <a:endParaRPr lang="en-US" sz="1200" dirty="0"/>
          </a:p>
        </p:txBody>
      </p:sp>
      <p:sp>
        <p:nvSpPr>
          <p:cNvPr id="6" name="Shape 4"/>
          <p:cNvSpPr/>
          <p:nvPr/>
        </p:nvSpPr>
        <p:spPr>
          <a:xfrm>
            <a:off x="587913" y="1512418"/>
            <a:ext cx="3042898" cy="1512418"/>
          </a:xfrm>
          <a:prstGeom prst="roundRect">
            <a:avLst>
              <a:gd name="adj" fmla="val 3628"/>
            </a:avLst>
          </a:prstGeom>
          <a:solidFill>
            <a:srgbClr val="F1EFE5"/>
          </a:solidFill>
          <a:ln/>
        </p:spPr>
      </p:sp>
      <p:sp>
        <p:nvSpPr>
          <p:cNvPr id="7" name="Text 5"/>
          <p:cNvSpPr txBox="1"/>
          <p:nvPr/>
        </p:nvSpPr>
        <p:spPr>
          <a:xfrm>
            <a:off x="758943" y="1633411"/>
            <a:ext cx="2700839" cy="302484"/>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Isla, 9</a:t>
            </a:r>
            <a:endParaRPr lang="en-US" sz="1350" dirty="0"/>
          </a:p>
        </p:txBody>
      </p:sp>
      <p:sp>
        <p:nvSpPr>
          <p:cNvPr id="8" name="Text 6"/>
          <p:cNvSpPr txBox="1"/>
          <p:nvPr/>
        </p:nvSpPr>
        <p:spPr>
          <a:xfrm>
            <a:off x="758943" y="1966143"/>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Plays for a primary school netball team. Small for her age and still learning the rules. Sessions are 45 minutes after school.</a:t>
            </a:r>
            <a:endParaRPr lang="en-US" sz="950" dirty="0"/>
          </a:p>
        </p:txBody>
      </p:sp>
      <p:sp>
        <p:nvSpPr>
          <p:cNvPr id="9" name="Shape 7"/>
          <p:cNvSpPr/>
          <p:nvPr/>
        </p:nvSpPr>
        <p:spPr>
          <a:xfrm>
            <a:off x="3759083" y="1512418"/>
            <a:ext cx="3042898" cy="1512418"/>
          </a:xfrm>
          <a:prstGeom prst="roundRect">
            <a:avLst>
              <a:gd name="adj" fmla="val 3628"/>
            </a:avLst>
          </a:prstGeom>
          <a:solidFill>
            <a:srgbClr val="E4EFE8"/>
          </a:solidFill>
          <a:ln/>
        </p:spPr>
      </p:sp>
      <p:sp>
        <p:nvSpPr>
          <p:cNvPr id="10" name="Text 8"/>
          <p:cNvSpPr txBox="1"/>
          <p:nvPr/>
        </p:nvSpPr>
        <p:spPr>
          <a:xfrm>
            <a:off x="3930113" y="1633411"/>
            <a:ext cx="2700839" cy="302484"/>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Kofi, 15</a:t>
            </a:r>
            <a:endParaRPr lang="en-US" sz="1350" dirty="0"/>
          </a:p>
        </p:txBody>
      </p:sp>
      <p:sp>
        <p:nvSpPr>
          <p:cNvPr id="11" name="Text 9"/>
          <p:cNvSpPr txBox="1"/>
          <p:nvPr/>
        </p:nvSpPr>
        <p:spPr>
          <a:xfrm>
            <a:off x="3930113" y="1966143"/>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County-level 200m sprinter. Has a hearing impairment and uses hearing aids, which he removes to compete.</a:t>
            </a:r>
            <a:endParaRPr lang="en-US" sz="950" dirty="0"/>
          </a:p>
        </p:txBody>
      </p:sp>
      <p:sp>
        <p:nvSpPr>
          <p:cNvPr id="12" name="Shape 10"/>
          <p:cNvSpPr/>
          <p:nvPr/>
        </p:nvSpPr>
        <p:spPr>
          <a:xfrm>
            <a:off x="6930253" y="1512418"/>
            <a:ext cx="3042898" cy="1512418"/>
          </a:xfrm>
          <a:prstGeom prst="roundRect">
            <a:avLst>
              <a:gd name="adj" fmla="val 3628"/>
            </a:avLst>
          </a:prstGeom>
          <a:solidFill>
            <a:srgbClr val="F1EFE5"/>
          </a:solidFill>
          <a:ln/>
        </p:spPr>
      </p:sp>
      <p:sp>
        <p:nvSpPr>
          <p:cNvPr id="13" name="Text 11"/>
          <p:cNvSpPr txBox="1"/>
          <p:nvPr/>
        </p:nvSpPr>
        <p:spPr>
          <a:xfrm>
            <a:off x="7101282" y="1633411"/>
            <a:ext cx="2700839" cy="302484"/>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Ravi, 47</a:t>
            </a:r>
            <a:endParaRPr lang="en-US" sz="1350" dirty="0"/>
          </a:p>
        </p:txBody>
      </p:sp>
      <p:sp>
        <p:nvSpPr>
          <p:cNvPr id="14" name="Text 12"/>
          <p:cNvSpPr txBox="1"/>
          <p:nvPr/>
        </p:nvSpPr>
        <p:spPr>
          <a:xfrm>
            <a:off x="7101282" y="1966143"/>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Office worker with high blood pressure, told by his GP to become more active. Has not exercised since his twenties. Plays badminton once a week.</a:t>
            </a:r>
            <a:endParaRPr lang="en-US" sz="950" dirty="0"/>
          </a:p>
        </p:txBody>
      </p:sp>
      <p:sp>
        <p:nvSpPr>
          <p:cNvPr id="15" name="Shape 13"/>
          <p:cNvSpPr/>
          <p:nvPr/>
        </p:nvSpPr>
        <p:spPr>
          <a:xfrm>
            <a:off x="587913" y="3176077"/>
            <a:ext cx="3042898" cy="1512418"/>
          </a:xfrm>
          <a:prstGeom prst="roundRect">
            <a:avLst>
              <a:gd name="adj" fmla="val 3628"/>
            </a:avLst>
          </a:prstGeom>
          <a:solidFill>
            <a:srgbClr val="E4EFE8"/>
          </a:solidFill>
          <a:ln/>
        </p:spPr>
      </p:sp>
      <p:sp>
        <p:nvSpPr>
          <p:cNvPr id="16" name="Text 14"/>
          <p:cNvSpPr txBox="1"/>
          <p:nvPr/>
        </p:nvSpPr>
        <p:spPr>
          <a:xfrm>
            <a:off x="758943" y="3297070"/>
            <a:ext cx="2700839" cy="302484"/>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Nadia, 61</a:t>
            </a:r>
            <a:endParaRPr lang="en-US" sz="1350" dirty="0"/>
          </a:p>
        </p:txBody>
      </p:sp>
      <p:sp>
        <p:nvSpPr>
          <p:cNvPr id="17" name="Text 15"/>
          <p:cNvSpPr txBox="1"/>
          <p:nvPr/>
        </p:nvSpPr>
        <p:spPr>
          <a:xfrm>
            <a:off x="758943" y="3629802"/>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Uses a wheelchair following a spinal injury eight years ago. Has recently taken up wheelchair basketball at a local club.</a:t>
            </a:r>
            <a:endParaRPr lang="en-US" sz="950" dirty="0"/>
          </a:p>
        </p:txBody>
      </p:sp>
      <p:sp>
        <p:nvSpPr>
          <p:cNvPr id="18" name="Shape 16"/>
          <p:cNvSpPr/>
          <p:nvPr/>
        </p:nvSpPr>
        <p:spPr>
          <a:xfrm>
            <a:off x="3759083" y="3176077"/>
            <a:ext cx="3042898" cy="1512418"/>
          </a:xfrm>
          <a:prstGeom prst="roundRect">
            <a:avLst>
              <a:gd name="adj" fmla="val 3628"/>
            </a:avLst>
          </a:prstGeom>
          <a:solidFill>
            <a:srgbClr val="F1EFE5"/>
          </a:solidFill>
          <a:ln/>
        </p:spPr>
      </p:sp>
      <p:sp>
        <p:nvSpPr>
          <p:cNvPr id="19" name="Text 17"/>
          <p:cNvSpPr txBox="1"/>
          <p:nvPr/>
        </p:nvSpPr>
        <p:spPr>
          <a:xfrm>
            <a:off x="3930113" y="3297070"/>
            <a:ext cx="2700839" cy="302484"/>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Tom, 24</a:t>
            </a:r>
            <a:endParaRPr lang="en-US" sz="1350" dirty="0"/>
          </a:p>
        </p:txBody>
      </p:sp>
      <p:sp>
        <p:nvSpPr>
          <p:cNvPr id="20" name="Text 18"/>
          <p:cNvSpPr txBox="1"/>
          <p:nvPr/>
        </p:nvSpPr>
        <p:spPr>
          <a:xfrm>
            <a:off x="3930113" y="3629802"/>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Registered blind. Runs with a guide runner three times a week and wants to enter a half marathon.</a:t>
            </a:r>
            <a:endParaRPr lang="en-US" sz="950" dirty="0"/>
          </a:p>
        </p:txBody>
      </p:sp>
      <p:sp>
        <p:nvSpPr>
          <p:cNvPr id="21" name="Shape 19"/>
          <p:cNvSpPr/>
          <p:nvPr/>
        </p:nvSpPr>
        <p:spPr>
          <a:xfrm>
            <a:off x="6930253" y="3176077"/>
            <a:ext cx="3042898" cy="1512418"/>
          </a:xfrm>
          <a:prstGeom prst="roundRect">
            <a:avLst>
              <a:gd name="adj" fmla="val 3628"/>
            </a:avLst>
          </a:prstGeom>
          <a:solidFill>
            <a:srgbClr val="E4EFE8"/>
          </a:solidFill>
          <a:ln/>
        </p:spPr>
      </p:sp>
      <p:sp>
        <p:nvSpPr>
          <p:cNvPr id="22" name="Text 20"/>
          <p:cNvSpPr txBox="1"/>
          <p:nvPr/>
        </p:nvSpPr>
        <p:spPr>
          <a:xfrm>
            <a:off x="7101282" y="3297070"/>
            <a:ext cx="2700839" cy="302484"/>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Amara, 13</a:t>
            </a:r>
            <a:endParaRPr lang="en-US" sz="1350" dirty="0"/>
          </a:p>
        </p:txBody>
      </p:sp>
      <p:sp>
        <p:nvSpPr>
          <p:cNvPr id="23" name="Text 21"/>
          <p:cNvSpPr txBox="1"/>
          <p:nvPr/>
        </p:nvSpPr>
        <p:spPr>
          <a:xfrm>
            <a:off x="7101282" y="3629802"/>
            <a:ext cx="2700839" cy="957864"/>
          </a:xfrm>
          <a:prstGeom prst="rect">
            <a:avLst/>
          </a:prstGeom>
          <a:noFill/>
          <a:ln/>
        </p:spPr>
        <p:txBody>
          <a:bodyPr wrap="square" lIns="0" tIns="0" rIns="0" bIns="0" rtlCol="0" anchor="t"/>
          <a:lstStyle/>
          <a:p>
            <a:pPr indent="0" marL="0">
              <a:buNone/>
            </a:pPr>
            <a:r>
              <a:rPr lang="en-US" sz="950" dirty="0">
                <a:solidFill>
                  <a:srgbClr val="1F1E1B"/>
                </a:solidFill>
                <a:latin typeface="Calibri" pitchFamily="34" charset="0"/>
                <a:ea typeface="Calibri" pitchFamily="34" charset="-122"/>
                <a:cs typeface="Calibri" pitchFamily="34" charset="-120"/>
              </a:rPr>
              <a:t>Has asthma, triggered by cold air. Wants to join the school football team but has stopped attending winter training.</a:t>
            </a:r>
            <a:endParaRPr lang="en-US" sz="950" dirty="0"/>
          </a:p>
        </p:txBody>
      </p:sp>
      <p:sp>
        <p:nvSpPr>
          <p:cNvPr id="24" name="Text 22"/>
          <p:cNvSpPr txBox="1"/>
          <p:nvPr/>
        </p:nvSpPr>
        <p:spPr>
          <a:xfrm>
            <a:off x="587913" y="4890150"/>
            <a:ext cx="9513509" cy="302484"/>
          </a:xfrm>
          <a:prstGeom prst="rect">
            <a:avLst/>
          </a:prstGeom>
          <a:noFill/>
          <a:ln/>
        </p:spPr>
        <p:txBody>
          <a:bodyPr wrap="square" lIns="0" tIns="0" rIns="0" bIns="0" rtlCol="0" anchor="ctr"/>
          <a:lstStyle/>
          <a:p>
            <a:pPr indent="0" marL="0">
              <a:buNone/>
            </a:pPr>
            <a:r>
              <a:rPr lang="en-US" sz="1100" i="1" dirty="0">
                <a:solidFill>
                  <a:srgbClr val="6E6B5E"/>
                </a:solidFill>
                <a:latin typeface="Calibri" pitchFamily="34" charset="0"/>
                <a:ea typeface="Calibri" pitchFamily="34" charset="-122"/>
                <a:cs typeface="Calibri" pitchFamily="34" charset="-120"/>
              </a:rPr>
              <a:t>Pick a different participant each time you practise. The more people you write for, the faster you get at reading a new one.</a:t>
            </a:r>
            <a:endParaRPr lang="en-US" sz="1100" dirty="0"/>
          </a:p>
        </p:txBody>
      </p:sp>
      <p:sp>
        <p:nvSpPr>
          <p:cNvPr id="25" name="Text 23"/>
          <p:cNvSpPr txBox="1"/>
          <p:nvPr/>
        </p:nvSpPr>
        <p:spPr>
          <a:xfrm>
            <a:off x="587913" y="5343876"/>
            <a:ext cx="9513509" cy="302484"/>
          </a:xfrm>
          <a:prstGeom prst="rect">
            <a:avLst/>
          </a:prstGeom>
          <a:noFill/>
          <a:ln/>
        </p:spPr>
        <p:txBody>
          <a:bodyPr wrap="square" lIns="0" tIns="0" rIns="0" bIns="0" rtlCol="0" anchor="ctr"/>
          <a:lstStyle/>
          <a:p>
            <a:pPr indent="0" marL="0">
              <a:buNone/>
            </a:pPr>
            <a:r>
              <a:rPr lang="en-US" sz="1200" b="1" dirty="0">
                <a:solidFill>
                  <a:srgbClr val="1F1E1B"/>
                </a:solidFill>
                <a:latin typeface="Calibri" pitchFamily="34" charset="0"/>
                <a:ea typeface="Calibri" pitchFamily="34" charset="-122"/>
                <a:cs typeface="Calibri" pitchFamily="34" charset="-120"/>
              </a:rPr>
              <a:t>Practice tasks:</a:t>
            </a:r>
            <a:endParaRPr lang="en-US" sz="1200" dirty="0"/>
          </a:p>
        </p:txBody>
      </p:sp>
      <p:sp>
        <p:nvSpPr>
          <p:cNvPr id="26" name="Text 24"/>
          <p:cNvSpPr txBox="1"/>
          <p:nvPr/>
        </p:nvSpPr>
        <p:spPr>
          <a:xfrm>
            <a:off x="748254" y="5747187"/>
            <a:ext cx="9192829" cy="383146"/>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1.  Plan a full warm-up for one of them: all three phases, with timings and teaching points.</a:t>
            </a:r>
            <a:endParaRPr lang="en-US" sz="1100" dirty="0"/>
          </a:p>
        </p:txBody>
      </p:sp>
      <p:sp>
        <p:nvSpPr>
          <p:cNvPr id="27" name="Text 25"/>
          <p:cNvSpPr txBox="1"/>
          <p:nvPr/>
        </p:nvSpPr>
        <p:spPr>
          <a:xfrm>
            <a:off x="748254" y="6170664"/>
            <a:ext cx="9192829" cy="383146"/>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2.  Write the two adaptations that matter most for them, and say why each one suits them.</a:t>
            </a:r>
            <a:endParaRPr lang="en-US" sz="1100" dirty="0"/>
          </a:p>
        </p:txBody>
      </p:sp>
      <p:sp>
        <p:nvSpPr>
          <p:cNvPr id="28" name="Text 26"/>
          <p:cNvSpPr txBox="1"/>
          <p:nvPr/>
        </p:nvSpPr>
        <p:spPr>
          <a:xfrm>
            <a:off x="748254" y="6594141"/>
            <a:ext cx="9192829" cy="383146"/>
          </a:xfrm>
          <a:prstGeom prst="rect">
            <a:avLst/>
          </a:prstGeom>
          <a:noFill/>
          <a:ln/>
        </p:spPr>
        <p:txBody>
          <a:bodyPr wrap="square" lIns="0" tIns="0" rIns="0" bIns="0" rtlCol="0" anchor="t"/>
          <a:lstStyle/>
          <a:p>
            <a:pPr indent="0" marL="0">
              <a:buNone/>
            </a:pPr>
            <a:r>
              <a:rPr lang="en-US" sz="1100" dirty="0">
                <a:solidFill>
                  <a:srgbClr val="1F1E1B"/>
                </a:solidFill>
                <a:latin typeface="Calibri" pitchFamily="34" charset="0"/>
                <a:ea typeface="Calibri" pitchFamily="34" charset="-122"/>
                <a:cs typeface="Calibri" pitchFamily="34" charset="-120"/>
              </a:rPr>
              <a:t>3.  For a second participant, write only the pulse raiser, and justify every choice with a body-system effect.</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25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TASK 3 KNOWLEDGE ORGANISER</a:t>
            </a:r>
            <a:endParaRPr lang="en-US" sz="2500" dirty="0"/>
          </a:p>
        </p:txBody>
      </p:sp>
      <p:sp>
        <p:nvSpPr>
          <p:cNvPr id="5" name="Shape 3"/>
          <p:cNvSpPr/>
          <p:nvPr/>
        </p:nvSpPr>
        <p:spPr>
          <a:xfrm>
            <a:off x="587913" y="1008278"/>
            <a:ext cx="3042898" cy="3327319"/>
          </a:xfrm>
          <a:prstGeom prst="roundRect">
            <a:avLst>
              <a:gd name="adj" fmla="val 2104"/>
            </a:avLst>
          </a:prstGeom>
          <a:solidFill>
            <a:srgbClr val="FAE6E8"/>
          </a:solidFill>
          <a:ln/>
        </p:spPr>
      </p:sp>
      <p:sp>
        <p:nvSpPr>
          <p:cNvPr id="6" name="Text 4"/>
          <p:cNvSpPr txBox="1"/>
          <p:nvPr/>
        </p:nvSpPr>
        <p:spPr>
          <a:xfrm>
            <a:off x="758943" y="1159520"/>
            <a:ext cx="2700839" cy="352897"/>
          </a:xfrm>
          <a:prstGeom prst="rect">
            <a:avLst/>
          </a:prstGeom>
          <a:noFill/>
          <a:ln/>
        </p:spPr>
        <p:txBody>
          <a:bodyPr wrap="square" lIns="0" tIns="0" rIns="0" bIns="0" rtlCol="0" anchor="ctr"/>
          <a:lstStyle/>
          <a:p>
            <a:pPr indent="0" marL="0">
              <a:buNone/>
            </a:pPr>
            <a:r>
              <a:rPr lang="en-US" sz="1350" b="1" dirty="0">
                <a:solidFill>
                  <a:srgbClr val="D0202E"/>
                </a:solidFill>
                <a:latin typeface="Arial" pitchFamily="34" charset="0"/>
                <a:ea typeface="Arial" pitchFamily="34" charset="-122"/>
                <a:cs typeface="Arial" pitchFamily="34" charset="-120"/>
              </a:rPr>
              <a:t>Pulse raiser</a:t>
            </a:r>
            <a:endParaRPr lang="en-US" sz="1350" dirty="0"/>
          </a:p>
        </p:txBody>
      </p:sp>
      <p:sp>
        <p:nvSpPr>
          <p:cNvPr id="7" name="Text 5"/>
          <p:cNvSpPr txBox="1"/>
          <p:nvPr/>
        </p:nvSpPr>
        <p:spPr>
          <a:xfrm>
            <a:off x="758943" y="1562832"/>
            <a:ext cx="2700839" cy="2671938"/>
          </a:xfrm>
          <a:prstGeom prst="rect">
            <a:avLst/>
          </a:prstGeom>
          <a:noFill/>
          <a:ln/>
        </p:spPr>
        <p:txBody>
          <a:bodyPr wrap="square" lIns="0" tIns="0" rIns="0" bIns="0" rtlCol="0" anchor="t"/>
          <a:lstStyle/>
          <a:p>
            <a:pPr indent="0" marL="0">
              <a:buNone/>
            </a:pPr>
            <a:r>
              <a:rPr lang="en-US" sz="1000" dirty="0">
                <a:solidFill>
                  <a:srgbClr val="1F1E1B"/>
                </a:solidFill>
                <a:latin typeface="Calibri" pitchFamily="34" charset="0"/>
                <a:ea typeface="Calibri" pitchFamily="34" charset="-122"/>
                <a:cs typeface="Calibri" pitchFamily="34" charset="-120"/>
              </a:rPr>
              <a:t>Gradual intensity increase to raise heart rate · 3–5 min.</a:t>
            </a:r>
            <a:endParaRPr lang="en-US" sz="1000" dirty="0"/>
          </a:p>
          <a:p>
            <a:pPr indent="0" marL="0">
              <a:buNone/>
            </a:pPr>
            <a:r>
              <a:rPr lang="en-US" sz="1000" dirty="0">
                <a:solidFill>
                  <a:srgbClr val="1F1E1B"/>
                </a:solidFill>
                <a:latin typeface="Calibri" pitchFamily="34" charset="0"/>
                <a:ea typeface="Calibri" pitchFamily="34" charset="-122"/>
                <a:cs typeface="Calibri" pitchFamily="34" charset="-120"/>
              </a:rPr>
              <a:t>CR: heart rate, breathing rate, depth of breathing, oxygen supply, CO2 removal, all increased.</a:t>
            </a:r>
            <a:endParaRPr lang="en-US" sz="1000" dirty="0"/>
          </a:p>
          <a:p>
            <a:pPr indent="0" marL="0">
              <a:buNone/>
            </a:pPr>
            <a:r>
              <a:rPr lang="en-US" sz="1000" dirty="0">
                <a:solidFill>
                  <a:srgbClr val="1F1E1B"/>
                </a:solidFill>
                <a:latin typeface="Calibri" pitchFamily="34" charset="0"/>
                <a:ea typeface="Calibri" pitchFamily="34" charset="-122"/>
                <a:cs typeface="Calibri" pitchFamily="34" charset="-120"/>
              </a:rPr>
              <a:t>MS: muscle temperature up, pliability up, strain risk down.</a:t>
            </a:r>
            <a:endParaRPr lang="en-US" sz="1000" dirty="0"/>
          </a:p>
        </p:txBody>
      </p:sp>
      <p:sp>
        <p:nvSpPr>
          <p:cNvPr id="8" name="Shape 6"/>
          <p:cNvSpPr/>
          <p:nvPr/>
        </p:nvSpPr>
        <p:spPr>
          <a:xfrm>
            <a:off x="3759083" y="1008278"/>
            <a:ext cx="3042898" cy="3327319"/>
          </a:xfrm>
          <a:prstGeom prst="roundRect">
            <a:avLst>
              <a:gd name="adj" fmla="val 2104"/>
            </a:avLst>
          </a:prstGeom>
          <a:solidFill>
            <a:srgbClr val="F6ECDD"/>
          </a:solidFill>
          <a:ln/>
        </p:spPr>
      </p:sp>
      <p:sp>
        <p:nvSpPr>
          <p:cNvPr id="9" name="Text 7"/>
          <p:cNvSpPr txBox="1"/>
          <p:nvPr/>
        </p:nvSpPr>
        <p:spPr>
          <a:xfrm>
            <a:off x="3930113" y="1159520"/>
            <a:ext cx="2700839" cy="352897"/>
          </a:xfrm>
          <a:prstGeom prst="rect">
            <a:avLst/>
          </a:prstGeom>
          <a:noFill/>
          <a:ln/>
        </p:spPr>
        <p:txBody>
          <a:bodyPr wrap="square" lIns="0" tIns="0" rIns="0" bIns="0" rtlCol="0" anchor="ctr"/>
          <a:lstStyle/>
          <a:p>
            <a:pPr indent="0" marL="0">
              <a:buNone/>
            </a:pPr>
            <a:r>
              <a:rPr lang="en-US" sz="1350" b="1" dirty="0">
                <a:solidFill>
                  <a:srgbClr val="B36A00"/>
                </a:solidFill>
                <a:latin typeface="Arial" pitchFamily="34" charset="0"/>
                <a:ea typeface="Arial" pitchFamily="34" charset="-122"/>
                <a:cs typeface="Arial" pitchFamily="34" charset="-120"/>
              </a:rPr>
              <a:t>Mobilisers</a:t>
            </a:r>
            <a:endParaRPr lang="en-US" sz="1350" dirty="0"/>
          </a:p>
        </p:txBody>
      </p:sp>
      <p:sp>
        <p:nvSpPr>
          <p:cNvPr id="10" name="Text 8"/>
          <p:cNvSpPr txBox="1"/>
          <p:nvPr/>
        </p:nvSpPr>
        <p:spPr>
          <a:xfrm>
            <a:off x="3930113" y="1562832"/>
            <a:ext cx="2700839" cy="2671938"/>
          </a:xfrm>
          <a:prstGeom prst="rect">
            <a:avLst/>
          </a:prstGeom>
          <a:noFill/>
          <a:ln/>
        </p:spPr>
        <p:txBody>
          <a:bodyPr wrap="square" lIns="0" tIns="0" rIns="0" bIns="0" rtlCol="0" anchor="t"/>
          <a:lstStyle/>
          <a:p>
            <a:pPr indent="0" marL="0">
              <a:buNone/>
            </a:pPr>
            <a:r>
              <a:rPr lang="en-US" sz="1000" dirty="0">
                <a:solidFill>
                  <a:srgbClr val="1F1E1B"/>
                </a:solidFill>
                <a:latin typeface="Calibri" pitchFamily="34" charset="0"/>
                <a:ea typeface="Calibri" pitchFamily="34" charset="-122"/>
                <a:cs typeface="Calibri" pitchFamily="34" charset="-120"/>
              </a:rPr>
              <a:t>Joints through their range of movement, small to big.</a:t>
            </a:r>
            <a:endParaRPr lang="en-US" sz="1000" dirty="0"/>
          </a:p>
          <a:p>
            <a:pPr indent="0" marL="0">
              <a:buNone/>
            </a:pPr>
            <a:r>
              <a:rPr lang="en-US" sz="1000" dirty="0">
                <a:solidFill>
                  <a:srgbClr val="1F1E1B"/>
                </a:solidFill>
                <a:latin typeface="Calibri" pitchFamily="34" charset="0"/>
                <a:ea typeface="Calibri" pitchFamily="34" charset="-122"/>
                <a:cs typeface="Calibri" pitchFamily="34" charset="-120"/>
              </a:rPr>
              <a:t>CR: slight drop in heart rate and breathing rate.</a:t>
            </a:r>
            <a:endParaRPr lang="en-US" sz="1000" dirty="0"/>
          </a:p>
          <a:p>
            <a:pPr indent="0" marL="0">
              <a:buNone/>
            </a:pPr>
            <a:r>
              <a:rPr lang="en-US" sz="1000" dirty="0">
                <a:solidFill>
                  <a:srgbClr val="1F1E1B"/>
                </a:solidFill>
                <a:latin typeface="Calibri" pitchFamily="34" charset="0"/>
                <a:ea typeface="Calibri" pitchFamily="34" charset="-122"/>
                <a:cs typeface="Calibri" pitchFamily="34" charset="-120"/>
              </a:rPr>
              <a:t>MS: synovial fluid production up, joints lubricated, range of movement up.</a:t>
            </a:r>
            <a:endParaRPr lang="en-US" sz="1000" dirty="0"/>
          </a:p>
        </p:txBody>
      </p:sp>
      <p:sp>
        <p:nvSpPr>
          <p:cNvPr id="11" name="Shape 9"/>
          <p:cNvSpPr/>
          <p:nvPr/>
        </p:nvSpPr>
        <p:spPr>
          <a:xfrm>
            <a:off x="6930253" y="1008278"/>
            <a:ext cx="3042898" cy="3327319"/>
          </a:xfrm>
          <a:prstGeom prst="roundRect">
            <a:avLst>
              <a:gd name="adj" fmla="val 2104"/>
            </a:avLst>
          </a:prstGeom>
          <a:solidFill>
            <a:srgbClr val="E4EFE8"/>
          </a:solidFill>
          <a:ln/>
        </p:spPr>
      </p:sp>
      <p:sp>
        <p:nvSpPr>
          <p:cNvPr id="12" name="Text 10"/>
          <p:cNvSpPr txBox="1"/>
          <p:nvPr/>
        </p:nvSpPr>
        <p:spPr>
          <a:xfrm>
            <a:off x="7101282" y="1159520"/>
            <a:ext cx="2700839" cy="352897"/>
          </a:xfrm>
          <a:prstGeom prst="rect">
            <a:avLst/>
          </a:prstGeom>
          <a:noFill/>
          <a:ln/>
        </p:spPr>
        <p:txBody>
          <a:bodyPr wrap="square" lIns="0" tIns="0" rIns="0" bIns="0" rtlCol="0" anchor="ctr"/>
          <a:lstStyle/>
          <a:p>
            <a:pPr indent="0" marL="0">
              <a:buNone/>
            </a:pPr>
            <a:r>
              <a:rPr lang="en-US" sz="1350" b="1" dirty="0">
                <a:solidFill>
                  <a:srgbClr val="2C6E49"/>
                </a:solidFill>
                <a:latin typeface="Arial" pitchFamily="34" charset="0"/>
                <a:ea typeface="Arial" pitchFamily="34" charset="-122"/>
                <a:cs typeface="Arial" pitchFamily="34" charset="-120"/>
              </a:rPr>
              <a:t>Preparation stretches</a:t>
            </a:r>
            <a:endParaRPr lang="en-US" sz="1350" dirty="0"/>
          </a:p>
        </p:txBody>
      </p:sp>
      <p:sp>
        <p:nvSpPr>
          <p:cNvPr id="13" name="Text 11"/>
          <p:cNvSpPr txBox="1"/>
          <p:nvPr/>
        </p:nvSpPr>
        <p:spPr>
          <a:xfrm>
            <a:off x="7101282" y="1562832"/>
            <a:ext cx="2700839" cy="2671938"/>
          </a:xfrm>
          <a:prstGeom prst="rect">
            <a:avLst/>
          </a:prstGeom>
          <a:noFill/>
          <a:ln/>
        </p:spPr>
        <p:txBody>
          <a:bodyPr wrap="square" lIns="0" tIns="0" rIns="0" bIns="0" rtlCol="0" anchor="t"/>
          <a:lstStyle/>
          <a:p>
            <a:pPr indent="0" marL="0">
              <a:buNone/>
            </a:pPr>
            <a:r>
              <a:rPr lang="en-US" sz="1000" dirty="0">
                <a:solidFill>
                  <a:srgbClr val="1F1E1B"/>
                </a:solidFill>
                <a:latin typeface="Calibri" pitchFamily="34" charset="0"/>
                <a:ea typeface="Calibri" pitchFamily="34" charset="-122"/>
                <a:cs typeface="Calibri" pitchFamily="34" charset="-120"/>
              </a:rPr>
              <a:t>Main muscles of the activity · static or dynamic · simple or compound.</a:t>
            </a:r>
            <a:endParaRPr lang="en-US" sz="1000" dirty="0"/>
          </a:p>
          <a:p>
            <a:pPr indent="0" marL="0">
              <a:buNone/>
            </a:pPr>
            <a:r>
              <a:rPr lang="en-US" sz="1000" dirty="0">
                <a:solidFill>
                  <a:srgbClr val="1F1E1B"/>
                </a:solidFill>
                <a:latin typeface="Calibri" pitchFamily="34" charset="0"/>
                <a:ea typeface="Calibri" pitchFamily="34" charset="-122"/>
                <a:cs typeface="Calibri" pitchFamily="34" charset="-120"/>
              </a:rPr>
              <a:t>CR: static drops heart rate further, dynamic keeps it elevated.</a:t>
            </a:r>
            <a:endParaRPr lang="en-US" sz="1000" dirty="0"/>
          </a:p>
          <a:p>
            <a:pPr indent="0" marL="0">
              <a:buNone/>
            </a:pPr>
            <a:r>
              <a:rPr lang="en-US" sz="1000" dirty="0">
                <a:solidFill>
                  <a:srgbClr val="1F1E1B"/>
                </a:solidFill>
                <a:latin typeface="Calibri" pitchFamily="34" charset="0"/>
                <a:ea typeface="Calibri" pitchFamily="34" charset="-122"/>
                <a:cs typeface="Calibri" pitchFamily="34" charset="-120"/>
              </a:rPr>
              <a:t>MS: muscles fully extended, less likely to tear.</a:t>
            </a:r>
            <a:endParaRPr lang="en-US" sz="1000" dirty="0"/>
          </a:p>
        </p:txBody>
      </p:sp>
      <p:sp>
        <p:nvSpPr>
          <p:cNvPr id="14" name="Shape 12"/>
          <p:cNvSpPr/>
          <p:nvPr/>
        </p:nvSpPr>
        <p:spPr>
          <a:xfrm>
            <a:off x="587913" y="4537253"/>
            <a:ext cx="9513509" cy="1008278"/>
          </a:xfrm>
          <a:prstGeom prst="roundRect">
            <a:avLst>
              <a:gd name="adj" fmla="val 5441"/>
            </a:avLst>
          </a:prstGeom>
          <a:solidFill>
            <a:srgbClr val="F1EFE5"/>
          </a:solidFill>
          <a:ln/>
        </p:spPr>
      </p:sp>
      <p:sp>
        <p:nvSpPr>
          <p:cNvPr id="15" name="Text 13"/>
          <p:cNvSpPr txBox="1"/>
          <p:nvPr/>
        </p:nvSpPr>
        <p:spPr>
          <a:xfrm>
            <a:off x="801700" y="4688495"/>
            <a:ext cx="9085936" cy="725960"/>
          </a:xfrm>
          <a:prstGeom prst="rect">
            <a:avLst/>
          </a:prstGeom>
          <a:noFill/>
          <a:ln/>
        </p:spPr>
        <p:txBody>
          <a:bodyPr wrap="square" lIns="0" tIns="0" rIns="0" bIns="0" rtlCol="0" anchor="t"/>
          <a:lstStyle/>
          <a:p>
            <a:pPr indent="0" marL="0">
              <a:buNone/>
            </a:pPr>
            <a:r>
              <a:rPr lang="en-US" sz="1150" b="1" dirty="0">
                <a:solidFill>
                  <a:srgbClr val="1F1E1B"/>
                </a:solidFill>
                <a:latin typeface="Calibri" pitchFamily="34" charset="0"/>
                <a:ea typeface="Calibri" pitchFamily="34" charset="-122"/>
                <a:cs typeface="Calibri" pitchFamily="34" charset="-120"/>
              </a:rPr>
              <a:t>Adapt: </a:t>
            </a:r>
            <a:pPr indent="0" marL="0">
              <a:buNone/>
            </a:pPr>
            <a:r>
              <a:rPr lang="en-US" sz="1150" dirty="0">
                <a:solidFill>
                  <a:srgbClr val="1F1E1B"/>
                </a:solidFill>
                <a:latin typeface="Calibri" pitchFamily="34" charset="0"/>
                <a:ea typeface="Calibri" pitchFamily="34" charset="-122"/>
                <a:cs typeface="Calibri" pitchFamily="34" charset="-120"/>
              </a:rPr>
              <a:t>intensity · impact · timing · type of stretch, for the participant and the activity.   </a:t>
            </a:r>
            <a:pPr indent="0" marL="0">
              <a:buNone/>
            </a:pPr>
            <a:r>
              <a:rPr lang="en-US" sz="1150" b="1" dirty="0">
                <a:solidFill>
                  <a:srgbClr val="1F1E1B"/>
                </a:solidFill>
                <a:latin typeface="Calibri" pitchFamily="34" charset="0"/>
                <a:ea typeface="Calibri" pitchFamily="34" charset="-122"/>
                <a:cs typeface="Calibri" pitchFamily="34" charset="-120"/>
              </a:rPr>
              <a:t>Specific to the activity: </a:t>
            </a:r>
            <a:pPr indent="0" marL="0">
              <a:buNone/>
            </a:pPr>
            <a:r>
              <a:rPr lang="en-US" sz="1150" dirty="0">
                <a:solidFill>
                  <a:srgbClr val="1F1E1B"/>
                </a:solidFill>
                <a:latin typeface="Calibri" pitchFamily="34" charset="0"/>
                <a:ea typeface="Calibri" pitchFamily="34" charset="-122"/>
                <a:cs typeface="Calibri" pitchFamily="34" charset="-120"/>
              </a:rPr>
              <a:t>its equipment, its movements, its muscles.</a:t>
            </a:r>
            <a:endParaRPr lang="en-US" sz="1150" dirty="0"/>
          </a:p>
        </p:txBody>
      </p:sp>
      <p:sp>
        <p:nvSpPr>
          <p:cNvPr id="16" name="Shape 14"/>
          <p:cNvSpPr/>
          <p:nvPr/>
        </p:nvSpPr>
        <p:spPr>
          <a:xfrm>
            <a:off x="587913" y="5747187"/>
            <a:ext cx="9513509" cy="1008278"/>
          </a:xfrm>
          <a:prstGeom prst="roundRect">
            <a:avLst>
              <a:gd name="adj" fmla="val 5441"/>
            </a:avLst>
          </a:prstGeom>
          <a:solidFill>
            <a:srgbClr val="F1EFE5"/>
          </a:solidFill>
          <a:ln/>
        </p:spPr>
      </p:sp>
      <p:sp>
        <p:nvSpPr>
          <p:cNvPr id="17" name="Text 15"/>
          <p:cNvSpPr txBox="1"/>
          <p:nvPr/>
        </p:nvSpPr>
        <p:spPr>
          <a:xfrm>
            <a:off x="801700" y="5898429"/>
            <a:ext cx="9085936" cy="725960"/>
          </a:xfrm>
          <a:prstGeom prst="rect">
            <a:avLst/>
          </a:prstGeom>
          <a:noFill/>
          <a:ln/>
        </p:spPr>
        <p:txBody>
          <a:bodyPr wrap="square" lIns="0" tIns="0" rIns="0" bIns="0" rtlCol="0" anchor="t"/>
          <a:lstStyle/>
          <a:p>
            <a:pPr indent="0" marL="0">
              <a:buNone/>
            </a:pPr>
            <a:r>
              <a:rPr lang="en-US" sz="1150" b="1" dirty="0">
                <a:solidFill>
                  <a:srgbClr val="1F1E1B"/>
                </a:solidFill>
                <a:latin typeface="Calibri" pitchFamily="34" charset="0"/>
                <a:ea typeface="Calibri" pitchFamily="34" charset="-122"/>
                <a:cs typeface="Calibri" pitchFamily="34" charset="-120"/>
              </a:rPr>
              <a:t>Deliver: </a:t>
            </a:r>
            <a:pPr indent="0" marL="0">
              <a:buNone/>
            </a:pPr>
            <a:r>
              <a:rPr lang="en-US" sz="1150" dirty="0">
                <a:solidFill>
                  <a:srgbClr val="1F1E1B"/>
                </a:solidFill>
                <a:latin typeface="Calibri" pitchFamily="34" charset="0"/>
                <a:ea typeface="Calibri" pitchFamily="34" charset="-122"/>
                <a:cs typeface="Calibri" pitchFamily="34" charset="-120"/>
              </a:rPr>
              <a:t>space, equipment, organisation of participants, timing, demonstrations, positioning · then observe, instruct, give teaching points, give feedback.   </a:t>
            </a:r>
            <a:pPr indent="0" marL="0">
              <a:buNone/>
            </a:pPr>
            <a:r>
              <a:rPr lang="en-US" sz="1150" b="1" dirty="0">
                <a:solidFill>
                  <a:srgbClr val="1F1E1B"/>
                </a:solidFill>
                <a:latin typeface="Calibri" pitchFamily="34" charset="0"/>
                <a:ea typeface="Calibri" pitchFamily="34" charset="-122"/>
                <a:cs typeface="Calibri" pitchFamily="34" charset="-120"/>
              </a:rPr>
              <a:t>Answer structure: </a:t>
            </a:r>
            <a:pPr indent="0" marL="0">
              <a:buNone/>
            </a:pPr>
            <a:r>
              <a:rPr lang="en-US" sz="1150" dirty="0">
                <a:solidFill>
                  <a:srgbClr val="1F1E1B"/>
                </a:solidFill>
                <a:latin typeface="Calibri" pitchFamily="34" charset="0"/>
                <a:ea typeface="Calibri" pitchFamily="34" charset="-122"/>
                <a:cs typeface="Calibri" pitchFamily="34" charset="-120"/>
              </a:rPr>
              <a:t>define · describe · CR · MS · link.</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3</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WHAT IS A WARM-UP?</a:t>
            </a:r>
            <a:endParaRPr lang="en-US" sz="2500" dirty="0"/>
          </a:p>
        </p:txBody>
      </p:sp>
      <p:sp>
        <p:nvSpPr>
          <p:cNvPr id="5" name="Text 3"/>
          <p:cNvSpPr txBox="1"/>
          <p:nvPr/>
        </p:nvSpPr>
        <p:spPr>
          <a:xfrm>
            <a:off x="587913" y="957864"/>
            <a:ext cx="9513509" cy="705795"/>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Complete the definition: a warm-up is a period of </a:t>
            </a:r>
            <a:pPr indent="0" marL="0">
              <a:buNone/>
            </a:pPr>
            <a:r>
              <a:rPr lang="en-US" sz="1300" b="1" dirty="0">
                <a:solidFill>
                  <a:srgbClr val="1F1E1B"/>
                </a:solidFill>
                <a:latin typeface="Calibri" pitchFamily="34" charset="0"/>
                <a:ea typeface="Calibri" pitchFamily="34" charset="-122"/>
                <a:cs typeface="Calibri" pitchFamily="34" charset="-120"/>
              </a:rPr>
              <a:t>p___________</a:t>
            </a:r>
            <a:pPr indent="0" marL="0">
              <a:buNone/>
            </a:pPr>
            <a:r>
              <a:rPr lang="en-US" sz="1300" dirty="0">
                <a:solidFill>
                  <a:srgbClr val="1F1E1B"/>
                </a:solidFill>
                <a:latin typeface="Calibri" pitchFamily="34" charset="0"/>
                <a:ea typeface="Calibri" pitchFamily="34" charset="-122"/>
                <a:cs typeface="Calibri" pitchFamily="34" charset="-120"/>
              </a:rPr>
              <a:t> for exercise or performance, using </a:t>
            </a:r>
            <a:pPr indent="0" marL="0">
              <a:buNone/>
            </a:pPr>
            <a:r>
              <a:rPr lang="en-US" sz="1300" b="1" dirty="0">
                <a:solidFill>
                  <a:srgbClr val="1F1E1B"/>
                </a:solidFill>
                <a:latin typeface="Calibri" pitchFamily="34" charset="0"/>
                <a:ea typeface="Calibri" pitchFamily="34" charset="-122"/>
                <a:cs typeface="Calibri" pitchFamily="34" charset="-120"/>
              </a:rPr>
              <a:t>g_________</a:t>
            </a:r>
            <a:pPr indent="0" marL="0">
              <a:buNone/>
            </a:pPr>
            <a:r>
              <a:rPr lang="en-US" sz="1300" dirty="0">
                <a:solidFill>
                  <a:srgbClr val="1F1E1B"/>
                </a:solidFill>
                <a:latin typeface="Calibri" pitchFamily="34" charset="0"/>
                <a:ea typeface="Calibri" pitchFamily="34" charset="-122"/>
                <a:cs typeface="Calibri" pitchFamily="34" charset="-120"/>
              </a:rPr>
              <a:t> activity that readies the body for what is about to be asked of it.</a:t>
            </a:r>
            <a:endParaRPr lang="en-US" sz="1300" dirty="0"/>
          </a:p>
        </p:txBody>
      </p:sp>
      <p:sp>
        <p:nvSpPr>
          <p:cNvPr id="6" name="Text 4"/>
          <p:cNvSpPr txBox="1"/>
          <p:nvPr/>
        </p:nvSpPr>
        <p:spPr>
          <a:xfrm>
            <a:off x="587913" y="1865315"/>
            <a:ext cx="9513509"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What could happen to a performer who skips the warm-up? Give three risks:</a:t>
            </a:r>
            <a:endParaRPr lang="en-US" sz="1300" dirty="0"/>
          </a:p>
        </p:txBody>
      </p:sp>
      <p:sp>
        <p:nvSpPr>
          <p:cNvPr id="7" name="Shape 5"/>
          <p:cNvSpPr/>
          <p:nvPr/>
        </p:nvSpPr>
        <p:spPr>
          <a:xfrm>
            <a:off x="801700" y="2520696"/>
            <a:ext cx="9085936" cy="0"/>
          </a:xfrm>
          <a:prstGeom prst="line">
            <a:avLst/>
          </a:prstGeom>
          <a:noFill/>
          <a:ln w="9525">
            <a:solidFill>
              <a:srgbClr val="B9B5A4"/>
            </a:solidFill>
            <a:prstDash val="solid"/>
          </a:ln>
        </p:spPr>
      </p:sp>
      <p:sp>
        <p:nvSpPr>
          <p:cNvPr id="8" name="Shape 6"/>
          <p:cNvSpPr/>
          <p:nvPr/>
        </p:nvSpPr>
        <p:spPr>
          <a:xfrm>
            <a:off x="801700" y="3024835"/>
            <a:ext cx="9085936" cy="0"/>
          </a:xfrm>
          <a:prstGeom prst="line">
            <a:avLst/>
          </a:prstGeom>
          <a:noFill/>
          <a:ln w="9525">
            <a:solidFill>
              <a:srgbClr val="B9B5A4"/>
            </a:solidFill>
            <a:prstDash val="solid"/>
          </a:ln>
        </p:spPr>
      </p:sp>
      <p:sp>
        <p:nvSpPr>
          <p:cNvPr id="9" name="Shape 7"/>
          <p:cNvSpPr/>
          <p:nvPr/>
        </p:nvSpPr>
        <p:spPr>
          <a:xfrm>
            <a:off x="801700" y="3528974"/>
            <a:ext cx="9085936" cy="0"/>
          </a:xfrm>
          <a:prstGeom prst="line">
            <a:avLst/>
          </a:prstGeom>
          <a:noFill/>
          <a:ln w="9525">
            <a:solidFill>
              <a:srgbClr val="B9B5A4"/>
            </a:solidFill>
            <a:prstDash val="solid"/>
          </a:ln>
        </p:spPr>
      </p:sp>
      <p:sp>
        <p:nvSpPr>
          <p:cNvPr id="10" name="Text 8"/>
          <p:cNvSpPr txBox="1"/>
          <p:nvPr/>
        </p:nvSpPr>
        <p:spPr>
          <a:xfrm>
            <a:off x="587913" y="4184355"/>
            <a:ext cx="9513509"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Label the three phases in order, then add one example activity for each:</a:t>
            </a:r>
            <a:endParaRPr lang="en-US" sz="1300" dirty="0"/>
          </a:p>
        </p:txBody>
      </p:sp>
      <p:sp>
        <p:nvSpPr>
          <p:cNvPr id="11" name="Shape 9"/>
          <p:cNvSpPr/>
          <p:nvPr/>
        </p:nvSpPr>
        <p:spPr>
          <a:xfrm>
            <a:off x="587913" y="4638081"/>
            <a:ext cx="3042898" cy="1915729"/>
          </a:xfrm>
          <a:prstGeom prst="roundRect">
            <a:avLst>
              <a:gd name="adj" fmla="val 3341"/>
            </a:avLst>
          </a:prstGeom>
          <a:solidFill>
            <a:srgbClr val="FAE6E8"/>
          </a:solidFill>
          <a:ln/>
        </p:spPr>
      </p:sp>
      <p:sp>
        <p:nvSpPr>
          <p:cNvPr id="12" name="Text 10"/>
          <p:cNvSpPr txBox="1"/>
          <p:nvPr/>
        </p:nvSpPr>
        <p:spPr>
          <a:xfrm>
            <a:off x="758943" y="4759074"/>
            <a:ext cx="534467" cy="403311"/>
          </a:xfrm>
          <a:prstGeom prst="rect">
            <a:avLst/>
          </a:prstGeom>
          <a:noFill/>
          <a:ln/>
        </p:spPr>
        <p:txBody>
          <a:bodyPr wrap="square" lIns="0" tIns="0" rIns="0" bIns="0" rtlCol="0" anchor="ctr"/>
          <a:lstStyle/>
          <a:p>
            <a:pPr indent="0" marL="0">
              <a:buNone/>
            </a:pPr>
            <a:r>
              <a:rPr lang="en-US" sz="1800" b="1" dirty="0">
                <a:solidFill>
                  <a:srgbClr val="D0202E"/>
                </a:solidFill>
                <a:latin typeface="Arial" pitchFamily="34" charset="0"/>
                <a:ea typeface="Arial" pitchFamily="34" charset="-122"/>
                <a:cs typeface="Arial" pitchFamily="34" charset="-120"/>
              </a:rPr>
              <a:t>1</a:t>
            </a:r>
            <a:endParaRPr lang="en-US" sz="1800" dirty="0"/>
          </a:p>
        </p:txBody>
      </p:sp>
      <p:sp>
        <p:nvSpPr>
          <p:cNvPr id="13" name="Text 11"/>
          <p:cNvSpPr txBox="1"/>
          <p:nvPr/>
        </p:nvSpPr>
        <p:spPr>
          <a:xfrm>
            <a:off x="758943" y="5192634"/>
            <a:ext cx="1068934" cy="302484"/>
          </a:xfrm>
          <a:prstGeom prst="rect">
            <a:avLst/>
          </a:prstGeom>
          <a:noFill/>
          <a:ln/>
        </p:spPr>
        <p:txBody>
          <a:bodyPr wrap="square" lIns="0" tIns="0" rIns="0" bIns="0" rtlCol="0" anchor="ctr"/>
          <a:lstStyle/>
          <a:p>
            <a:pPr indent="0" marL="0">
              <a:buNone/>
            </a:pPr>
            <a:r>
              <a:rPr lang="en-US" sz="1100" dirty="0">
                <a:solidFill>
                  <a:srgbClr val="6E6B5E"/>
                </a:solidFill>
                <a:latin typeface="Calibri" pitchFamily="34" charset="0"/>
                <a:ea typeface="Calibri" pitchFamily="34" charset="-122"/>
                <a:cs typeface="Calibri" pitchFamily="34" charset="-120"/>
              </a:rPr>
              <a:t>Phase:</a:t>
            </a:r>
            <a:endParaRPr lang="en-US" sz="1100" dirty="0"/>
          </a:p>
        </p:txBody>
      </p:sp>
      <p:sp>
        <p:nvSpPr>
          <p:cNvPr id="14" name="Shape 12"/>
          <p:cNvSpPr/>
          <p:nvPr/>
        </p:nvSpPr>
        <p:spPr>
          <a:xfrm>
            <a:off x="1603400" y="5444703"/>
            <a:ext cx="1813624" cy="0"/>
          </a:xfrm>
          <a:prstGeom prst="line">
            <a:avLst/>
          </a:prstGeom>
          <a:noFill/>
          <a:ln w="9525">
            <a:solidFill>
              <a:srgbClr val="B9B5A4"/>
            </a:solidFill>
            <a:prstDash val="solid"/>
          </a:ln>
        </p:spPr>
      </p:sp>
      <p:sp>
        <p:nvSpPr>
          <p:cNvPr id="15" name="Text 13"/>
          <p:cNvSpPr txBox="1"/>
          <p:nvPr/>
        </p:nvSpPr>
        <p:spPr>
          <a:xfrm>
            <a:off x="758943" y="5747187"/>
            <a:ext cx="1282720" cy="302484"/>
          </a:xfrm>
          <a:prstGeom prst="rect">
            <a:avLst/>
          </a:prstGeom>
          <a:noFill/>
          <a:ln/>
        </p:spPr>
        <p:txBody>
          <a:bodyPr wrap="square" lIns="0" tIns="0" rIns="0" bIns="0" rtlCol="0" anchor="ctr"/>
          <a:lstStyle/>
          <a:p>
            <a:pPr indent="0" marL="0">
              <a:buNone/>
            </a:pPr>
            <a:r>
              <a:rPr lang="en-US" sz="1100" dirty="0">
                <a:solidFill>
                  <a:srgbClr val="6E6B5E"/>
                </a:solidFill>
                <a:latin typeface="Calibri" pitchFamily="34" charset="0"/>
                <a:ea typeface="Calibri" pitchFamily="34" charset="-122"/>
                <a:cs typeface="Calibri" pitchFamily="34" charset="-120"/>
              </a:rPr>
              <a:t>Example:</a:t>
            </a:r>
            <a:endParaRPr lang="en-US" sz="1100" dirty="0"/>
          </a:p>
        </p:txBody>
      </p:sp>
      <p:sp>
        <p:nvSpPr>
          <p:cNvPr id="16" name="Shape 14"/>
          <p:cNvSpPr/>
          <p:nvPr/>
        </p:nvSpPr>
        <p:spPr>
          <a:xfrm>
            <a:off x="1763740" y="5999256"/>
            <a:ext cx="1653284" cy="0"/>
          </a:xfrm>
          <a:prstGeom prst="line">
            <a:avLst/>
          </a:prstGeom>
          <a:noFill/>
          <a:ln w="9525">
            <a:solidFill>
              <a:srgbClr val="B9B5A4"/>
            </a:solidFill>
            <a:prstDash val="solid"/>
          </a:ln>
        </p:spPr>
      </p:sp>
      <p:sp>
        <p:nvSpPr>
          <p:cNvPr id="17" name="Shape 15"/>
          <p:cNvSpPr/>
          <p:nvPr/>
        </p:nvSpPr>
        <p:spPr>
          <a:xfrm>
            <a:off x="758943" y="6372319"/>
            <a:ext cx="2658082" cy="0"/>
          </a:xfrm>
          <a:prstGeom prst="line">
            <a:avLst/>
          </a:prstGeom>
          <a:noFill/>
          <a:ln w="9525">
            <a:solidFill>
              <a:srgbClr val="B9B5A4"/>
            </a:solidFill>
            <a:prstDash val="solid"/>
          </a:ln>
        </p:spPr>
      </p:sp>
      <p:sp>
        <p:nvSpPr>
          <p:cNvPr id="18" name="Shape 16"/>
          <p:cNvSpPr/>
          <p:nvPr/>
        </p:nvSpPr>
        <p:spPr>
          <a:xfrm>
            <a:off x="3759083" y="4638081"/>
            <a:ext cx="3042898" cy="1915729"/>
          </a:xfrm>
          <a:prstGeom prst="roundRect">
            <a:avLst>
              <a:gd name="adj" fmla="val 3341"/>
            </a:avLst>
          </a:prstGeom>
          <a:solidFill>
            <a:srgbClr val="F6ECDD"/>
          </a:solidFill>
          <a:ln/>
        </p:spPr>
      </p:sp>
      <p:sp>
        <p:nvSpPr>
          <p:cNvPr id="19" name="Text 17"/>
          <p:cNvSpPr txBox="1"/>
          <p:nvPr/>
        </p:nvSpPr>
        <p:spPr>
          <a:xfrm>
            <a:off x="3930113" y="4759074"/>
            <a:ext cx="534467" cy="403311"/>
          </a:xfrm>
          <a:prstGeom prst="rect">
            <a:avLst/>
          </a:prstGeom>
          <a:noFill/>
          <a:ln/>
        </p:spPr>
        <p:txBody>
          <a:bodyPr wrap="square" lIns="0" tIns="0" rIns="0" bIns="0" rtlCol="0" anchor="ctr"/>
          <a:lstStyle/>
          <a:p>
            <a:pPr indent="0" marL="0">
              <a:buNone/>
            </a:pPr>
            <a:r>
              <a:rPr lang="en-US" sz="1800" b="1" dirty="0">
                <a:solidFill>
                  <a:srgbClr val="B36A00"/>
                </a:solidFill>
                <a:latin typeface="Arial" pitchFamily="34" charset="0"/>
                <a:ea typeface="Arial" pitchFamily="34" charset="-122"/>
                <a:cs typeface="Arial" pitchFamily="34" charset="-120"/>
              </a:rPr>
              <a:t>2</a:t>
            </a:r>
            <a:endParaRPr lang="en-US" sz="1800" dirty="0"/>
          </a:p>
        </p:txBody>
      </p:sp>
      <p:sp>
        <p:nvSpPr>
          <p:cNvPr id="20" name="Text 18"/>
          <p:cNvSpPr txBox="1"/>
          <p:nvPr/>
        </p:nvSpPr>
        <p:spPr>
          <a:xfrm>
            <a:off x="3930113" y="5192634"/>
            <a:ext cx="1068934" cy="302484"/>
          </a:xfrm>
          <a:prstGeom prst="rect">
            <a:avLst/>
          </a:prstGeom>
          <a:noFill/>
          <a:ln/>
        </p:spPr>
        <p:txBody>
          <a:bodyPr wrap="square" lIns="0" tIns="0" rIns="0" bIns="0" rtlCol="0" anchor="ctr"/>
          <a:lstStyle/>
          <a:p>
            <a:pPr indent="0" marL="0">
              <a:buNone/>
            </a:pPr>
            <a:r>
              <a:rPr lang="en-US" sz="1100" dirty="0">
                <a:solidFill>
                  <a:srgbClr val="6E6B5E"/>
                </a:solidFill>
                <a:latin typeface="Calibri" pitchFamily="34" charset="0"/>
                <a:ea typeface="Calibri" pitchFamily="34" charset="-122"/>
                <a:cs typeface="Calibri" pitchFamily="34" charset="-120"/>
              </a:rPr>
              <a:t>Phase:</a:t>
            </a:r>
            <a:endParaRPr lang="en-US" sz="1100" dirty="0"/>
          </a:p>
        </p:txBody>
      </p:sp>
      <p:sp>
        <p:nvSpPr>
          <p:cNvPr id="21" name="Shape 19"/>
          <p:cNvSpPr/>
          <p:nvPr/>
        </p:nvSpPr>
        <p:spPr>
          <a:xfrm>
            <a:off x="4774570" y="5444703"/>
            <a:ext cx="1813624" cy="0"/>
          </a:xfrm>
          <a:prstGeom prst="line">
            <a:avLst/>
          </a:prstGeom>
          <a:noFill/>
          <a:ln w="9525">
            <a:solidFill>
              <a:srgbClr val="B9B5A4"/>
            </a:solidFill>
            <a:prstDash val="solid"/>
          </a:ln>
        </p:spPr>
      </p:sp>
      <p:sp>
        <p:nvSpPr>
          <p:cNvPr id="22" name="Text 20"/>
          <p:cNvSpPr txBox="1"/>
          <p:nvPr/>
        </p:nvSpPr>
        <p:spPr>
          <a:xfrm>
            <a:off x="3930113" y="5747187"/>
            <a:ext cx="1282720" cy="302484"/>
          </a:xfrm>
          <a:prstGeom prst="rect">
            <a:avLst/>
          </a:prstGeom>
          <a:noFill/>
          <a:ln/>
        </p:spPr>
        <p:txBody>
          <a:bodyPr wrap="square" lIns="0" tIns="0" rIns="0" bIns="0" rtlCol="0" anchor="ctr"/>
          <a:lstStyle/>
          <a:p>
            <a:pPr indent="0" marL="0">
              <a:buNone/>
            </a:pPr>
            <a:r>
              <a:rPr lang="en-US" sz="1100" dirty="0">
                <a:solidFill>
                  <a:srgbClr val="6E6B5E"/>
                </a:solidFill>
                <a:latin typeface="Calibri" pitchFamily="34" charset="0"/>
                <a:ea typeface="Calibri" pitchFamily="34" charset="-122"/>
                <a:cs typeface="Calibri" pitchFamily="34" charset="-120"/>
              </a:rPr>
              <a:t>Example:</a:t>
            </a:r>
            <a:endParaRPr lang="en-US" sz="1100" dirty="0"/>
          </a:p>
        </p:txBody>
      </p:sp>
      <p:sp>
        <p:nvSpPr>
          <p:cNvPr id="23" name="Shape 21"/>
          <p:cNvSpPr/>
          <p:nvPr/>
        </p:nvSpPr>
        <p:spPr>
          <a:xfrm>
            <a:off x="4934910" y="5999256"/>
            <a:ext cx="1653284" cy="0"/>
          </a:xfrm>
          <a:prstGeom prst="line">
            <a:avLst/>
          </a:prstGeom>
          <a:noFill/>
          <a:ln w="9525">
            <a:solidFill>
              <a:srgbClr val="B9B5A4"/>
            </a:solidFill>
            <a:prstDash val="solid"/>
          </a:ln>
        </p:spPr>
      </p:sp>
      <p:sp>
        <p:nvSpPr>
          <p:cNvPr id="24" name="Shape 22"/>
          <p:cNvSpPr/>
          <p:nvPr/>
        </p:nvSpPr>
        <p:spPr>
          <a:xfrm>
            <a:off x="3930113" y="6372319"/>
            <a:ext cx="2658082" cy="0"/>
          </a:xfrm>
          <a:prstGeom prst="line">
            <a:avLst/>
          </a:prstGeom>
          <a:noFill/>
          <a:ln w="9525">
            <a:solidFill>
              <a:srgbClr val="B9B5A4"/>
            </a:solidFill>
            <a:prstDash val="solid"/>
          </a:ln>
        </p:spPr>
      </p:sp>
      <p:sp>
        <p:nvSpPr>
          <p:cNvPr id="25" name="Shape 23"/>
          <p:cNvSpPr/>
          <p:nvPr/>
        </p:nvSpPr>
        <p:spPr>
          <a:xfrm>
            <a:off x="6930253" y="4638081"/>
            <a:ext cx="3042898" cy="1915729"/>
          </a:xfrm>
          <a:prstGeom prst="roundRect">
            <a:avLst>
              <a:gd name="adj" fmla="val 3341"/>
            </a:avLst>
          </a:prstGeom>
          <a:solidFill>
            <a:srgbClr val="E4EFE8"/>
          </a:solidFill>
          <a:ln/>
        </p:spPr>
      </p:sp>
      <p:sp>
        <p:nvSpPr>
          <p:cNvPr id="26" name="Text 24"/>
          <p:cNvSpPr txBox="1"/>
          <p:nvPr/>
        </p:nvSpPr>
        <p:spPr>
          <a:xfrm>
            <a:off x="7101282" y="4759074"/>
            <a:ext cx="534467" cy="403311"/>
          </a:xfrm>
          <a:prstGeom prst="rect">
            <a:avLst/>
          </a:prstGeom>
          <a:noFill/>
          <a:ln/>
        </p:spPr>
        <p:txBody>
          <a:bodyPr wrap="square" lIns="0" tIns="0" rIns="0" bIns="0" rtlCol="0" anchor="ctr"/>
          <a:lstStyle/>
          <a:p>
            <a:pPr indent="0" marL="0">
              <a:buNone/>
            </a:pPr>
            <a:r>
              <a:rPr lang="en-US" sz="1800" b="1" dirty="0">
                <a:solidFill>
                  <a:srgbClr val="2C6E49"/>
                </a:solidFill>
                <a:latin typeface="Arial" pitchFamily="34" charset="0"/>
                <a:ea typeface="Arial" pitchFamily="34" charset="-122"/>
                <a:cs typeface="Arial" pitchFamily="34" charset="-120"/>
              </a:rPr>
              <a:t>3</a:t>
            </a:r>
            <a:endParaRPr lang="en-US" sz="1800" dirty="0"/>
          </a:p>
        </p:txBody>
      </p:sp>
      <p:sp>
        <p:nvSpPr>
          <p:cNvPr id="27" name="Text 25"/>
          <p:cNvSpPr txBox="1"/>
          <p:nvPr/>
        </p:nvSpPr>
        <p:spPr>
          <a:xfrm>
            <a:off x="7101282" y="5192634"/>
            <a:ext cx="1068934" cy="302484"/>
          </a:xfrm>
          <a:prstGeom prst="rect">
            <a:avLst/>
          </a:prstGeom>
          <a:noFill/>
          <a:ln/>
        </p:spPr>
        <p:txBody>
          <a:bodyPr wrap="square" lIns="0" tIns="0" rIns="0" bIns="0" rtlCol="0" anchor="ctr"/>
          <a:lstStyle/>
          <a:p>
            <a:pPr indent="0" marL="0">
              <a:buNone/>
            </a:pPr>
            <a:r>
              <a:rPr lang="en-US" sz="1100" dirty="0">
                <a:solidFill>
                  <a:srgbClr val="6E6B5E"/>
                </a:solidFill>
                <a:latin typeface="Calibri" pitchFamily="34" charset="0"/>
                <a:ea typeface="Calibri" pitchFamily="34" charset="-122"/>
                <a:cs typeface="Calibri" pitchFamily="34" charset="-120"/>
              </a:rPr>
              <a:t>Phase:</a:t>
            </a:r>
            <a:endParaRPr lang="en-US" sz="1100" dirty="0"/>
          </a:p>
        </p:txBody>
      </p:sp>
      <p:sp>
        <p:nvSpPr>
          <p:cNvPr id="28" name="Shape 26"/>
          <p:cNvSpPr/>
          <p:nvPr/>
        </p:nvSpPr>
        <p:spPr>
          <a:xfrm>
            <a:off x="7945740" y="5444703"/>
            <a:ext cx="1813624" cy="0"/>
          </a:xfrm>
          <a:prstGeom prst="line">
            <a:avLst/>
          </a:prstGeom>
          <a:noFill/>
          <a:ln w="9525">
            <a:solidFill>
              <a:srgbClr val="B9B5A4"/>
            </a:solidFill>
            <a:prstDash val="solid"/>
          </a:ln>
        </p:spPr>
      </p:sp>
      <p:sp>
        <p:nvSpPr>
          <p:cNvPr id="29" name="Text 27"/>
          <p:cNvSpPr txBox="1"/>
          <p:nvPr/>
        </p:nvSpPr>
        <p:spPr>
          <a:xfrm>
            <a:off x="7101282" y="5747187"/>
            <a:ext cx="1282720" cy="302484"/>
          </a:xfrm>
          <a:prstGeom prst="rect">
            <a:avLst/>
          </a:prstGeom>
          <a:noFill/>
          <a:ln/>
        </p:spPr>
        <p:txBody>
          <a:bodyPr wrap="square" lIns="0" tIns="0" rIns="0" bIns="0" rtlCol="0" anchor="ctr"/>
          <a:lstStyle/>
          <a:p>
            <a:pPr indent="0" marL="0">
              <a:buNone/>
            </a:pPr>
            <a:r>
              <a:rPr lang="en-US" sz="1100" dirty="0">
                <a:solidFill>
                  <a:srgbClr val="6E6B5E"/>
                </a:solidFill>
                <a:latin typeface="Calibri" pitchFamily="34" charset="0"/>
                <a:ea typeface="Calibri" pitchFamily="34" charset="-122"/>
                <a:cs typeface="Calibri" pitchFamily="34" charset="-120"/>
              </a:rPr>
              <a:t>Example:</a:t>
            </a:r>
            <a:endParaRPr lang="en-US" sz="1100" dirty="0"/>
          </a:p>
        </p:txBody>
      </p:sp>
      <p:sp>
        <p:nvSpPr>
          <p:cNvPr id="30" name="Shape 28"/>
          <p:cNvSpPr/>
          <p:nvPr/>
        </p:nvSpPr>
        <p:spPr>
          <a:xfrm>
            <a:off x="8106080" y="5999256"/>
            <a:ext cx="1653284" cy="0"/>
          </a:xfrm>
          <a:prstGeom prst="line">
            <a:avLst/>
          </a:prstGeom>
          <a:noFill/>
          <a:ln w="9525">
            <a:solidFill>
              <a:srgbClr val="B9B5A4"/>
            </a:solidFill>
            <a:prstDash val="solid"/>
          </a:ln>
        </p:spPr>
      </p:sp>
      <p:sp>
        <p:nvSpPr>
          <p:cNvPr id="31" name="Shape 29"/>
          <p:cNvSpPr/>
          <p:nvPr/>
        </p:nvSpPr>
        <p:spPr>
          <a:xfrm>
            <a:off x="7101282" y="6372319"/>
            <a:ext cx="2658082" cy="0"/>
          </a:xfrm>
          <a:prstGeom prst="line">
            <a:avLst/>
          </a:prstGeom>
          <a:noFill/>
          <a:ln w="9525">
            <a:solidFill>
              <a:srgbClr val="B9B5A4"/>
            </a:solidFill>
            <a:prstDash val="solid"/>
          </a:ln>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4</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PULSE RAISER ACTIVITIES</a:t>
            </a:r>
            <a:endParaRPr lang="en-US" sz="2500" dirty="0"/>
          </a:p>
        </p:txBody>
      </p:sp>
      <p:sp>
        <p:nvSpPr>
          <p:cNvPr id="5" name="Text 3"/>
          <p:cNvSpPr txBox="1"/>
          <p:nvPr/>
        </p:nvSpPr>
        <p:spPr>
          <a:xfrm>
            <a:off x="587913" y="957864"/>
            <a:ext cx="9513509" cy="705795"/>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Complete the definition: activities that </a:t>
            </a:r>
            <a:pPr indent="0" marL="0">
              <a:buNone/>
            </a:pPr>
            <a:r>
              <a:rPr lang="en-US" sz="1300" b="1" dirty="0">
                <a:solidFill>
                  <a:srgbClr val="1F1E1B"/>
                </a:solidFill>
                <a:latin typeface="Calibri" pitchFamily="34" charset="0"/>
                <a:ea typeface="Calibri" pitchFamily="34" charset="-122"/>
                <a:cs typeface="Calibri" pitchFamily="34" charset="-120"/>
              </a:rPr>
              <a:t>g__________</a:t>
            </a:r>
            <a:pPr indent="0" marL="0">
              <a:buNone/>
            </a:pPr>
            <a:r>
              <a:rPr lang="en-US" sz="1300" dirty="0">
                <a:solidFill>
                  <a:srgbClr val="1F1E1B"/>
                </a:solidFill>
                <a:latin typeface="Calibri" pitchFamily="34" charset="0"/>
                <a:ea typeface="Calibri" pitchFamily="34" charset="-122"/>
                <a:cs typeface="Calibri" pitchFamily="34" charset="-120"/>
              </a:rPr>
              <a:t> increase in </a:t>
            </a:r>
            <a:pPr indent="0" marL="0">
              <a:buNone/>
            </a:pPr>
            <a:r>
              <a:rPr lang="en-US" sz="1300" b="1" dirty="0">
                <a:solidFill>
                  <a:srgbClr val="1F1E1B"/>
                </a:solidFill>
                <a:latin typeface="Calibri" pitchFamily="34" charset="0"/>
                <a:ea typeface="Calibri" pitchFamily="34" charset="-122"/>
                <a:cs typeface="Calibri" pitchFamily="34" charset="-120"/>
              </a:rPr>
              <a:t>i__________</a:t>
            </a:r>
            <a:pPr indent="0" marL="0">
              <a:buNone/>
            </a:pPr>
            <a:r>
              <a:rPr lang="en-US" sz="1300" dirty="0">
                <a:solidFill>
                  <a:srgbClr val="1F1E1B"/>
                </a:solidFill>
                <a:latin typeface="Calibri" pitchFamily="34" charset="0"/>
                <a:ea typeface="Calibri" pitchFamily="34" charset="-122"/>
                <a:cs typeface="Calibri" pitchFamily="34" charset="-120"/>
              </a:rPr>
              <a:t> to increase the </a:t>
            </a:r>
            <a:pPr indent="0" marL="0">
              <a:buNone/>
            </a:pPr>
            <a:r>
              <a:rPr lang="en-US" sz="1300" b="1" dirty="0">
                <a:solidFill>
                  <a:srgbClr val="1F1E1B"/>
                </a:solidFill>
                <a:latin typeface="Calibri" pitchFamily="34" charset="0"/>
                <a:ea typeface="Calibri" pitchFamily="34" charset="-122"/>
                <a:cs typeface="Calibri" pitchFamily="34" charset="-120"/>
              </a:rPr>
              <a:t>h_______  r______</a:t>
            </a:r>
            <a:pPr indent="0" marL="0">
              <a:buNone/>
            </a:pPr>
            <a:r>
              <a:rPr lang="en-US" sz="1300" dirty="0">
                <a:solidFill>
                  <a:srgbClr val="1F1E1B"/>
                </a:solidFill>
                <a:latin typeface="Calibri" pitchFamily="34" charset="0"/>
                <a:ea typeface="Calibri" pitchFamily="34" charset="-122"/>
                <a:cs typeface="Calibri" pitchFamily="34" charset="-120"/>
              </a:rPr>
              <a:t>. A pulse raiser should last </a:t>
            </a:r>
            <a:pPr indent="0" marL="0">
              <a:buNone/>
            </a:pPr>
            <a:r>
              <a:rPr lang="en-US" sz="1300" b="1" dirty="0">
                <a:solidFill>
                  <a:srgbClr val="1F1E1B"/>
                </a:solidFill>
                <a:latin typeface="Calibri" pitchFamily="34" charset="0"/>
                <a:ea typeface="Calibri" pitchFamily="34" charset="-122"/>
                <a:cs typeface="Calibri" pitchFamily="34" charset="-120"/>
              </a:rPr>
              <a:t>3–5 minutes</a:t>
            </a:r>
            <a:pPr indent="0" marL="0">
              <a:buNone/>
            </a:pPr>
            <a:r>
              <a:rPr lang="en-US" sz="1300" dirty="0">
                <a:solidFill>
                  <a:srgbClr val="1F1E1B"/>
                </a:solidFill>
                <a:latin typeface="Calibri" pitchFamily="34" charset="0"/>
                <a:ea typeface="Calibri" pitchFamily="34" charset="-122"/>
                <a:cs typeface="Calibri" pitchFamily="34" charset="-120"/>
              </a:rPr>
              <a:t> and finish close to the pace of the activity.</a:t>
            </a:r>
            <a:endParaRPr lang="en-US" sz="1300" dirty="0"/>
          </a:p>
        </p:txBody>
      </p:sp>
      <p:sp>
        <p:nvSpPr>
          <p:cNvPr id="6" name="Shape 4"/>
          <p:cNvSpPr/>
          <p:nvPr/>
        </p:nvSpPr>
        <p:spPr>
          <a:xfrm>
            <a:off x="587913" y="1814901"/>
            <a:ext cx="9513509" cy="857037"/>
          </a:xfrm>
          <a:prstGeom prst="roundRect">
            <a:avLst>
              <a:gd name="adj" fmla="val 6402"/>
            </a:avLst>
          </a:prstGeom>
          <a:solidFill>
            <a:srgbClr val="FAE6E8"/>
          </a:solidFill>
          <a:ln/>
        </p:spPr>
      </p:sp>
      <p:sp>
        <p:nvSpPr>
          <p:cNvPr id="7" name="Text 5"/>
          <p:cNvSpPr txBox="1"/>
          <p:nvPr/>
        </p:nvSpPr>
        <p:spPr>
          <a:xfrm>
            <a:off x="801700" y="1945977"/>
            <a:ext cx="9085936" cy="625133"/>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Activity bank:  </a:t>
            </a:r>
            <a:pPr indent="0" marL="0">
              <a:buNone/>
            </a:pPr>
            <a:r>
              <a:rPr lang="en-US" sz="1200" dirty="0">
                <a:solidFill>
                  <a:srgbClr val="1F1E1B"/>
                </a:solidFill>
                <a:latin typeface="Calibri" pitchFamily="34" charset="0"/>
                <a:ea typeface="Calibri" pitchFamily="34" charset="-122"/>
                <a:cs typeface="Calibri" pitchFamily="34" charset="-120"/>
              </a:rPr>
              <a:t>jogging · skipping · high knees · heel flicks · side-steps · runs at 25% / 50% / 75% pace · sport-specific movements (dribbling, passing patterns, court movements)</a:t>
            </a:r>
            <a:endParaRPr lang="en-US" sz="1200" dirty="0"/>
          </a:p>
        </p:txBody>
      </p:sp>
      <p:sp>
        <p:nvSpPr>
          <p:cNvPr id="8" name="Text 6"/>
          <p:cNvSpPr txBox="1"/>
          <p:nvPr/>
        </p:nvSpPr>
        <p:spPr>
          <a:xfrm>
            <a:off x="587913" y="2924007"/>
            <a:ext cx="9513509" cy="352897"/>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Design a 4-minute pulse raiser for a sport of your choice. Build the intensity in steps:</a:t>
            </a:r>
            <a:endParaRPr lang="en-US" sz="1300" dirty="0"/>
          </a:p>
        </p:txBody>
      </p:sp>
      <p:sp>
        <p:nvSpPr>
          <p:cNvPr id="9" name="Text 7"/>
          <p:cNvSpPr txBox="1"/>
          <p:nvPr/>
        </p:nvSpPr>
        <p:spPr>
          <a:xfrm>
            <a:off x="587913" y="3327319"/>
            <a:ext cx="1282720" cy="302484"/>
          </a:xfrm>
          <a:prstGeom prst="rect">
            <a:avLst/>
          </a:prstGeom>
          <a:noFill/>
          <a:ln/>
        </p:spPr>
        <p:txBody>
          <a:bodyPr wrap="square" lIns="0" tIns="0" rIns="0" bIns="0" rtlCol="0" anchor="ctr"/>
          <a:lstStyle/>
          <a:p>
            <a:pPr indent="0" marL="0">
              <a:buNone/>
            </a:pPr>
            <a:r>
              <a:rPr lang="en-US" sz="1250" dirty="0">
                <a:solidFill>
                  <a:srgbClr val="1F1E1B"/>
                </a:solidFill>
                <a:latin typeface="Calibri" pitchFamily="34" charset="0"/>
                <a:ea typeface="Calibri" pitchFamily="34" charset="-122"/>
                <a:cs typeface="Calibri" pitchFamily="34" charset="-120"/>
              </a:rPr>
              <a:t>Sport: </a:t>
            </a:r>
            <a:endParaRPr lang="en-US" sz="1250" dirty="0"/>
          </a:p>
        </p:txBody>
      </p:sp>
      <p:sp>
        <p:nvSpPr>
          <p:cNvPr id="10" name="Shape 8"/>
          <p:cNvSpPr/>
          <p:nvPr/>
        </p:nvSpPr>
        <p:spPr>
          <a:xfrm>
            <a:off x="1389614" y="3579388"/>
            <a:ext cx="3420588" cy="0"/>
          </a:xfrm>
          <a:prstGeom prst="line">
            <a:avLst/>
          </a:prstGeom>
          <a:noFill/>
          <a:ln w="9525">
            <a:solidFill>
              <a:srgbClr val="B9B5A4"/>
            </a:solidFill>
            <a:prstDash val="solid"/>
          </a:ln>
        </p:spPr>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87913" y="3730630"/>
          <a:ext cx="9513509" cy="914400"/>
        </p:xfrm>
        <a:graphic>
          <a:graphicData uri="http://schemas.openxmlformats.org/drawingml/2006/table">
            <a:tbl>
              <a:tblPr/>
              <a:tblGrid>
                <a:gridCol w="748254"/>
                <a:gridCol w="4596414"/>
                <a:gridCol w="962040"/>
                <a:gridCol w="3206801"/>
              </a:tblGrid>
              <a:tr h="383146">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Order</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Activity and description</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Time</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One teaching point</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725960">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1</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2</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3</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25960">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4</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5</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CARDIORESPIRATORY RESPONSES</a:t>
            </a:r>
            <a:endParaRPr lang="en-US" sz="2500" dirty="0"/>
          </a:p>
        </p:txBody>
      </p:sp>
      <p:sp>
        <p:nvSpPr>
          <p:cNvPr id="5" name="Text 3"/>
          <p:cNvSpPr txBox="1"/>
          <p:nvPr/>
        </p:nvSpPr>
        <p:spPr>
          <a:xfrm>
            <a:off x="587913" y="957864"/>
            <a:ext cx="9513509" cy="604967"/>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The cardiorespiratory system is the </a:t>
            </a:r>
            <a:pPr indent="0" marL="0">
              <a:buNone/>
            </a:pPr>
            <a:r>
              <a:rPr lang="en-US" sz="1300" b="1" dirty="0">
                <a:solidFill>
                  <a:srgbClr val="1F1E1B"/>
                </a:solidFill>
                <a:latin typeface="Calibri" pitchFamily="34" charset="0"/>
                <a:ea typeface="Calibri" pitchFamily="34" charset="-122"/>
                <a:cs typeface="Calibri" pitchFamily="34" charset="-120"/>
              </a:rPr>
              <a:t>heart, blood vessels and lungs</a:t>
            </a:r>
            <a:pPr indent="0" marL="0">
              <a:buNone/>
            </a:pPr>
            <a:r>
              <a:rPr lang="en-US" sz="1300" dirty="0">
                <a:solidFill>
                  <a:srgbClr val="1F1E1B"/>
                </a:solidFill>
                <a:latin typeface="Calibri" pitchFamily="34" charset="0"/>
                <a:ea typeface="Calibri" pitchFamily="34" charset="-122"/>
                <a:cs typeface="Calibri" pitchFamily="34" charset="-120"/>
              </a:rPr>
              <a:t>. Complete all five responses to the pulse raiser, then explain why each one helps the performer.</a:t>
            </a:r>
            <a:endParaRPr lang="en-US" sz="13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87913" y="1714073"/>
          <a:ext cx="9513509" cy="914400"/>
        </p:xfrm>
        <a:graphic>
          <a:graphicData uri="http://schemas.openxmlformats.org/drawingml/2006/table">
            <a:tbl>
              <a:tblPr/>
              <a:tblGrid>
                <a:gridCol w="4917095"/>
                <a:gridCol w="4596414"/>
              </a:tblGrid>
              <a:tr h="403311">
                <a:tc>
                  <a:txBody>
                    <a:bodyPr/>
                    <a:lstStyle/>
                    <a:p>
                      <a:pPr indent="0" marL="0">
                        <a:buNone/>
                      </a:pPr>
                      <a:r>
                        <a:rPr lang="en-US" sz="1200" b="1" dirty="0">
                          <a:solidFill>
                            <a:srgbClr val="1F1E1B"/>
                          </a:solidFill>
                          <a:latin typeface="Calibri" pitchFamily="34" charset="0"/>
                          <a:ea typeface="Calibri" pitchFamily="34" charset="-122"/>
                          <a:cs typeface="Calibri" pitchFamily="34" charset="-120"/>
                        </a:rPr>
                        <a:t>Response</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c>
                  <a:txBody>
                    <a:bodyPr/>
                    <a:lstStyle/>
                    <a:p>
                      <a:pPr indent="0" marL="0">
                        <a:buNone/>
                      </a:pPr>
                      <a:r>
                        <a:rPr lang="en-US" sz="1200" b="1" dirty="0">
                          <a:solidFill>
                            <a:srgbClr val="1F1E1B"/>
                          </a:solidFill>
                          <a:latin typeface="Calibri" pitchFamily="34" charset="0"/>
                          <a:ea typeface="Calibri" pitchFamily="34" charset="-122"/>
                          <a:cs typeface="Calibri" pitchFamily="34" charset="-120"/>
                        </a:rPr>
                        <a:t>Why it helps the performer</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AE6E8"/>
                    </a:solidFill>
                  </a:tcPr>
                </a:tc>
              </a:tr>
              <a:tr h="786457">
                <a:tc>
                  <a:txBody>
                    <a:bodyPr/>
                    <a:lstStyle/>
                    <a:p>
                      <a:pPr indent="0" marL="0">
                        <a:buNone/>
                      </a:pPr>
                      <a:r>
                        <a:rPr lang="en-US" sz="1200" dirty="0">
                          <a:solidFill>
                            <a:srgbClr val="1F1E1B"/>
                          </a:solidFill>
                          <a:latin typeface="Calibri" pitchFamily="34" charset="0"/>
                          <a:ea typeface="Calibri" pitchFamily="34" charset="-122"/>
                          <a:cs typeface="Calibri" pitchFamily="34" charset="-120"/>
                        </a:rPr>
                        <a:t>1.  Increased h_______  r______</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200" dirty="0">
                          <a:solidFill>
                            <a:srgbClr val="1F1E1B"/>
                          </a:solidFill>
                          <a:latin typeface="Calibri" pitchFamily="34" charset="0"/>
                          <a:ea typeface="Calibri" pitchFamily="34" charset="-122"/>
                          <a:cs typeface="Calibri" pitchFamily="34" charset="-120"/>
                        </a:rPr>
                        <a:t>2.  Increased b____________  r______</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200" dirty="0">
                          <a:solidFill>
                            <a:srgbClr val="1F1E1B"/>
                          </a:solidFill>
                          <a:latin typeface="Calibri" pitchFamily="34" charset="0"/>
                          <a:ea typeface="Calibri" pitchFamily="34" charset="-122"/>
                          <a:cs typeface="Calibri" pitchFamily="34" charset="-120"/>
                        </a:rPr>
                        <a:t>3.  Increased d________ of b____________</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200" dirty="0">
                          <a:solidFill>
                            <a:srgbClr val="1F1E1B"/>
                          </a:solidFill>
                          <a:latin typeface="Calibri" pitchFamily="34" charset="0"/>
                          <a:ea typeface="Calibri" pitchFamily="34" charset="-122"/>
                          <a:cs typeface="Calibri" pitchFamily="34" charset="-120"/>
                        </a:rPr>
                        <a:t>4.  Increased supply of o_________ to the working m_________</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786457">
                <a:tc>
                  <a:txBody>
                    <a:bodyPr/>
                    <a:lstStyle/>
                    <a:p>
                      <a:pPr indent="0" marL="0">
                        <a:buNone/>
                      </a:pPr>
                      <a:r>
                        <a:rPr lang="en-US" sz="1200" dirty="0">
                          <a:solidFill>
                            <a:srgbClr val="1F1E1B"/>
                          </a:solidFill>
                          <a:latin typeface="Calibri" pitchFamily="34" charset="0"/>
                          <a:ea typeface="Calibri" pitchFamily="34" charset="-122"/>
                          <a:cs typeface="Calibri" pitchFamily="34" charset="-120"/>
                        </a:rPr>
                        <a:t>5.  Increased removal of c________  d__________</a:t>
                      </a: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200" dirty="0">
                        <a:latin typeface="Calibri" charset="0"/>
                        <a:ea typeface="Calibri" charset="0"/>
                        <a:cs typeface="Calibri" charset="0"/>
                      </a:endParaRPr>
                    </a:p>
                  </a:txBody>
                  <a:tcPr marL="64008" marR="64008" marT="64008" marB="64008"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sp>
        <p:nvSpPr>
          <p:cNvPr id="7" name="Text 4"/>
          <p:cNvSpPr txBox="1"/>
          <p:nvPr/>
        </p:nvSpPr>
        <p:spPr>
          <a:xfrm>
            <a:off x="587913" y="6705051"/>
            <a:ext cx="9513509" cy="352897"/>
          </a:xfrm>
          <a:prstGeom prst="rect">
            <a:avLst/>
          </a:prstGeom>
          <a:noFill/>
          <a:ln/>
        </p:spPr>
        <p:txBody>
          <a:bodyPr wrap="square" lIns="0" tIns="0" rIns="0" bIns="0" rtlCol="0" anchor="ctr"/>
          <a:lstStyle/>
          <a:p>
            <a:pPr indent="0" marL="0">
              <a:buNone/>
            </a:pPr>
            <a:r>
              <a:rPr lang="en-US" sz="1150" i="1" dirty="0">
                <a:solidFill>
                  <a:srgbClr val="6E6B5E"/>
                </a:solidFill>
                <a:latin typeface="Calibri" pitchFamily="34" charset="0"/>
                <a:ea typeface="Calibri" pitchFamily="34" charset="-122"/>
                <a:cs typeface="Calibri" pitchFamily="34" charset="-120"/>
              </a:rPr>
              <a:t>Check: which two responses are about oxygen getting IN, and which is about waste getting OUT?</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6</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D0202E"/>
                </a:solidFill>
                <a:latin typeface="Arial" pitchFamily="34" charset="0"/>
                <a:ea typeface="Arial" pitchFamily="34" charset="-122"/>
                <a:cs typeface="Arial" pitchFamily="34" charset="-120"/>
              </a:rPr>
              <a:t>MUSCULOSKELETAL RESPONSES</a:t>
            </a:r>
            <a:endParaRPr lang="en-US" sz="2500" dirty="0"/>
          </a:p>
        </p:txBody>
      </p:sp>
      <p:sp>
        <p:nvSpPr>
          <p:cNvPr id="5" name="Text 3"/>
          <p:cNvSpPr txBox="1"/>
          <p:nvPr/>
        </p:nvSpPr>
        <p:spPr>
          <a:xfrm>
            <a:off x="587913" y="957864"/>
            <a:ext cx="9513509" cy="756209"/>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Complete the three responses to the pulse raiser: increased </a:t>
            </a:r>
            <a:pPr indent="0" marL="0">
              <a:buNone/>
            </a:pPr>
            <a:r>
              <a:rPr lang="en-US" sz="1300" b="1" dirty="0">
                <a:solidFill>
                  <a:srgbClr val="1F1E1B"/>
                </a:solidFill>
                <a:latin typeface="Calibri" pitchFamily="34" charset="0"/>
                <a:ea typeface="Calibri" pitchFamily="34" charset="-122"/>
                <a:cs typeface="Calibri" pitchFamily="34" charset="-120"/>
              </a:rPr>
              <a:t>t____________</a:t>
            </a:r>
            <a:pPr indent="0" marL="0">
              <a:buNone/>
            </a:pPr>
            <a:r>
              <a:rPr lang="en-US" sz="1300" dirty="0">
                <a:solidFill>
                  <a:srgbClr val="1F1E1B"/>
                </a:solidFill>
                <a:latin typeface="Calibri" pitchFamily="34" charset="0"/>
                <a:ea typeface="Calibri" pitchFamily="34" charset="-122"/>
                <a:cs typeface="Calibri" pitchFamily="34" charset="-120"/>
              </a:rPr>
              <a:t> of the muscles · increased </a:t>
            </a:r>
            <a:pPr indent="0" marL="0">
              <a:buNone/>
            </a:pPr>
            <a:r>
              <a:rPr lang="en-US" sz="1300" b="1" dirty="0">
                <a:solidFill>
                  <a:srgbClr val="1F1E1B"/>
                </a:solidFill>
                <a:latin typeface="Calibri" pitchFamily="34" charset="0"/>
                <a:ea typeface="Calibri" pitchFamily="34" charset="-122"/>
                <a:cs typeface="Calibri" pitchFamily="34" charset="-120"/>
              </a:rPr>
              <a:t>p__________</a:t>
            </a:r>
            <a:pPr indent="0" marL="0">
              <a:buNone/>
            </a:pPr>
            <a:r>
              <a:rPr lang="en-US" sz="1300" dirty="0">
                <a:solidFill>
                  <a:srgbClr val="1F1E1B"/>
                </a:solidFill>
                <a:latin typeface="Calibri" pitchFamily="34" charset="0"/>
                <a:ea typeface="Calibri" pitchFamily="34" charset="-122"/>
                <a:cs typeface="Calibri" pitchFamily="34" charset="-120"/>
              </a:rPr>
              <a:t> of the muscles · reduced risk of muscle </a:t>
            </a:r>
            <a:pPr indent="0" marL="0">
              <a:buNone/>
            </a:pPr>
            <a:r>
              <a:rPr lang="en-US" sz="1300" b="1" dirty="0">
                <a:solidFill>
                  <a:srgbClr val="1F1E1B"/>
                </a:solidFill>
                <a:latin typeface="Calibri" pitchFamily="34" charset="0"/>
                <a:ea typeface="Calibri" pitchFamily="34" charset="-122"/>
                <a:cs typeface="Calibri" pitchFamily="34" charset="-120"/>
              </a:rPr>
              <a:t>s________</a:t>
            </a:r>
            <a:pPr indent="0" marL="0">
              <a:buNone/>
            </a:pPr>
            <a:r>
              <a:rPr lang="en-US" sz="1300" dirty="0">
                <a:solidFill>
                  <a:srgbClr val="1F1E1B"/>
                </a:solidFill>
                <a:latin typeface="Calibri" pitchFamily="34" charset="0"/>
                <a:ea typeface="Calibri" pitchFamily="34" charset="-122"/>
                <a:cs typeface="Calibri" pitchFamily="34" charset="-120"/>
              </a:rPr>
              <a:t>.   Key term: </a:t>
            </a:r>
            <a:pPr indent="0" marL="0">
              <a:buNone/>
            </a:pPr>
            <a:r>
              <a:rPr lang="en-US" sz="1300" b="1" dirty="0">
                <a:solidFill>
                  <a:srgbClr val="1F1E1B"/>
                </a:solidFill>
                <a:latin typeface="Calibri" pitchFamily="34" charset="0"/>
                <a:ea typeface="Calibri" pitchFamily="34" charset="-122"/>
                <a:cs typeface="Calibri" pitchFamily="34" charset="-120"/>
              </a:rPr>
              <a:t>pliability</a:t>
            </a:r>
            <a:pPr indent="0" marL="0">
              <a:buNone/>
            </a:pPr>
            <a:r>
              <a:rPr lang="en-US" sz="1300" dirty="0">
                <a:solidFill>
                  <a:srgbClr val="1F1E1B"/>
                </a:solidFill>
                <a:latin typeface="Calibri" pitchFamily="34" charset="0"/>
                <a:ea typeface="Calibri" pitchFamily="34" charset="-122"/>
                <a:cs typeface="Calibri" pitchFamily="34" charset="-120"/>
              </a:rPr>
              <a:t> means the quality of being easily bent; flexibility.</a:t>
            </a:r>
            <a:endParaRPr lang="en-US" sz="1300" dirty="0"/>
          </a:p>
        </p:txBody>
      </p:sp>
      <p:sp>
        <p:nvSpPr>
          <p:cNvPr id="6" name="Shape 4"/>
          <p:cNvSpPr/>
          <p:nvPr/>
        </p:nvSpPr>
        <p:spPr>
          <a:xfrm>
            <a:off x="587913" y="1915729"/>
            <a:ext cx="9513509" cy="1058692"/>
          </a:xfrm>
          <a:prstGeom prst="roundRect">
            <a:avLst>
              <a:gd name="adj" fmla="val 5182"/>
            </a:avLst>
          </a:prstGeom>
          <a:solidFill>
            <a:srgbClr val="F1EFE5"/>
          </a:solidFill>
          <a:ln/>
        </p:spPr>
      </p:sp>
      <p:sp>
        <p:nvSpPr>
          <p:cNvPr id="7" name="Text 5"/>
          <p:cNvSpPr txBox="1"/>
          <p:nvPr/>
        </p:nvSpPr>
        <p:spPr>
          <a:xfrm>
            <a:off x="801700" y="2046805"/>
            <a:ext cx="9085936" cy="857037"/>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Exam practice.  </a:t>
            </a:r>
            <a:pPr indent="0" marL="0">
              <a:buNone/>
            </a:pPr>
            <a:r>
              <a:rPr lang="en-US" sz="1200" dirty="0">
                <a:solidFill>
                  <a:srgbClr val="1F1E1B"/>
                </a:solidFill>
                <a:latin typeface="Calibri" pitchFamily="34" charset="0"/>
                <a:ea typeface="Calibri" pitchFamily="34" charset="-122"/>
                <a:cs typeface="Calibri" pitchFamily="34" charset="-120"/>
              </a:rPr>
              <a:t>Tom is a footballer. He plays for his local team and has been asked by his coach to lead the warm-up for his squad this Saturday. Identify three pulse-raiser exercises Tom could use, and explain the effect of the pulse raiser on the cardiorespiratory and musculoskeletal systems. </a:t>
            </a:r>
            <a:pPr indent="0" marL="0">
              <a:buNone/>
            </a:pPr>
            <a:r>
              <a:rPr lang="en-US" sz="1200" b="1" dirty="0">
                <a:solidFill>
                  <a:srgbClr val="1F1E1B"/>
                </a:solidFill>
                <a:latin typeface="Calibri" pitchFamily="34" charset="0"/>
                <a:ea typeface="Calibri" pitchFamily="34" charset="-122"/>
                <a:cs typeface="Calibri" pitchFamily="34" charset="-120"/>
              </a:rPr>
              <a:t>(6 marks)</a:t>
            </a:r>
            <a:endParaRPr lang="en-US" sz="1200" dirty="0"/>
          </a:p>
        </p:txBody>
      </p:sp>
      <p:sp>
        <p:nvSpPr>
          <p:cNvPr id="8" name="Shape 6"/>
          <p:cNvSpPr/>
          <p:nvPr/>
        </p:nvSpPr>
        <p:spPr>
          <a:xfrm>
            <a:off x="694807" y="3478560"/>
            <a:ext cx="9299722" cy="0"/>
          </a:xfrm>
          <a:prstGeom prst="line">
            <a:avLst/>
          </a:prstGeom>
          <a:noFill/>
          <a:ln w="9525">
            <a:solidFill>
              <a:srgbClr val="B9B5A4"/>
            </a:solidFill>
            <a:prstDash val="solid"/>
          </a:ln>
        </p:spPr>
      </p:sp>
      <p:sp>
        <p:nvSpPr>
          <p:cNvPr id="9" name="Shape 7"/>
          <p:cNvSpPr/>
          <p:nvPr/>
        </p:nvSpPr>
        <p:spPr>
          <a:xfrm>
            <a:off x="694807" y="3902037"/>
            <a:ext cx="9299722" cy="0"/>
          </a:xfrm>
          <a:prstGeom prst="line">
            <a:avLst/>
          </a:prstGeom>
          <a:noFill/>
          <a:ln w="9525">
            <a:solidFill>
              <a:srgbClr val="B9B5A4"/>
            </a:solidFill>
            <a:prstDash val="solid"/>
          </a:ln>
        </p:spPr>
      </p:sp>
      <p:sp>
        <p:nvSpPr>
          <p:cNvPr id="10" name="Shape 8"/>
          <p:cNvSpPr/>
          <p:nvPr/>
        </p:nvSpPr>
        <p:spPr>
          <a:xfrm>
            <a:off x="694807" y="4325514"/>
            <a:ext cx="9299722" cy="0"/>
          </a:xfrm>
          <a:prstGeom prst="line">
            <a:avLst/>
          </a:prstGeom>
          <a:noFill/>
          <a:ln w="9525">
            <a:solidFill>
              <a:srgbClr val="B9B5A4"/>
            </a:solidFill>
            <a:prstDash val="solid"/>
          </a:ln>
        </p:spPr>
      </p:sp>
      <p:sp>
        <p:nvSpPr>
          <p:cNvPr id="11" name="Shape 9"/>
          <p:cNvSpPr/>
          <p:nvPr/>
        </p:nvSpPr>
        <p:spPr>
          <a:xfrm>
            <a:off x="694807" y="4748991"/>
            <a:ext cx="9299722" cy="0"/>
          </a:xfrm>
          <a:prstGeom prst="line">
            <a:avLst/>
          </a:prstGeom>
          <a:noFill/>
          <a:ln w="9525">
            <a:solidFill>
              <a:srgbClr val="B9B5A4"/>
            </a:solidFill>
            <a:prstDash val="solid"/>
          </a:ln>
        </p:spPr>
      </p:sp>
      <p:sp>
        <p:nvSpPr>
          <p:cNvPr id="12" name="Shape 10"/>
          <p:cNvSpPr/>
          <p:nvPr/>
        </p:nvSpPr>
        <p:spPr>
          <a:xfrm>
            <a:off x="694807" y="5172468"/>
            <a:ext cx="9299722" cy="0"/>
          </a:xfrm>
          <a:prstGeom prst="line">
            <a:avLst/>
          </a:prstGeom>
          <a:noFill/>
          <a:ln w="9525">
            <a:solidFill>
              <a:srgbClr val="B9B5A4"/>
            </a:solidFill>
            <a:prstDash val="solid"/>
          </a:ln>
        </p:spPr>
      </p:sp>
      <p:sp>
        <p:nvSpPr>
          <p:cNvPr id="13" name="Shape 11"/>
          <p:cNvSpPr/>
          <p:nvPr/>
        </p:nvSpPr>
        <p:spPr>
          <a:xfrm>
            <a:off x="694807" y="5595945"/>
            <a:ext cx="9299722" cy="0"/>
          </a:xfrm>
          <a:prstGeom prst="line">
            <a:avLst/>
          </a:prstGeom>
          <a:noFill/>
          <a:ln w="9525">
            <a:solidFill>
              <a:srgbClr val="B9B5A4"/>
            </a:solidFill>
            <a:prstDash val="solid"/>
          </a:ln>
        </p:spPr>
      </p:sp>
      <p:sp>
        <p:nvSpPr>
          <p:cNvPr id="14" name="Shape 12"/>
          <p:cNvSpPr/>
          <p:nvPr/>
        </p:nvSpPr>
        <p:spPr>
          <a:xfrm>
            <a:off x="694807" y="6019422"/>
            <a:ext cx="9299722" cy="0"/>
          </a:xfrm>
          <a:prstGeom prst="line">
            <a:avLst/>
          </a:prstGeom>
          <a:noFill/>
          <a:ln w="9525">
            <a:solidFill>
              <a:srgbClr val="B9B5A4"/>
            </a:solidFill>
            <a:prstDash val="solid"/>
          </a:ln>
        </p:spPr>
      </p:sp>
      <p:sp>
        <p:nvSpPr>
          <p:cNvPr id="15" name="Shape 13"/>
          <p:cNvSpPr/>
          <p:nvPr/>
        </p:nvSpPr>
        <p:spPr>
          <a:xfrm>
            <a:off x="587913" y="6452982"/>
            <a:ext cx="3042898" cy="625133"/>
          </a:xfrm>
          <a:prstGeom prst="roundRect">
            <a:avLst>
              <a:gd name="adj" fmla="val 7314"/>
            </a:avLst>
          </a:prstGeom>
          <a:solidFill>
            <a:srgbClr val="E4EFE8"/>
          </a:solidFill>
          <a:ln/>
        </p:spPr>
      </p:sp>
      <p:sp>
        <p:nvSpPr>
          <p:cNvPr id="16" name="Text 14"/>
          <p:cNvSpPr txBox="1"/>
          <p:nvPr/>
        </p:nvSpPr>
        <p:spPr>
          <a:xfrm>
            <a:off x="716186" y="6513478"/>
            <a:ext cx="2786354" cy="524305"/>
          </a:xfrm>
          <a:prstGeom prst="rect">
            <a:avLst/>
          </a:prstGeom>
          <a:noFill/>
          <a:ln/>
        </p:spPr>
        <p:txBody>
          <a:bodyPr wrap="square" lIns="0" tIns="0" rIns="0" bIns="0" rtlCol="0" anchor="ctr"/>
          <a:lstStyle/>
          <a:p>
            <a:pPr indent="0" marL="0">
              <a:buNone/>
            </a:pPr>
            <a:r>
              <a:rPr lang="en-US" sz="950" b="1" dirty="0">
                <a:solidFill>
                  <a:srgbClr val="2C6E49"/>
                </a:solidFill>
                <a:latin typeface="Calibri" pitchFamily="34" charset="0"/>
                <a:ea typeface="Calibri" pitchFamily="34" charset="-122"/>
                <a:cs typeface="Calibri" pitchFamily="34" charset="-120"/>
              </a:rPr>
              <a:t>PASS  </a:t>
            </a:r>
            <a:pPr indent="0" marL="0">
              <a:buNone/>
            </a:pPr>
            <a:r>
              <a:rPr lang="en-US" sz="950" dirty="0">
                <a:solidFill>
                  <a:srgbClr val="1F1E1B"/>
                </a:solidFill>
                <a:latin typeface="Calibri" pitchFamily="34" charset="0"/>
                <a:ea typeface="Calibri" pitchFamily="34" charset="-122"/>
                <a:cs typeface="Calibri" pitchFamily="34" charset="-120"/>
              </a:rPr>
              <a:t>correct activities and responses named</a:t>
            </a:r>
            <a:endParaRPr lang="en-US" sz="950" dirty="0"/>
          </a:p>
        </p:txBody>
      </p:sp>
      <p:sp>
        <p:nvSpPr>
          <p:cNvPr id="17" name="Shape 15"/>
          <p:cNvSpPr/>
          <p:nvPr/>
        </p:nvSpPr>
        <p:spPr>
          <a:xfrm>
            <a:off x="3759083" y="6452982"/>
            <a:ext cx="3042898" cy="625133"/>
          </a:xfrm>
          <a:prstGeom prst="roundRect">
            <a:avLst>
              <a:gd name="adj" fmla="val 7314"/>
            </a:avLst>
          </a:prstGeom>
          <a:solidFill>
            <a:srgbClr val="F6ECDD"/>
          </a:solidFill>
          <a:ln/>
        </p:spPr>
      </p:sp>
      <p:sp>
        <p:nvSpPr>
          <p:cNvPr id="18" name="Text 16"/>
          <p:cNvSpPr txBox="1"/>
          <p:nvPr/>
        </p:nvSpPr>
        <p:spPr>
          <a:xfrm>
            <a:off x="3887355" y="6513478"/>
            <a:ext cx="2786354" cy="524305"/>
          </a:xfrm>
          <a:prstGeom prst="rect">
            <a:avLst/>
          </a:prstGeom>
          <a:noFill/>
          <a:ln/>
        </p:spPr>
        <p:txBody>
          <a:bodyPr wrap="square" lIns="0" tIns="0" rIns="0" bIns="0" rtlCol="0" anchor="ctr"/>
          <a:lstStyle/>
          <a:p>
            <a:pPr indent="0" marL="0">
              <a:buNone/>
            </a:pPr>
            <a:r>
              <a:rPr lang="en-US" sz="950" b="1" dirty="0">
                <a:solidFill>
                  <a:srgbClr val="B36A00"/>
                </a:solidFill>
                <a:latin typeface="Calibri" pitchFamily="34" charset="0"/>
                <a:ea typeface="Calibri" pitchFamily="34" charset="-122"/>
                <a:cs typeface="Calibri" pitchFamily="34" charset="-120"/>
              </a:rPr>
              <a:t>MERIT  </a:t>
            </a:r>
            <a:pPr indent="0" marL="0">
              <a:buNone/>
            </a:pPr>
            <a:r>
              <a:rPr lang="en-US" sz="950" dirty="0">
                <a:solidFill>
                  <a:srgbClr val="1F1E1B"/>
                </a:solidFill>
                <a:latin typeface="Calibri" pitchFamily="34" charset="0"/>
                <a:ea typeface="Calibri" pitchFamily="34" charset="-122"/>
                <a:cs typeface="Calibri" pitchFamily="34" charset="-120"/>
              </a:rPr>
              <a:t>described and linked to the body system</a:t>
            </a:r>
            <a:endParaRPr lang="en-US" sz="950" dirty="0"/>
          </a:p>
        </p:txBody>
      </p:sp>
      <p:sp>
        <p:nvSpPr>
          <p:cNvPr id="19" name="Shape 17"/>
          <p:cNvSpPr/>
          <p:nvPr/>
        </p:nvSpPr>
        <p:spPr>
          <a:xfrm>
            <a:off x="6930253" y="6452982"/>
            <a:ext cx="3042898" cy="625133"/>
          </a:xfrm>
          <a:prstGeom prst="roundRect">
            <a:avLst>
              <a:gd name="adj" fmla="val 7314"/>
            </a:avLst>
          </a:prstGeom>
          <a:solidFill>
            <a:srgbClr val="FAE6E8"/>
          </a:solidFill>
          <a:ln/>
        </p:spPr>
      </p:sp>
      <p:sp>
        <p:nvSpPr>
          <p:cNvPr id="20" name="Text 18"/>
          <p:cNvSpPr txBox="1"/>
          <p:nvPr/>
        </p:nvSpPr>
        <p:spPr>
          <a:xfrm>
            <a:off x="7058525" y="6513478"/>
            <a:ext cx="2786354" cy="524305"/>
          </a:xfrm>
          <a:prstGeom prst="rect">
            <a:avLst/>
          </a:prstGeom>
          <a:noFill/>
          <a:ln/>
        </p:spPr>
        <p:txBody>
          <a:bodyPr wrap="square" lIns="0" tIns="0" rIns="0" bIns="0" rtlCol="0" anchor="ctr"/>
          <a:lstStyle/>
          <a:p>
            <a:pPr indent="0" marL="0">
              <a:buNone/>
            </a:pPr>
            <a:r>
              <a:rPr lang="en-US" sz="950" b="1" dirty="0">
                <a:solidFill>
                  <a:srgbClr val="D0202E"/>
                </a:solidFill>
                <a:latin typeface="Calibri" pitchFamily="34" charset="0"/>
                <a:ea typeface="Calibri" pitchFamily="34" charset="-122"/>
                <a:cs typeface="Calibri" pitchFamily="34" charset="-120"/>
              </a:rPr>
              <a:t>DISTINCTION  </a:t>
            </a:r>
            <a:pPr indent="0" marL="0">
              <a:buNone/>
            </a:pPr>
            <a:r>
              <a:rPr lang="en-US" sz="950" dirty="0">
                <a:solidFill>
                  <a:srgbClr val="1F1E1B"/>
                </a:solidFill>
                <a:latin typeface="Calibri" pitchFamily="34" charset="0"/>
                <a:ea typeface="Calibri" pitchFamily="34" charset="-122"/>
                <a:cs typeface="Calibri" pitchFamily="34" charset="-120"/>
              </a:rPr>
              <a:t>every choice justified for this participant and activity</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7</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1F1E1B"/>
                </a:solidFill>
                <a:latin typeface="Arial" pitchFamily="34" charset="0"/>
                <a:ea typeface="Arial" pitchFamily="34" charset="-122"/>
                <a:cs typeface="Arial" pitchFamily="34" charset="-120"/>
              </a:rPr>
              <a:t>STRUCTURING A SCENARIO ANSWER</a:t>
            </a:r>
            <a:endParaRPr lang="en-US" sz="2500" dirty="0"/>
          </a:p>
        </p:txBody>
      </p:sp>
      <p:sp>
        <p:nvSpPr>
          <p:cNvPr id="5" name="Text 3"/>
          <p:cNvSpPr txBox="1"/>
          <p:nvPr/>
        </p:nvSpPr>
        <p:spPr>
          <a:xfrm>
            <a:off x="587913" y="957864"/>
            <a:ext cx="4382628" cy="383146"/>
          </a:xfrm>
          <a:prstGeom prst="rect">
            <a:avLst/>
          </a:prstGeom>
          <a:noFill/>
          <a:ln/>
        </p:spPr>
        <p:txBody>
          <a:bodyPr wrap="square" lIns="0" tIns="0" rIns="0" bIns="0" rtlCol="0" anchor="ctr"/>
          <a:lstStyle/>
          <a:p>
            <a:pPr indent="0" marL="0">
              <a:buNone/>
            </a:pPr>
            <a:r>
              <a:rPr lang="en-US" sz="1150" dirty="0">
                <a:solidFill>
                  <a:srgbClr val="1F1E1B"/>
                </a:solidFill>
                <a:latin typeface="Calibri" pitchFamily="34" charset="0"/>
                <a:ea typeface="Calibri" pitchFamily="34" charset="-122"/>
                <a:cs typeface="Calibri" pitchFamily="34" charset="-120"/>
              </a:rPr>
              <a:t>1 · Define the phase, in spec language</a:t>
            </a:r>
            <a:endParaRPr lang="en-US" sz="1150" dirty="0"/>
          </a:p>
        </p:txBody>
      </p:sp>
      <p:sp>
        <p:nvSpPr>
          <p:cNvPr id="6" name="Text 4"/>
          <p:cNvSpPr txBox="1"/>
          <p:nvPr/>
        </p:nvSpPr>
        <p:spPr>
          <a:xfrm>
            <a:off x="587913" y="1381341"/>
            <a:ext cx="4382628" cy="383146"/>
          </a:xfrm>
          <a:prstGeom prst="rect">
            <a:avLst/>
          </a:prstGeom>
          <a:noFill/>
          <a:ln/>
        </p:spPr>
        <p:txBody>
          <a:bodyPr wrap="square" lIns="0" tIns="0" rIns="0" bIns="0" rtlCol="0" anchor="ctr"/>
          <a:lstStyle/>
          <a:p>
            <a:pPr indent="0" marL="0">
              <a:buNone/>
            </a:pPr>
            <a:r>
              <a:rPr lang="en-US" sz="1150" dirty="0">
                <a:solidFill>
                  <a:srgbClr val="1F1E1B"/>
                </a:solidFill>
                <a:latin typeface="Calibri" pitchFamily="34" charset="0"/>
                <a:ea typeface="Calibri" pitchFamily="34" charset="-122"/>
                <a:cs typeface="Calibri" pitchFamily="34" charset="-120"/>
              </a:rPr>
              <a:t>2 · Describe named exercises with a teaching point</a:t>
            </a:r>
            <a:endParaRPr lang="en-US" sz="1150" dirty="0"/>
          </a:p>
        </p:txBody>
      </p:sp>
      <p:sp>
        <p:nvSpPr>
          <p:cNvPr id="7" name="Text 5"/>
          <p:cNvSpPr txBox="1"/>
          <p:nvPr/>
        </p:nvSpPr>
        <p:spPr>
          <a:xfrm>
            <a:off x="587913" y="1804818"/>
            <a:ext cx="4382628" cy="383146"/>
          </a:xfrm>
          <a:prstGeom prst="rect">
            <a:avLst/>
          </a:prstGeom>
          <a:noFill/>
          <a:ln/>
        </p:spPr>
        <p:txBody>
          <a:bodyPr wrap="square" lIns="0" tIns="0" rIns="0" bIns="0" rtlCol="0" anchor="ctr"/>
          <a:lstStyle/>
          <a:p>
            <a:pPr indent="0" marL="0">
              <a:buNone/>
            </a:pPr>
            <a:r>
              <a:rPr lang="en-US" sz="1150" dirty="0">
                <a:solidFill>
                  <a:srgbClr val="1F1E1B"/>
                </a:solidFill>
                <a:latin typeface="Calibri" pitchFamily="34" charset="0"/>
                <a:ea typeface="Calibri" pitchFamily="34" charset="-122"/>
                <a:cs typeface="Calibri" pitchFamily="34" charset="-120"/>
              </a:rPr>
              <a:t>3 · Cardiorespiratory response, and why it helps</a:t>
            </a:r>
            <a:endParaRPr lang="en-US" sz="1150" dirty="0"/>
          </a:p>
        </p:txBody>
      </p:sp>
      <p:sp>
        <p:nvSpPr>
          <p:cNvPr id="8" name="Text 6"/>
          <p:cNvSpPr txBox="1"/>
          <p:nvPr/>
        </p:nvSpPr>
        <p:spPr>
          <a:xfrm>
            <a:off x="587913" y="2228295"/>
            <a:ext cx="4382628" cy="383146"/>
          </a:xfrm>
          <a:prstGeom prst="rect">
            <a:avLst/>
          </a:prstGeom>
          <a:noFill/>
          <a:ln/>
        </p:spPr>
        <p:txBody>
          <a:bodyPr wrap="square" lIns="0" tIns="0" rIns="0" bIns="0" rtlCol="0" anchor="ctr"/>
          <a:lstStyle/>
          <a:p>
            <a:pPr indent="0" marL="0">
              <a:buNone/>
            </a:pPr>
            <a:r>
              <a:rPr lang="en-US" sz="1150" dirty="0">
                <a:solidFill>
                  <a:srgbClr val="1F1E1B"/>
                </a:solidFill>
                <a:latin typeface="Calibri" pitchFamily="34" charset="0"/>
                <a:ea typeface="Calibri" pitchFamily="34" charset="-122"/>
                <a:cs typeface="Calibri" pitchFamily="34" charset="-120"/>
              </a:rPr>
              <a:t>4 · Musculoskeletal response, and why it helps</a:t>
            </a:r>
            <a:endParaRPr lang="en-US" sz="1150" dirty="0"/>
          </a:p>
        </p:txBody>
      </p:sp>
      <p:sp>
        <p:nvSpPr>
          <p:cNvPr id="9" name="Text 7"/>
          <p:cNvSpPr txBox="1"/>
          <p:nvPr/>
        </p:nvSpPr>
        <p:spPr>
          <a:xfrm>
            <a:off x="587913" y="2651772"/>
            <a:ext cx="4382628" cy="383146"/>
          </a:xfrm>
          <a:prstGeom prst="rect">
            <a:avLst/>
          </a:prstGeom>
          <a:noFill/>
          <a:ln/>
        </p:spPr>
        <p:txBody>
          <a:bodyPr wrap="square" lIns="0" tIns="0" rIns="0" bIns="0" rtlCol="0" anchor="ctr"/>
          <a:lstStyle/>
          <a:p>
            <a:pPr indent="0" marL="0">
              <a:buNone/>
            </a:pPr>
            <a:r>
              <a:rPr lang="en-US" sz="1150" b="1" dirty="0">
                <a:solidFill>
                  <a:srgbClr val="D0202E"/>
                </a:solidFill>
                <a:latin typeface="Calibri" pitchFamily="34" charset="0"/>
                <a:ea typeface="Calibri" pitchFamily="34" charset="-122"/>
                <a:cs typeface="Calibri" pitchFamily="34" charset="-120"/>
              </a:rPr>
              <a:t>5 · Link to this participant and this activity, by name</a:t>
            </a:r>
            <a:endParaRPr lang="en-US" sz="1150" dirty="0"/>
          </a:p>
        </p:txBody>
      </p:sp>
      <p:sp>
        <p:nvSpPr>
          <p:cNvPr id="10" name="Text 8"/>
          <p:cNvSpPr txBox="1"/>
          <p:nvPr/>
        </p:nvSpPr>
        <p:spPr>
          <a:xfrm>
            <a:off x="587913" y="3176077"/>
            <a:ext cx="4382628" cy="1209934"/>
          </a:xfrm>
          <a:prstGeom prst="rect">
            <a:avLst/>
          </a:prstGeom>
          <a:noFill/>
          <a:ln/>
        </p:spPr>
        <p:txBody>
          <a:bodyPr wrap="square" lIns="0" tIns="0" rIns="0" bIns="0" rtlCol="0" anchor="t"/>
          <a:lstStyle/>
          <a:p>
            <a:pPr indent="0" marL="0">
              <a:buNone/>
            </a:pPr>
            <a:r>
              <a:rPr lang="en-US" sz="1150" b="1" dirty="0">
                <a:solidFill>
                  <a:srgbClr val="1F1E1B"/>
                </a:solidFill>
                <a:latin typeface="Calibri" pitchFamily="34" charset="0"/>
                <a:ea typeface="Calibri" pitchFamily="34" charset="-122"/>
                <a:cs typeface="Calibri" pitchFamily="34" charset="-120"/>
              </a:rPr>
              <a:t>Model answer: Rafael, 12, city school, loves basketball. Highlight where each of the five steps appears, and circle every link to Rafael:</a:t>
            </a:r>
            <a:endParaRPr lang="en-US" sz="1150" dirty="0"/>
          </a:p>
        </p:txBody>
      </p:sp>
      <p:sp>
        <p:nvSpPr>
          <p:cNvPr id="11" name="Text 9"/>
          <p:cNvSpPr txBox="1"/>
          <p:nvPr/>
        </p:nvSpPr>
        <p:spPr>
          <a:xfrm>
            <a:off x="587913" y="4386011"/>
            <a:ext cx="2137867" cy="302484"/>
          </a:xfrm>
          <a:prstGeom prst="rect">
            <a:avLst/>
          </a:prstGeom>
          <a:noFill/>
          <a:ln/>
        </p:spPr>
        <p:txBody>
          <a:bodyPr wrap="square" lIns="0" tIns="0" rIns="0" bIns="0" rtlCol="0" anchor="ctr"/>
          <a:lstStyle/>
          <a:p>
            <a:pPr indent="0" marL="0">
              <a:buNone/>
            </a:pPr>
            <a:r>
              <a:rPr lang="en-US" sz="1100" b="1" dirty="0">
                <a:solidFill>
                  <a:srgbClr val="6E6B5E"/>
                </a:solidFill>
                <a:latin typeface="Calibri" pitchFamily="34" charset="0"/>
                <a:ea typeface="Calibri" pitchFamily="34" charset="-122"/>
                <a:cs typeface="Calibri" pitchFamily="34" charset="-120"/>
              </a:rPr>
              <a:t>Notes:</a:t>
            </a:r>
            <a:endParaRPr lang="en-US" sz="1100" dirty="0"/>
          </a:p>
        </p:txBody>
      </p:sp>
      <p:sp>
        <p:nvSpPr>
          <p:cNvPr id="12" name="Shape 10"/>
          <p:cNvSpPr/>
          <p:nvPr/>
        </p:nvSpPr>
        <p:spPr>
          <a:xfrm>
            <a:off x="587913" y="4890150"/>
            <a:ext cx="4382628" cy="0"/>
          </a:xfrm>
          <a:prstGeom prst="line">
            <a:avLst/>
          </a:prstGeom>
          <a:noFill/>
          <a:ln w="9525">
            <a:solidFill>
              <a:srgbClr val="B9B5A4"/>
            </a:solidFill>
            <a:prstDash val="solid"/>
          </a:ln>
        </p:spPr>
      </p:sp>
      <p:sp>
        <p:nvSpPr>
          <p:cNvPr id="13" name="Shape 11"/>
          <p:cNvSpPr/>
          <p:nvPr/>
        </p:nvSpPr>
        <p:spPr>
          <a:xfrm>
            <a:off x="587913" y="5343876"/>
            <a:ext cx="4382628" cy="0"/>
          </a:xfrm>
          <a:prstGeom prst="line">
            <a:avLst/>
          </a:prstGeom>
          <a:noFill/>
          <a:ln w="9525">
            <a:solidFill>
              <a:srgbClr val="B9B5A4"/>
            </a:solidFill>
            <a:prstDash val="solid"/>
          </a:ln>
        </p:spPr>
      </p:sp>
      <p:sp>
        <p:nvSpPr>
          <p:cNvPr id="14" name="Shape 12"/>
          <p:cNvSpPr/>
          <p:nvPr/>
        </p:nvSpPr>
        <p:spPr>
          <a:xfrm>
            <a:off x="587913" y="5797601"/>
            <a:ext cx="4382628" cy="0"/>
          </a:xfrm>
          <a:prstGeom prst="line">
            <a:avLst/>
          </a:prstGeom>
          <a:noFill/>
          <a:ln w="9525">
            <a:solidFill>
              <a:srgbClr val="B9B5A4"/>
            </a:solidFill>
            <a:prstDash val="solid"/>
          </a:ln>
        </p:spPr>
      </p:sp>
      <p:sp>
        <p:nvSpPr>
          <p:cNvPr id="15" name="Shape 13"/>
          <p:cNvSpPr/>
          <p:nvPr/>
        </p:nvSpPr>
        <p:spPr>
          <a:xfrm>
            <a:off x="587913" y="6251326"/>
            <a:ext cx="4382628" cy="0"/>
          </a:xfrm>
          <a:prstGeom prst="line">
            <a:avLst/>
          </a:prstGeom>
          <a:noFill/>
          <a:ln w="9525">
            <a:solidFill>
              <a:srgbClr val="B9B5A4"/>
            </a:solidFill>
            <a:prstDash val="solid"/>
          </a:ln>
        </p:spPr>
      </p:sp>
      <p:sp>
        <p:nvSpPr>
          <p:cNvPr id="16" name="Text 14"/>
          <p:cNvSpPr txBox="1"/>
          <p:nvPr/>
        </p:nvSpPr>
        <p:spPr>
          <a:xfrm>
            <a:off x="587913" y="6604224"/>
            <a:ext cx="4382628" cy="705795"/>
          </a:xfrm>
          <a:prstGeom prst="rect">
            <a:avLst/>
          </a:prstGeom>
          <a:noFill/>
          <a:ln/>
        </p:spPr>
        <p:txBody>
          <a:bodyPr wrap="square" lIns="0" tIns="0" rIns="0" bIns="0" rtlCol="0" anchor="t"/>
          <a:lstStyle/>
          <a:p>
            <a:pPr indent="0" marL="0">
              <a:buNone/>
            </a:pPr>
            <a:r>
              <a:rPr lang="en-US" sz="1100" dirty="0">
                <a:solidFill>
                  <a:srgbClr val="6E6B5E"/>
                </a:solidFill>
                <a:latin typeface="Calibri" pitchFamily="34" charset="0"/>
                <a:ea typeface="Calibri" pitchFamily="34" charset="-122"/>
                <a:cs typeface="Calibri" pitchFamily="34" charset="-120"/>
              </a:rPr>
              <a:t>Count the links to Rafael:            Fewer than three means the answer is not yet Band 4.</a:t>
            </a:r>
            <a:endParaRPr lang="en-US" sz="1100" dirty="0"/>
          </a:p>
        </p:txBody>
      </p:sp>
      <p:sp>
        <p:nvSpPr>
          <p:cNvPr id="17" name="Shape 15"/>
          <p:cNvSpPr/>
          <p:nvPr/>
        </p:nvSpPr>
        <p:spPr>
          <a:xfrm>
            <a:off x="5344668" y="957864"/>
            <a:ext cx="4756755" cy="5999256"/>
          </a:xfrm>
          <a:prstGeom prst="roundRect">
            <a:avLst>
              <a:gd name="adj" fmla="val 1346"/>
            </a:avLst>
          </a:prstGeom>
          <a:solidFill>
            <a:srgbClr val="F1EFE5"/>
          </a:solidFill>
          <a:ln/>
        </p:spPr>
      </p:sp>
      <p:sp>
        <p:nvSpPr>
          <p:cNvPr id="18" name="Text 16"/>
          <p:cNvSpPr txBox="1"/>
          <p:nvPr/>
        </p:nvSpPr>
        <p:spPr>
          <a:xfrm>
            <a:off x="5558455" y="1159520"/>
            <a:ext cx="4329181" cy="5595945"/>
          </a:xfrm>
          <a:prstGeom prst="rect">
            <a:avLst/>
          </a:prstGeom>
          <a:noFill/>
          <a:ln/>
        </p:spPr>
        <p:txBody>
          <a:bodyPr wrap="square" lIns="0" tIns="0" rIns="0" bIns="0" rtlCol="0" anchor="t"/>
          <a:lstStyle/>
          <a:p>
            <a:pPr indent="0" marL="0">
              <a:buNone/>
            </a:pPr>
            <a:r>
              <a:rPr lang="en-US" sz="1150" dirty="0">
                <a:solidFill>
                  <a:srgbClr val="1F1E1B"/>
                </a:solidFill>
                <a:latin typeface="Calibri" pitchFamily="34" charset="0"/>
                <a:ea typeface="Calibri" pitchFamily="34" charset="-122"/>
                <a:cs typeface="Calibri" pitchFamily="34" charset="-120"/>
              </a:rPr>
              <a:t>"A pulse raiser is an activity that gradually increases in intensity to raise the heart rate. Rafael's group would start with a gentle jog around the court, build into side-steps, then high knees, finishing with sprints to the key at 75% pace, basketball movements he already knows, which suits his confidence with invasion games. During this his heart rate and breathing rate increase, and he breathes more deeply, so more oxygen reaches his working muscles and carbon dioxide is removed faster, meaning he can play at full intensity from tip-off. At the same time his muscle temperature rises and his muscles become more pliable, reducing his risk of a strain when he jumps for a rebound, which matters because Rafael plays on hard indoor courts."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8</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B36A00"/>
                </a:solidFill>
                <a:latin typeface="Arial" pitchFamily="34" charset="0"/>
                <a:ea typeface="Arial" pitchFamily="34" charset="-122"/>
                <a:cs typeface="Arial" pitchFamily="34" charset="-120"/>
              </a:rPr>
              <a:t>MOBILISERS: OILING THE JOINTS</a:t>
            </a:r>
            <a:endParaRPr lang="en-US" sz="2500" dirty="0"/>
          </a:p>
        </p:txBody>
      </p:sp>
      <p:sp>
        <p:nvSpPr>
          <p:cNvPr id="5" name="Text 3"/>
          <p:cNvSpPr txBox="1"/>
          <p:nvPr/>
        </p:nvSpPr>
        <p:spPr>
          <a:xfrm>
            <a:off x="587913" y="957864"/>
            <a:ext cx="9513509" cy="705795"/>
          </a:xfrm>
          <a:prstGeom prst="rect">
            <a:avLst/>
          </a:prstGeom>
          <a:noFill/>
          <a:ln/>
        </p:spPr>
        <p:txBody>
          <a:bodyPr wrap="square" lIns="0" tIns="0" rIns="0" bIns="0" rtlCol="0" anchor="t"/>
          <a:lstStyle/>
          <a:p>
            <a:pPr indent="0" marL="0">
              <a:buNone/>
            </a:pPr>
            <a:r>
              <a:rPr lang="en-US" sz="1300" dirty="0">
                <a:solidFill>
                  <a:srgbClr val="1F1E1B"/>
                </a:solidFill>
                <a:latin typeface="Calibri" pitchFamily="34" charset="0"/>
                <a:ea typeface="Calibri" pitchFamily="34" charset="-122"/>
                <a:cs typeface="Calibri" pitchFamily="34" charset="-120"/>
              </a:rPr>
              <a:t>Complete the definition: activities that take the </a:t>
            </a:r>
            <a:pPr indent="0" marL="0">
              <a:buNone/>
            </a:pPr>
            <a:r>
              <a:rPr lang="en-US" sz="1300" b="1" dirty="0">
                <a:solidFill>
                  <a:srgbClr val="1F1E1B"/>
                </a:solidFill>
                <a:latin typeface="Calibri" pitchFamily="34" charset="0"/>
                <a:ea typeface="Calibri" pitchFamily="34" charset="-122"/>
                <a:cs typeface="Calibri" pitchFamily="34" charset="-120"/>
              </a:rPr>
              <a:t>j_______</a:t>
            </a:r>
            <a:pPr indent="0" marL="0">
              <a:buNone/>
            </a:pPr>
            <a:r>
              <a:rPr lang="en-US" sz="1300" dirty="0">
                <a:solidFill>
                  <a:srgbClr val="1F1E1B"/>
                </a:solidFill>
                <a:latin typeface="Calibri" pitchFamily="34" charset="0"/>
                <a:ea typeface="Calibri" pitchFamily="34" charset="-122"/>
                <a:cs typeface="Calibri" pitchFamily="34" charset="-120"/>
              </a:rPr>
              <a:t> through their </a:t>
            </a:r>
            <a:pPr indent="0" marL="0">
              <a:buNone/>
            </a:pPr>
            <a:r>
              <a:rPr lang="en-US" sz="1300" b="1" dirty="0">
                <a:solidFill>
                  <a:srgbClr val="1F1E1B"/>
                </a:solidFill>
                <a:latin typeface="Calibri" pitchFamily="34" charset="0"/>
                <a:ea typeface="Calibri" pitchFamily="34" charset="-122"/>
                <a:cs typeface="Calibri" pitchFamily="34" charset="-120"/>
              </a:rPr>
              <a:t>r_______ of m___________</a:t>
            </a:r>
            <a:pPr indent="0" marL="0">
              <a:buNone/>
            </a:pPr>
            <a:r>
              <a:rPr lang="en-US" sz="1300" dirty="0">
                <a:solidFill>
                  <a:srgbClr val="1F1E1B"/>
                </a:solidFill>
                <a:latin typeface="Calibri" pitchFamily="34" charset="0"/>
                <a:ea typeface="Calibri" pitchFamily="34" charset="-122"/>
                <a:cs typeface="Calibri" pitchFamily="34" charset="-120"/>
              </a:rPr>
              <a:t>, starting with </a:t>
            </a:r>
            <a:pPr indent="0" marL="0">
              <a:buNone/>
            </a:pPr>
            <a:r>
              <a:rPr lang="en-US" sz="1300" b="1" dirty="0">
                <a:solidFill>
                  <a:srgbClr val="1F1E1B"/>
                </a:solidFill>
                <a:latin typeface="Calibri" pitchFamily="34" charset="0"/>
                <a:ea typeface="Calibri" pitchFamily="34" charset="-122"/>
                <a:cs typeface="Calibri" pitchFamily="34" charset="-120"/>
              </a:rPr>
              <a:t>s________</a:t>
            </a:r>
            <a:pPr indent="0" marL="0">
              <a:buNone/>
            </a:pPr>
            <a:r>
              <a:rPr lang="en-US" sz="1300" dirty="0">
                <a:solidFill>
                  <a:srgbClr val="1F1E1B"/>
                </a:solidFill>
                <a:latin typeface="Calibri" pitchFamily="34" charset="0"/>
                <a:ea typeface="Calibri" pitchFamily="34" charset="-122"/>
                <a:cs typeface="Calibri" pitchFamily="34" charset="-120"/>
              </a:rPr>
              <a:t> movements and making these </a:t>
            </a:r>
            <a:pPr indent="0" marL="0">
              <a:buNone/>
            </a:pPr>
            <a:r>
              <a:rPr lang="en-US" sz="1300" b="1" dirty="0">
                <a:solidFill>
                  <a:srgbClr val="1F1E1B"/>
                </a:solidFill>
                <a:latin typeface="Calibri" pitchFamily="34" charset="0"/>
                <a:ea typeface="Calibri" pitchFamily="34" charset="-122"/>
                <a:cs typeface="Calibri" pitchFamily="34" charset="-120"/>
              </a:rPr>
              <a:t>b________</a:t>
            </a:r>
            <a:pPr indent="0" marL="0">
              <a:buNone/>
            </a:pPr>
            <a:r>
              <a:rPr lang="en-US" sz="1300" dirty="0">
                <a:solidFill>
                  <a:srgbClr val="1F1E1B"/>
                </a:solidFill>
                <a:latin typeface="Calibri" pitchFamily="34" charset="0"/>
                <a:ea typeface="Calibri" pitchFamily="34" charset="-122"/>
                <a:cs typeface="Calibri" pitchFamily="34" charset="-120"/>
              </a:rPr>
              <a:t> as the warm-up progresses.</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87913" y="1865315"/>
          <a:ext cx="6841175" cy="914400"/>
        </p:xfrm>
        <a:graphic>
          <a:graphicData uri="http://schemas.openxmlformats.org/drawingml/2006/table">
            <a:tbl>
              <a:tblPr/>
              <a:tblGrid>
                <a:gridCol w="1817187"/>
                <a:gridCol w="5023988"/>
              </a:tblGrid>
              <a:tr h="362980">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Joint</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c>
                  <a:txBody>
                    <a:bodyPr/>
                    <a:lstStyle/>
                    <a:p>
                      <a:pPr indent="0" marL="0">
                        <a:buNone/>
                      </a:pPr>
                      <a:r>
                        <a:rPr lang="en-US" sz="1150" b="1" dirty="0">
                          <a:solidFill>
                            <a:srgbClr val="1F1E1B"/>
                          </a:solidFill>
                          <a:latin typeface="Calibri" pitchFamily="34" charset="0"/>
                          <a:ea typeface="Calibri" pitchFamily="34" charset="-122"/>
                          <a:cs typeface="Calibri" pitchFamily="34" charset="-120"/>
                        </a:rPr>
                        <a:t>Mobiliser exercise, small to big</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solidFill>
                      <a:srgbClr val="F6ECDD"/>
                    </a:solidFill>
                  </a:tcPr>
                </a:tc>
              </a:tr>
              <a:tr h="504139">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1 · Shoulders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04139">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2 · Elbows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04139">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3 · Wrists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wrist circles and waves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04139">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4 · Hips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04139">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5 · Knees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r h="504139">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6 · Ankles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c>
                  <a:txBody>
                    <a:bodyPr/>
                    <a:lstStyle/>
                    <a:p>
                      <a:pPr indent="0" marL="0">
                        <a:buNone/>
                      </a:pPr>
                      <a:r>
                        <a:rPr lang="en-US" sz="1150" dirty="0">
                          <a:solidFill>
                            <a:srgbClr val="1F1E1B"/>
                          </a:solidFill>
                          <a:latin typeface="Calibri" pitchFamily="34" charset="0"/>
                          <a:ea typeface="Calibri" pitchFamily="34" charset="-122"/>
                          <a:cs typeface="Calibri" pitchFamily="34" charset="-120"/>
                        </a:rPr>
                        <a:t>ankle rolls, both ways</a:t>
                      </a:r>
                      <a:endParaRPr lang="en-US" sz="1150" dirty="0">
                        <a:latin typeface="Calibri" charset="0"/>
                        <a:ea typeface="Calibri" charset="0"/>
                        <a:cs typeface="Calibri" charset="0"/>
                      </a:endParaRPr>
                    </a:p>
                  </a:txBody>
                  <a:tcPr marL="54864" marR="54864" marT="54864" marB="54864" anchor="ctr">
                    <a:lnL w="9525" cap="flat" cmpd="sng" algn="ctr">
                      <a:solidFill>
                        <a:srgbClr val="B9B5A4"/>
                      </a:solidFill>
                      <a:prstDash val="solid"/>
                      <a:round/>
                      <a:headEnd type="none" w="med" len="med"/>
                      <a:tailEnd type="none" w="med" len="med"/>
                    </a:lnL>
                    <a:lnR w="9525" cap="flat" cmpd="sng" algn="ctr">
                      <a:solidFill>
                        <a:srgbClr val="B9B5A4"/>
                      </a:solidFill>
                      <a:prstDash val="solid"/>
                      <a:round/>
                      <a:headEnd type="none" w="med" len="med"/>
                      <a:tailEnd type="none" w="med" len="med"/>
                    </a:lnR>
                    <a:lnT w="9525" cap="flat" cmpd="sng" algn="ctr">
                      <a:solidFill>
                        <a:srgbClr val="B9B5A4"/>
                      </a:solidFill>
                      <a:prstDash val="solid"/>
                      <a:round/>
                      <a:headEnd type="none" w="med" len="med"/>
                      <a:tailEnd type="none" w="med" len="med"/>
                    </a:lnT>
                    <a:lnB w="9525" cap="flat" cmpd="sng" algn="ctr">
                      <a:solidFill>
                        <a:srgbClr val="B9B5A4"/>
                      </a:solidFill>
                      <a:prstDash val="solid"/>
                      <a:round/>
                      <a:headEnd type="none" w="med" len="med"/>
                      <a:tailEnd type="none" w="med" len="med"/>
                    </a:lnB>
                  </a:tcPr>
                </a:tc>
              </a:tr>
            </a:tbl>
          </a:graphicData>
        </a:graphic>
      </p:graphicFrame>
      <p:pic>
        <p:nvPicPr>
          <p:cNvPr id="7" name="Image 0" descr="/Users/ransfordanthony-walker/Documents/Claude Code/BTEC Centre/Teaching Materials/Component 1/LOC Warm-ups/anatomy-skeleton.png">    </p:cNvPr>
          <p:cNvPicPr>
            <a:picLocks noChangeAspect="1"/>
          </p:cNvPicPr>
          <p:nvPr/>
        </p:nvPicPr>
        <p:blipFill>
          <a:blip r:embed="rId1"/>
          <a:stretch>
            <a:fillRect/>
          </a:stretch>
        </p:blipFill>
        <p:spPr>
          <a:xfrm>
            <a:off x="7856662" y="1814901"/>
            <a:ext cx="2169935" cy="3377733"/>
          </a:xfrm>
          <a:prstGeom prst="rect">
            <a:avLst/>
          </a:prstGeom>
        </p:spPr>
      </p:pic>
      <p:sp>
        <p:nvSpPr>
          <p:cNvPr id="8" name="Shape 4"/>
          <p:cNvSpPr/>
          <p:nvPr/>
        </p:nvSpPr>
        <p:spPr>
          <a:xfrm>
            <a:off x="8379370" y="2352566"/>
            <a:ext cx="256544" cy="241987"/>
          </a:xfrm>
          <a:prstGeom prst="ellipse">
            <a:avLst/>
          </a:prstGeom>
          <a:solidFill>
            <a:srgbClr val="B36A00"/>
          </a:solidFill>
          <a:ln w="15875">
            <a:solidFill>
              <a:srgbClr val="FFFFFF"/>
            </a:solidFill>
            <a:prstDash val="solid"/>
          </a:ln>
        </p:spPr>
      </p:sp>
      <p:sp>
        <p:nvSpPr>
          <p:cNvPr id="9" name="Text 5"/>
          <p:cNvSpPr txBox="1"/>
          <p:nvPr/>
        </p:nvSpPr>
        <p:spPr>
          <a:xfrm>
            <a:off x="8379370" y="2352566"/>
            <a:ext cx="256544" cy="241987"/>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10" name="Shape 6"/>
          <p:cNvSpPr/>
          <p:nvPr/>
        </p:nvSpPr>
        <p:spPr>
          <a:xfrm>
            <a:off x="8281723" y="2909891"/>
            <a:ext cx="256544" cy="241987"/>
          </a:xfrm>
          <a:prstGeom prst="ellipse">
            <a:avLst/>
          </a:prstGeom>
          <a:solidFill>
            <a:srgbClr val="B36A00"/>
          </a:solidFill>
          <a:ln w="15875">
            <a:solidFill>
              <a:srgbClr val="FFFFFF"/>
            </a:solidFill>
            <a:prstDash val="solid"/>
          </a:ln>
        </p:spPr>
      </p:sp>
      <p:sp>
        <p:nvSpPr>
          <p:cNvPr id="11" name="Text 7"/>
          <p:cNvSpPr txBox="1"/>
          <p:nvPr/>
        </p:nvSpPr>
        <p:spPr>
          <a:xfrm>
            <a:off x="8281723" y="2909891"/>
            <a:ext cx="256544" cy="241987"/>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2" name="Shape 8"/>
          <p:cNvSpPr/>
          <p:nvPr/>
        </p:nvSpPr>
        <p:spPr>
          <a:xfrm>
            <a:off x="8216625" y="3382774"/>
            <a:ext cx="256544" cy="241987"/>
          </a:xfrm>
          <a:prstGeom prst="ellipse">
            <a:avLst/>
          </a:prstGeom>
          <a:solidFill>
            <a:srgbClr val="B36A00"/>
          </a:solidFill>
          <a:ln w="15875">
            <a:solidFill>
              <a:srgbClr val="FFFFFF"/>
            </a:solidFill>
            <a:prstDash val="solid"/>
          </a:ln>
        </p:spPr>
      </p:sp>
      <p:sp>
        <p:nvSpPr>
          <p:cNvPr id="13" name="Text 9"/>
          <p:cNvSpPr txBox="1"/>
          <p:nvPr/>
        </p:nvSpPr>
        <p:spPr>
          <a:xfrm>
            <a:off x="8216625" y="3382774"/>
            <a:ext cx="256544" cy="241987"/>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14" name="Shape 10"/>
          <p:cNvSpPr/>
          <p:nvPr/>
        </p:nvSpPr>
        <p:spPr>
          <a:xfrm>
            <a:off x="8509567" y="3247665"/>
            <a:ext cx="256544" cy="241987"/>
          </a:xfrm>
          <a:prstGeom prst="ellipse">
            <a:avLst/>
          </a:prstGeom>
          <a:solidFill>
            <a:srgbClr val="B36A00"/>
          </a:solidFill>
          <a:ln w="15875">
            <a:solidFill>
              <a:srgbClr val="FFFFFF"/>
            </a:solidFill>
            <a:prstDash val="solid"/>
          </a:ln>
        </p:spPr>
      </p:sp>
      <p:sp>
        <p:nvSpPr>
          <p:cNvPr id="15" name="Text 11"/>
          <p:cNvSpPr txBox="1"/>
          <p:nvPr/>
        </p:nvSpPr>
        <p:spPr>
          <a:xfrm>
            <a:off x="8509567" y="3247665"/>
            <a:ext cx="256544" cy="241987"/>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16" name="Shape 12"/>
          <p:cNvSpPr/>
          <p:nvPr/>
        </p:nvSpPr>
        <p:spPr>
          <a:xfrm>
            <a:off x="8552965" y="3973877"/>
            <a:ext cx="256544" cy="241987"/>
          </a:xfrm>
          <a:prstGeom prst="ellipse">
            <a:avLst/>
          </a:prstGeom>
          <a:solidFill>
            <a:srgbClr val="B36A00"/>
          </a:solidFill>
          <a:ln w="15875">
            <a:solidFill>
              <a:srgbClr val="FFFFFF"/>
            </a:solidFill>
            <a:prstDash val="solid"/>
          </a:ln>
        </p:spPr>
      </p:sp>
      <p:sp>
        <p:nvSpPr>
          <p:cNvPr id="17" name="Text 13"/>
          <p:cNvSpPr txBox="1"/>
          <p:nvPr/>
        </p:nvSpPr>
        <p:spPr>
          <a:xfrm>
            <a:off x="8552965" y="3973877"/>
            <a:ext cx="256544" cy="241987"/>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18" name="Shape 14"/>
          <p:cNvSpPr/>
          <p:nvPr/>
        </p:nvSpPr>
        <p:spPr>
          <a:xfrm>
            <a:off x="8596364" y="4733867"/>
            <a:ext cx="256544" cy="241987"/>
          </a:xfrm>
          <a:prstGeom prst="ellipse">
            <a:avLst/>
          </a:prstGeom>
          <a:solidFill>
            <a:srgbClr val="B36A00"/>
          </a:solidFill>
          <a:ln w="15875">
            <a:solidFill>
              <a:srgbClr val="FFFFFF"/>
            </a:solidFill>
            <a:prstDash val="solid"/>
          </a:ln>
        </p:spPr>
      </p:sp>
      <p:sp>
        <p:nvSpPr>
          <p:cNvPr id="19" name="Text 15"/>
          <p:cNvSpPr txBox="1"/>
          <p:nvPr/>
        </p:nvSpPr>
        <p:spPr>
          <a:xfrm>
            <a:off x="8596364" y="4733867"/>
            <a:ext cx="256544" cy="241987"/>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6</a:t>
            </a:r>
            <a:endParaRPr lang="en-US" sz="1000" dirty="0"/>
          </a:p>
        </p:txBody>
      </p:sp>
      <p:sp>
        <p:nvSpPr>
          <p:cNvPr id="20" name="Shape 16"/>
          <p:cNvSpPr/>
          <p:nvPr/>
        </p:nvSpPr>
        <p:spPr>
          <a:xfrm>
            <a:off x="587913" y="5444703"/>
            <a:ext cx="9513509" cy="1260348"/>
          </a:xfrm>
          <a:prstGeom prst="roundRect">
            <a:avLst>
              <a:gd name="adj" fmla="val 4353"/>
            </a:avLst>
          </a:prstGeom>
          <a:solidFill>
            <a:srgbClr val="F6ECDD"/>
          </a:solidFill>
          <a:ln/>
        </p:spPr>
      </p:sp>
      <p:sp>
        <p:nvSpPr>
          <p:cNvPr id="21" name="Text 17"/>
          <p:cNvSpPr txBox="1"/>
          <p:nvPr/>
        </p:nvSpPr>
        <p:spPr>
          <a:xfrm>
            <a:off x="801700" y="5595945"/>
            <a:ext cx="9085936" cy="1008278"/>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The body's response.  </a:t>
            </a:r>
            <a:pPr indent="0" marL="0">
              <a:buNone/>
            </a:pPr>
            <a:r>
              <a:rPr lang="en-US" sz="1200" dirty="0">
                <a:solidFill>
                  <a:srgbClr val="1F1E1B"/>
                </a:solidFill>
                <a:latin typeface="Calibri" pitchFamily="34" charset="0"/>
                <a:ea typeface="Calibri" pitchFamily="34" charset="-122"/>
                <a:cs typeface="Calibri" pitchFamily="34" charset="-120"/>
              </a:rPr>
              <a:t>Musculoskeletal: increased production of </a:t>
            </a:r>
            <a:pPr indent="0" marL="0">
              <a:buNone/>
            </a:pPr>
            <a:r>
              <a:rPr lang="en-US" sz="1200" b="1" dirty="0">
                <a:solidFill>
                  <a:srgbClr val="1F1E1B"/>
                </a:solidFill>
                <a:latin typeface="Calibri" pitchFamily="34" charset="0"/>
                <a:ea typeface="Calibri" pitchFamily="34" charset="-122"/>
                <a:cs typeface="Calibri" pitchFamily="34" charset="-120"/>
              </a:rPr>
              <a:t>s__________  f________</a:t>
            </a:r>
            <a:pPr indent="0" marL="0">
              <a:buNone/>
            </a:pPr>
            <a:r>
              <a:rPr lang="en-US" sz="1200" dirty="0">
                <a:solidFill>
                  <a:srgbClr val="1F1E1B"/>
                </a:solidFill>
                <a:latin typeface="Calibri" pitchFamily="34" charset="0"/>
                <a:ea typeface="Calibri" pitchFamily="34" charset="-122"/>
                <a:cs typeface="Calibri" pitchFamily="34" charset="-120"/>
              </a:rPr>
              <a:t> in the joints, which lubricates them and increases range of movement. Cardiorespiratory: a </a:t>
            </a:r>
            <a:pPr indent="0" marL="0">
              <a:buNone/>
            </a:pPr>
            <a:r>
              <a:rPr lang="en-US" sz="1200" b="1" dirty="0">
                <a:solidFill>
                  <a:srgbClr val="1F1E1B"/>
                </a:solidFill>
                <a:latin typeface="Calibri" pitchFamily="34" charset="0"/>
                <a:ea typeface="Calibri" pitchFamily="34" charset="-122"/>
                <a:cs typeface="Calibri" pitchFamily="34" charset="-120"/>
              </a:rPr>
              <a:t>slight drop</a:t>
            </a:r>
            <a:pPr indent="0" marL="0">
              <a:buNone/>
            </a:pPr>
            <a:r>
              <a:rPr lang="en-US" sz="1200" dirty="0">
                <a:solidFill>
                  <a:srgbClr val="1F1E1B"/>
                </a:solidFill>
                <a:latin typeface="Calibri" pitchFamily="34" charset="0"/>
                <a:ea typeface="Calibri" pitchFamily="34" charset="-122"/>
                <a:cs typeface="Calibri" pitchFamily="34" charset="-120"/>
              </a:rPr>
              <a:t> in heart rate and breathing rate, because intensity is lower than the pulse raiser. That drop is normal. Say it in answers.</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587913" y="7178942"/>
            <a:ext cx="4275734" cy="282318"/>
          </a:xfrm>
          <a:prstGeom prst="rect">
            <a:avLst/>
          </a:prstGeom>
          <a:noFill/>
          <a:ln/>
        </p:spPr>
        <p:txBody>
          <a:bodyPr wrap="square" lIns="0" tIns="0" rIns="0" bIns="0" rtlCol="0" anchor="ctr"/>
          <a:lstStyle/>
          <a:p>
            <a:pPr indent="0" marL="0">
              <a:buNone/>
            </a:pPr>
            <a:r>
              <a:rPr lang="en-US" sz="950" dirty="0">
                <a:solidFill>
                  <a:srgbClr val="6E6B5E"/>
                </a:solidFill>
                <a:latin typeface="Calibri" pitchFamily="34" charset="0"/>
                <a:ea typeface="Calibri" pitchFamily="34" charset="-122"/>
                <a:cs typeface="Calibri" pitchFamily="34" charset="-120"/>
              </a:rPr>
              <a:t>DHS BTEC Sport · Component 1 · Task 3</a:t>
            </a:r>
            <a:endParaRPr lang="en-US" sz="950" dirty="0"/>
          </a:p>
        </p:txBody>
      </p:sp>
      <p:sp>
        <p:nvSpPr>
          <p:cNvPr id="3" name="Text 1"/>
          <p:cNvSpPr txBox="1"/>
          <p:nvPr/>
        </p:nvSpPr>
        <p:spPr>
          <a:xfrm>
            <a:off x="8604915" y="7178942"/>
            <a:ext cx="1496507" cy="282318"/>
          </a:xfrm>
          <a:prstGeom prst="rect">
            <a:avLst/>
          </a:prstGeom>
          <a:noFill/>
          <a:ln/>
        </p:spPr>
        <p:txBody>
          <a:bodyPr wrap="square" lIns="0" tIns="0" rIns="0" bIns="0" rtlCol="0" anchor="ctr"/>
          <a:lstStyle/>
          <a:p>
            <a:pPr algn="r" indent="0" marL="0">
              <a:buNone/>
            </a:pPr>
            <a:r>
              <a:rPr lang="en-US" sz="1000" dirty="0">
                <a:solidFill>
                  <a:srgbClr val="6E6B5E"/>
                </a:solidFill>
                <a:latin typeface="Calibri" pitchFamily="34" charset="0"/>
                <a:ea typeface="Calibri" pitchFamily="34" charset="-122"/>
                <a:cs typeface="Calibri" pitchFamily="34" charset="-120"/>
              </a:rPr>
              <a:t>Page 9</a:t>
            </a:r>
            <a:endParaRPr lang="en-US" sz="1000" dirty="0"/>
          </a:p>
        </p:txBody>
      </p:sp>
      <p:sp>
        <p:nvSpPr>
          <p:cNvPr id="4" name="Text 2"/>
          <p:cNvSpPr txBox="1"/>
          <p:nvPr/>
        </p:nvSpPr>
        <p:spPr>
          <a:xfrm>
            <a:off x="587913" y="322649"/>
            <a:ext cx="9513509" cy="554553"/>
          </a:xfrm>
          <a:prstGeom prst="rect">
            <a:avLst/>
          </a:prstGeom>
          <a:noFill/>
          <a:ln/>
        </p:spPr>
        <p:txBody>
          <a:bodyPr wrap="square" lIns="0" tIns="0" rIns="0" bIns="0" rtlCol="0" anchor="ctr"/>
          <a:lstStyle/>
          <a:p>
            <a:pPr indent="0" marL="0">
              <a:buNone/>
            </a:pPr>
            <a:r>
              <a:rPr lang="en-US" sz="2500" b="1" dirty="0">
                <a:solidFill>
                  <a:srgbClr val="2C6E49"/>
                </a:solidFill>
                <a:latin typeface="Arial" pitchFamily="34" charset="0"/>
                <a:ea typeface="Arial" pitchFamily="34" charset="-122"/>
                <a:cs typeface="Arial" pitchFamily="34" charset="-120"/>
              </a:rPr>
              <a:t>THE ELEVEN MUSCLES</a:t>
            </a:r>
            <a:endParaRPr lang="en-US" sz="2500" dirty="0"/>
          </a:p>
        </p:txBody>
      </p:sp>
      <p:sp>
        <p:nvSpPr>
          <p:cNvPr id="5" name="Shape 3"/>
          <p:cNvSpPr/>
          <p:nvPr/>
        </p:nvSpPr>
        <p:spPr>
          <a:xfrm>
            <a:off x="587913" y="957864"/>
            <a:ext cx="9513509" cy="806623"/>
          </a:xfrm>
          <a:prstGeom prst="roundRect">
            <a:avLst>
              <a:gd name="adj" fmla="val 6802"/>
            </a:avLst>
          </a:prstGeom>
          <a:solidFill>
            <a:srgbClr val="E4EFE8"/>
          </a:solidFill>
          <a:ln/>
        </p:spPr>
      </p:sp>
      <p:sp>
        <p:nvSpPr>
          <p:cNvPr id="6" name="Text 4"/>
          <p:cNvSpPr txBox="1"/>
          <p:nvPr/>
        </p:nvSpPr>
        <p:spPr>
          <a:xfrm>
            <a:off x="801700" y="1088941"/>
            <a:ext cx="9085936" cy="584801"/>
          </a:xfrm>
          <a:prstGeom prst="rect">
            <a:avLst/>
          </a:prstGeom>
          <a:noFill/>
          <a:ln/>
        </p:spPr>
        <p:txBody>
          <a:bodyPr wrap="square" lIns="0" tIns="0" rIns="0" bIns="0" rtlCol="0" anchor="t"/>
          <a:lstStyle/>
          <a:p>
            <a:pPr indent="0" marL="0">
              <a:buNone/>
            </a:pPr>
            <a:r>
              <a:rPr lang="en-US" sz="1200" b="1" dirty="0">
                <a:solidFill>
                  <a:srgbClr val="1F1E1B"/>
                </a:solidFill>
                <a:latin typeface="Calibri" pitchFamily="34" charset="0"/>
                <a:ea typeface="Calibri" pitchFamily="34" charset="-122"/>
                <a:cs typeface="Calibri" pitchFamily="34" charset="-120"/>
              </a:rPr>
              <a:t>Word bank:  </a:t>
            </a:r>
            <a:pPr indent="0" marL="0">
              <a:buNone/>
            </a:pPr>
            <a:r>
              <a:rPr lang="en-US" sz="1200" dirty="0">
                <a:solidFill>
                  <a:srgbClr val="1F1E1B"/>
                </a:solidFill>
                <a:latin typeface="Calibri" pitchFamily="34" charset="0"/>
                <a:ea typeface="Calibri" pitchFamily="34" charset="-122"/>
                <a:cs typeface="Calibri" pitchFamily="34" charset="-120"/>
              </a:rPr>
              <a:t>deltoids · biceps · triceps · abdominals · obliques · erector spinae · hip flexors · gluteus maximus · quadriceps · hamstrings · gastrocnemius</a:t>
            </a:r>
            <a:endParaRPr lang="en-US" sz="1200" dirty="0"/>
          </a:p>
        </p:txBody>
      </p:sp>
      <p:sp>
        <p:nvSpPr>
          <p:cNvPr id="7" name="Text 5"/>
          <p:cNvSpPr txBox="1"/>
          <p:nvPr/>
        </p:nvSpPr>
        <p:spPr>
          <a:xfrm>
            <a:off x="587913" y="1966143"/>
            <a:ext cx="9513509" cy="322649"/>
          </a:xfrm>
          <a:prstGeom prst="rect">
            <a:avLst/>
          </a:prstGeom>
          <a:noFill/>
          <a:ln/>
        </p:spPr>
        <p:txBody>
          <a:bodyPr wrap="square" lIns="0" tIns="0" rIns="0" bIns="0" rtlCol="0" anchor="ctr"/>
          <a:lstStyle/>
          <a:p>
            <a:pPr indent="0" marL="0">
              <a:buNone/>
            </a:pPr>
            <a:r>
              <a:rPr lang="en-US" sz="1300" b="1" dirty="0">
                <a:solidFill>
                  <a:srgbClr val="1F1E1B"/>
                </a:solidFill>
                <a:latin typeface="Calibri" pitchFamily="34" charset="0"/>
                <a:ea typeface="Calibri" pitchFamily="34" charset="-122"/>
                <a:cs typeface="Calibri" pitchFamily="34" charset="-120"/>
              </a:rPr>
              <a:t>Write the muscle for each numbered marker:</a:t>
            </a:r>
            <a:endParaRPr lang="en-US" sz="1300" dirty="0"/>
          </a:p>
        </p:txBody>
      </p:sp>
      <p:pic>
        <p:nvPicPr>
          <p:cNvPr id="8" name="Image 0" descr="/Users/ransfordanthony-walker/Documents/Claude Code/BTEC Centre/Teaching Materials/Component 1/LOC Warm-ups/anatomy-muscles.png">    </p:cNvPr>
          <p:cNvPicPr>
            <a:picLocks noChangeAspect="1"/>
          </p:cNvPicPr>
          <p:nvPr/>
        </p:nvPicPr>
        <p:blipFill>
          <a:blip r:embed="rId1"/>
          <a:stretch>
            <a:fillRect/>
          </a:stretch>
        </p:blipFill>
        <p:spPr>
          <a:xfrm>
            <a:off x="3313694" y="2319040"/>
            <a:ext cx="4072637" cy="4587667"/>
          </a:xfrm>
          <a:prstGeom prst="rect">
            <a:avLst/>
          </a:prstGeom>
        </p:spPr>
      </p:pic>
      <p:sp>
        <p:nvSpPr>
          <p:cNvPr id="9" name="Shape 6"/>
          <p:cNvSpPr/>
          <p:nvPr/>
        </p:nvSpPr>
        <p:spPr>
          <a:xfrm>
            <a:off x="3744902" y="3105497"/>
            <a:ext cx="277923" cy="262152"/>
          </a:xfrm>
          <a:prstGeom prst="ellipse">
            <a:avLst/>
          </a:prstGeom>
          <a:solidFill>
            <a:srgbClr val="2C6E49"/>
          </a:solidFill>
          <a:ln w="15875">
            <a:solidFill>
              <a:srgbClr val="FFFFFF"/>
            </a:solidFill>
            <a:prstDash val="solid"/>
          </a:ln>
        </p:spPr>
      </p:sp>
      <p:sp>
        <p:nvSpPr>
          <p:cNvPr id="10" name="Text 7"/>
          <p:cNvSpPr txBox="1"/>
          <p:nvPr/>
        </p:nvSpPr>
        <p:spPr>
          <a:xfrm>
            <a:off x="3744902" y="3105497"/>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11" name="Shape 8"/>
          <p:cNvSpPr/>
          <p:nvPr/>
        </p:nvSpPr>
        <p:spPr>
          <a:xfrm>
            <a:off x="3696030" y="3587202"/>
            <a:ext cx="277923" cy="262152"/>
          </a:xfrm>
          <a:prstGeom prst="ellipse">
            <a:avLst/>
          </a:prstGeom>
          <a:solidFill>
            <a:srgbClr val="2C6E49"/>
          </a:solidFill>
          <a:ln w="15875">
            <a:solidFill>
              <a:srgbClr val="FFFFFF"/>
            </a:solidFill>
            <a:prstDash val="solid"/>
          </a:ln>
        </p:spPr>
      </p:sp>
      <p:sp>
        <p:nvSpPr>
          <p:cNvPr id="12" name="Text 9"/>
          <p:cNvSpPr txBox="1"/>
          <p:nvPr/>
        </p:nvSpPr>
        <p:spPr>
          <a:xfrm>
            <a:off x="3696030" y="3587202"/>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3" name="Shape 10"/>
          <p:cNvSpPr/>
          <p:nvPr/>
        </p:nvSpPr>
        <p:spPr>
          <a:xfrm>
            <a:off x="4266200" y="3839524"/>
            <a:ext cx="277923" cy="262152"/>
          </a:xfrm>
          <a:prstGeom prst="ellipse">
            <a:avLst/>
          </a:prstGeom>
          <a:solidFill>
            <a:srgbClr val="2C6E49"/>
          </a:solidFill>
          <a:ln w="15875">
            <a:solidFill>
              <a:srgbClr val="FFFFFF"/>
            </a:solidFill>
            <a:prstDash val="solid"/>
          </a:ln>
        </p:spPr>
      </p:sp>
      <p:sp>
        <p:nvSpPr>
          <p:cNvPr id="14" name="Text 11"/>
          <p:cNvSpPr txBox="1"/>
          <p:nvPr/>
        </p:nvSpPr>
        <p:spPr>
          <a:xfrm>
            <a:off x="4266200" y="3839524"/>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15" name="Shape 12"/>
          <p:cNvSpPr/>
          <p:nvPr/>
        </p:nvSpPr>
        <p:spPr>
          <a:xfrm>
            <a:off x="4608301" y="3977154"/>
            <a:ext cx="277923" cy="262152"/>
          </a:xfrm>
          <a:prstGeom prst="ellipse">
            <a:avLst/>
          </a:prstGeom>
          <a:solidFill>
            <a:srgbClr val="2C6E49"/>
          </a:solidFill>
          <a:ln w="15875">
            <a:solidFill>
              <a:srgbClr val="FFFFFF"/>
            </a:solidFill>
            <a:prstDash val="solid"/>
          </a:ln>
        </p:spPr>
      </p:sp>
      <p:sp>
        <p:nvSpPr>
          <p:cNvPr id="16" name="Text 13"/>
          <p:cNvSpPr txBox="1"/>
          <p:nvPr/>
        </p:nvSpPr>
        <p:spPr>
          <a:xfrm>
            <a:off x="4608301" y="3977154"/>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17" name="Shape 14"/>
          <p:cNvSpPr/>
          <p:nvPr/>
        </p:nvSpPr>
        <p:spPr>
          <a:xfrm>
            <a:off x="4408742" y="4321229"/>
            <a:ext cx="277923" cy="262152"/>
          </a:xfrm>
          <a:prstGeom prst="ellipse">
            <a:avLst/>
          </a:prstGeom>
          <a:solidFill>
            <a:srgbClr val="2C6E49"/>
          </a:solidFill>
          <a:ln w="15875">
            <a:solidFill>
              <a:srgbClr val="FFFFFF"/>
            </a:solidFill>
            <a:prstDash val="solid"/>
          </a:ln>
        </p:spPr>
      </p:sp>
      <p:sp>
        <p:nvSpPr>
          <p:cNvPr id="18" name="Text 15"/>
          <p:cNvSpPr txBox="1"/>
          <p:nvPr/>
        </p:nvSpPr>
        <p:spPr>
          <a:xfrm>
            <a:off x="4408742" y="4321229"/>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19" name="Shape 16"/>
          <p:cNvSpPr/>
          <p:nvPr/>
        </p:nvSpPr>
        <p:spPr>
          <a:xfrm>
            <a:off x="4131802" y="4825872"/>
            <a:ext cx="277923" cy="262152"/>
          </a:xfrm>
          <a:prstGeom prst="ellipse">
            <a:avLst/>
          </a:prstGeom>
          <a:solidFill>
            <a:srgbClr val="2C6E49"/>
          </a:solidFill>
          <a:ln w="15875">
            <a:solidFill>
              <a:srgbClr val="FFFFFF"/>
            </a:solidFill>
            <a:prstDash val="solid"/>
          </a:ln>
        </p:spPr>
      </p:sp>
      <p:sp>
        <p:nvSpPr>
          <p:cNvPr id="20" name="Text 17"/>
          <p:cNvSpPr txBox="1"/>
          <p:nvPr/>
        </p:nvSpPr>
        <p:spPr>
          <a:xfrm>
            <a:off x="4131802" y="4825872"/>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6</a:t>
            </a:r>
            <a:endParaRPr lang="en-US" sz="1000" dirty="0"/>
          </a:p>
        </p:txBody>
      </p:sp>
      <p:sp>
        <p:nvSpPr>
          <p:cNvPr id="21" name="Shape 18"/>
          <p:cNvSpPr/>
          <p:nvPr/>
        </p:nvSpPr>
        <p:spPr>
          <a:xfrm>
            <a:off x="5618315" y="3678956"/>
            <a:ext cx="277923" cy="262152"/>
          </a:xfrm>
          <a:prstGeom prst="ellipse">
            <a:avLst/>
          </a:prstGeom>
          <a:solidFill>
            <a:srgbClr val="2C6E49"/>
          </a:solidFill>
          <a:ln w="15875">
            <a:solidFill>
              <a:srgbClr val="FFFFFF"/>
            </a:solidFill>
            <a:prstDash val="solid"/>
          </a:ln>
        </p:spPr>
      </p:sp>
      <p:sp>
        <p:nvSpPr>
          <p:cNvPr id="22" name="Text 19"/>
          <p:cNvSpPr txBox="1"/>
          <p:nvPr/>
        </p:nvSpPr>
        <p:spPr>
          <a:xfrm>
            <a:off x="5618315" y="3678956"/>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7</a:t>
            </a:r>
            <a:endParaRPr lang="en-US" sz="1000" dirty="0"/>
          </a:p>
        </p:txBody>
      </p:sp>
      <p:sp>
        <p:nvSpPr>
          <p:cNvPr id="23" name="Shape 20"/>
          <p:cNvSpPr/>
          <p:nvPr/>
        </p:nvSpPr>
        <p:spPr>
          <a:xfrm>
            <a:off x="6168121" y="4023031"/>
            <a:ext cx="277923" cy="262152"/>
          </a:xfrm>
          <a:prstGeom prst="ellipse">
            <a:avLst/>
          </a:prstGeom>
          <a:solidFill>
            <a:srgbClr val="2C6E49"/>
          </a:solidFill>
          <a:ln w="15875">
            <a:solidFill>
              <a:srgbClr val="FFFFFF"/>
            </a:solidFill>
            <a:prstDash val="solid"/>
          </a:ln>
        </p:spPr>
      </p:sp>
      <p:sp>
        <p:nvSpPr>
          <p:cNvPr id="24" name="Text 21"/>
          <p:cNvSpPr txBox="1"/>
          <p:nvPr/>
        </p:nvSpPr>
        <p:spPr>
          <a:xfrm>
            <a:off x="6168121" y="4023031"/>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8</a:t>
            </a:r>
            <a:endParaRPr lang="en-US" sz="1000" dirty="0"/>
          </a:p>
        </p:txBody>
      </p:sp>
      <p:sp>
        <p:nvSpPr>
          <p:cNvPr id="25" name="Shape 22"/>
          <p:cNvSpPr/>
          <p:nvPr/>
        </p:nvSpPr>
        <p:spPr>
          <a:xfrm>
            <a:off x="6045942" y="4307466"/>
            <a:ext cx="277923" cy="262152"/>
          </a:xfrm>
          <a:prstGeom prst="ellipse">
            <a:avLst/>
          </a:prstGeom>
          <a:solidFill>
            <a:srgbClr val="2C6E49"/>
          </a:solidFill>
          <a:ln w="15875">
            <a:solidFill>
              <a:srgbClr val="FFFFFF"/>
            </a:solidFill>
            <a:prstDash val="solid"/>
          </a:ln>
        </p:spPr>
      </p:sp>
      <p:sp>
        <p:nvSpPr>
          <p:cNvPr id="26" name="Text 23"/>
          <p:cNvSpPr txBox="1"/>
          <p:nvPr/>
        </p:nvSpPr>
        <p:spPr>
          <a:xfrm>
            <a:off x="6045942" y="4307466"/>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9</a:t>
            </a:r>
            <a:endParaRPr lang="en-US" sz="1000" dirty="0"/>
          </a:p>
        </p:txBody>
      </p:sp>
      <p:sp>
        <p:nvSpPr>
          <p:cNvPr id="27" name="Shape 24"/>
          <p:cNvSpPr/>
          <p:nvPr/>
        </p:nvSpPr>
        <p:spPr>
          <a:xfrm>
            <a:off x="6025579" y="4871749"/>
            <a:ext cx="277923" cy="262152"/>
          </a:xfrm>
          <a:prstGeom prst="ellipse">
            <a:avLst/>
          </a:prstGeom>
          <a:solidFill>
            <a:srgbClr val="2C6E49"/>
          </a:solidFill>
          <a:ln w="15875">
            <a:solidFill>
              <a:srgbClr val="FFFFFF"/>
            </a:solidFill>
            <a:prstDash val="solid"/>
          </a:ln>
        </p:spPr>
      </p:sp>
      <p:sp>
        <p:nvSpPr>
          <p:cNvPr id="28" name="Text 25"/>
          <p:cNvSpPr txBox="1"/>
          <p:nvPr/>
        </p:nvSpPr>
        <p:spPr>
          <a:xfrm>
            <a:off x="6025579" y="4871749"/>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10</a:t>
            </a:r>
            <a:endParaRPr lang="en-US" sz="1000" dirty="0"/>
          </a:p>
        </p:txBody>
      </p:sp>
      <p:sp>
        <p:nvSpPr>
          <p:cNvPr id="29" name="Shape 26"/>
          <p:cNvSpPr/>
          <p:nvPr/>
        </p:nvSpPr>
        <p:spPr>
          <a:xfrm>
            <a:off x="6045942" y="5491084"/>
            <a:ext cx="277923" cy="262152"/>
          </a:xfrm>
          <a:prstGeom prst="ellipse">
            <a:avLst/>
          </a:prstGeom>
          <a:solidFill>
            <a:srgbClr val="2C6E49"/>
          </a:solidFill>
          <a:ln w="15875">
            <a:solidFill>
              <a:srgbClr val="FFFFFF"/>
            </a:solidFill>
            <a:prstDash val="solid"/>
          </a:ln>
        </p:spPr>
      </p:sp>
      <p:sp>
        <p:nvSpPr>
          <p:cNvPr id="30" name="Text 27"/>
          <p:cNvSpPr txBox="1"/>
          <p:nvPr/>
        </p:nvSpPr>
        <p:spPr>
          <a:xfrm>
            <a:off x="6045942" y="5491084"/>
            <a:ext cx="277923" cy="262152"/>
          </a:xfrm>
          <a:prstGeom prst="rect">
            <a:avLst/>
          </a:prstGeom>
          <a:noFill/>
          <a:ln/>
        </p:spPr>
        <p:txBody>
          <a:bodyPr wrap="square" lIns="0" tIns="0" rIns="0" bIns="0" rtlCol="0" anchor="ctr"/>
          <a:lstStyle/>
          <a:p>
            <a:pPr algn="ctr" indent="0" marL="0">
              <a:buNone/>
            </a:pPr>
            <a:r>
              <a:rPr lang="en-US" sz="1000" b="1" dirty="0">
                <a:solidFill>
                  <a:srgbClr val="FFFFFF"/>
                </a:solidFill>
                <a:latin typeface="Arial" pitchFamily="34" charset="0"/>
                <a:ea typeface="Arial" pitchFamily="34" charset="-122"/>
                <a:cs typeface="Arial" pitchFamily="34" charset="-120"/>
              </a:rPr>
              <a:t>11</a:t>
            </a:r>
            <a:endParaRPr lang="en-US" sz="1000" dirty="0"/>
          </a:p>
        </p:txBody>
      </p:sp>
      <p:sp>
        <p:nvSpPr>
          <p:cNvPr id="31" name="Text 28"/>
          <p:cNvSpPr txBox="1"/>
          <p:nvPr/>
        </p:nvSpPr>
        <p:spPr>
          <a:xfrm>
            <a:off x="3741268" y="6957121"/>
            <a:ext cx="1603400" cy="262152"/>
          </a:xfrm>
          <a:prstGeom prst="rect">
            <a:avLst/>
          </a:prstGeom>
          <a:noFill/>
          <a:ln/>
        </p:spPr>
        <p:txBody>
          <a:bodyPr wrap="square" lIns="0" tIns="0" rIns="0" bIns="0" rtlCol="0" anchor="ctr"/>
          <a:lstStyle/>
          <a:p>
            <a:pPr indent="0" marL="0">
              <a:buNone/>
            </a:pPr>
            <a:r>
              <a:rPr lang="en-US" sz="1050" b="1" spc="200" kern="0" dirty="0">
                <a:solidFill>
                  <a:srgbClr val="6E6B5E"/>
                </a:solidFill>
                <a:latin typeface="Calibri" pitchFamily="34" charset="0"/>
                <a:ea typeface="Calibri" pitchFamily="34" charset="-122"/>
                <a:cs typeface="Calibri" pitchFamily="34" charset="-120"/>
              </a:rPr>
              <a:t>FRONT</a:t>
            </a:r>
            <a:endParaRPr lang="en-US" sz="1050" dirty="0"/>
          </a:p>
        </p:txBody>
      </p:sp>
      <p:sp>
        <p:nvSpPr>
          <p:cNvPr id="32" name="Text 29"/>
          <p:cNvSpPr txBox="1"/>
          <p:nvPr/>
        </p:nvSpPr>
        <p:spPr>
          <a:xfrm>
            <a:off x="6092922" y="6957121"/>
            <a:ext cx="1603400" cy="262152"/>
          </a:xfrm>
          <a:prstGeom prst="rect">
            <a:avLst/>
          </a:prstGeom>
          <a:noFill/>
          <a:ln/>
        </p:spPr>
        <p:txBody>
          <a:bodyPr wrap="square" lIns="0" tIns="0" rIns="0" bIns="0" rtlCol="0" anchor="ctr"/>
          <a:lstStyle/>
          <a:p>
            <a:pPr indent="0" marL="0">
              <a:buNone/>
            </a:pPr>
            <a:r>
              <a:rPr lang="en-US" sz="1050" b="1" spc="200" kern="0" dirty="0">
                <a:solidFill>
                  <a:srgbClr val="6E6B5E"/>
                </a:solidFill>
                <a:latin typeface="Calibri" pitchFamily="34" charset="0"/>
                <a:ea typeface="Calibri" pitchFamily="34" charset="-122"/>
                <a:cs typeface="Calibri" pitchFamily="34" charset="-120"/>
              </a:rPr>
              <a:t>BACK</a:t>
            </a:r>
            <a:endParaRPr lang="en-US" sz="1050" dirty="0"/>
          </a:p>
        </p:txBody>
      </p:sp>
      <p:sp>
        <p:nvSpPr>
          <p:cNvPr id="33" name="Text 30"/>
          <p:cNvSpPr txBox="1"/>
          <p:nvPr/>
        </p:nvSpPr>
        <p:spPr>
          <a:xfrm>
            <a:off x="641360" y="2571110"/>
            <a:ext cx="427573"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1.</a:t>
            </a:r>
            <a:endParaRPr lang="en-US" sz="1150" dirty="0"/>
          </a:p>
        </p:txBody>
      </p:sp>
      <p:sp>
        <p:nvSpPr>
          <p:cNvPr id="34" name="Shape 31"/>
          <p:cNvSpPr/>
          <p:nvPr/>
        </p:nvSpPr>
        <p:spPr>
          <a:xfrm>
            <a:off x="1068934" y="2833262"/>
            <a:ext cx="2030974" cy="0"/>
          </a:xfrm>
          <a:prstGeom prst="line">
            <a:avLst/>
          </a:prstGeom>
          <a:noFill/>
          <a:ln w="9525">
            <a:solidFill>
              <a:srgbClr val="B9B5A4"/>
            </a:solidFill>
            <a:prstDash val="solid"/>
          </a:ln>
        </p:spPr>
      </p:sp>
      <p:sp>
        <p:nvSpPr>
          <p:cNvPr id="35" name="Text 32"/>
          <p:cNvSpPr txBox="1"/>
          <p:nvPr/>
        </p:nvSpPr>
        <p:spPr>
          <a:xfrm>
            <a:off x="641360" y="3196243"/>
            <a:ext cx="427573"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2.</a:t>
            </a:r>
            <a:endParaRPr lang="en-US" sz="1150" dirty="0"/>
          </a:p>
        </p:txBody>
      </p:sp>
      <p:sp>
        <p:nvSpPr>
          <p:cNvPr id="36" name="Shape 33"/>
          <p:cNvSpPr/>
          <p:nvPr/>
        </p:nvSpPr>
        <p:spPr>
          <a:xfrm>
            <a:off x="1068934" y="3458395"/>
            <a:ext cx="2030974" cy="0"/>
          </a:xfrm>
          <a:prstGeom prst="line">
            <a:avLst/>
          </a:prstGeom>
          <a:noFill/>
          <a:ln w="9525">
            <a:solidFill>
              <a:srgbClr val="B9B5A4"/>
            </a:solidFill>
            <a:prstDash val="solid"/>
          </a:ln>
        </p:spPr>
      </p:sp>
      <p:sp>
        <p:nvSpPr>
          <p:cNvPr id="37" name="Text 34"/>
          <p:cNvSpPr txBox="1"/>
          <p:nvPr/>
        </p:nvSpPr>
        <p:spPr>
          <a:xfrm>
            <a:off x="641360" y="3821375"/>
            <a:ext cx="427573"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3.</a:t>
            </a:r>
            <a:endParaRPr lang="en-US" sz="1150" dirty="0"/>
          </a:p>
        </p:txBody>
      </p:sp>
      <p:sp>
        <p:nvSpPr>
          <p:cNvPr id="38" name="Shape 35"/>
          <p:cNvSpPr/>
          <p:nvPr/>
        </p:nvSpPr>
        <p:spPr>
          <a:xfrm>
            <a:off x="1068934" y="4083528"/>
            <a:ext cx="2030974" cy="0"/>
          </a:xfrm>
          <a:prstGeom prst="line">
            <a:avLst/>
          </a:prstGeom>
          <a:noFill/>
          <a:ln w="9525">
            <a:solidFill>
              <a:srgbClr val="B9B5A4"/>
            </a:solidFill>
            <a:prstDash val="solid"/>
          </a:ln>
        </p:spPr>
      </p:sp>
      <p:sp>
        <p:nvSpPr>
          <p:cNvPr id="39" name="Text 36"/>
          <p:cNvSpPr txBox="1"/>
          <p:nvPr/>
        </p:nvSpPr>
        <p:spPr>
          <a:xfrm>
            <a:off x="641360" y="4446508"/>
            <a:ext cx="427573"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4.</a:t>
            </a:r>
            <a:endParaRPr lang="en-US" sz="1150" dirty="0"/>
          </a:p>
        </p:txBody>
      </p:sp>
      <p:sp>
        <p:nvSpPr>
          <p:cNvPr id="40" name="Shape 37"/>
          <p:cNvSpPr/>
          <p:nvPr/>
        </p:nvSpPr>
        <p:spPr>
          <a:xfrm>
            <a:off x="1068934" y="4708660"/>
            <a:ext cx="2030974" cy="0"/>
          </a:xfrm>
          <a:prstGeom prst="line">
            <a:avLst/>
          </a:prstGeom>
          <a:noFill/>
          <a:ln w="9525">
            <a:solidFill>
              <a:srgbClr val="B9B5A4"/>
            </a:solidFill>
            <a:prstDash val="solid"/>
          </a:ln>
        </p:spPr>
      </p:sp>
      <p:sp>
        <p:nvSpPr>
          <p:cNvPr id="41" name="Text 38"/>
          <p:cNvSpPr txBox="1"/>
          <p:nvPr/>
        </p:nvSpPr>
        <p:spPr>
          <a:xfrm>
            <a:off x="641360" y="5071640"/>
            <a:ext cx="427573"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5.</a:t>
            </a:r>
            <a:endParaRPr lang="en-US" sz="1150" dirty="0"/>
          </a:p>
        </p:txBody>
      </p:sp>
      <p:sp>
        <p:nvSpPr>
          <p:cNvPr id="42" name="Shape 39"/>
          <p:cNvSpPr/>
          <p:nvPr/>
        </p:nvSpPr>
        <p:spPr>
          <a:xfrm>
            <a:off x="1068934" y="5333793"/>
            <a:ext cx="2030974" cy="0"/>
          </a:xfrm>
          <a:prstGeom prst="line">
            <a:avLst/>
          </a:prstGeom>
          <a:noFill/>
          <a:ln w="9525">
            <a:solidFill>
              <a:srgbClr val="B9B5A4"/>
            </a:solidFill>
            <a:prstDash val="solid"/>
          </a:ln>
        </p:spPr>
      </p:sp>
      <p:sp>
        <p:nvSpPr>
          <p:cNvPr id="43" name="Text 40"/>
          <p:cNvSpPr txBox="1"/>
          <p:nvPr/>
        </p:nvSpPr>
        <p:spPr>
          <a:xfrm>
            <a:off x="641360" y="5696773"/>
            <a:ext cx="427573"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6.</a:t>
            </a:r>
            <a:endParaRPr lang="en-US" sz="1150" dirty="0"/>
          </a:p>
        </p:txBody>
      </p:sp>
      <p:sp>
        <p:nvSpPr>
          <p:cNvPr id="44" name="Shape 41"/>
          <p:cNvSpPr/>
          <p:nvPr/>
        </p:nvSpPr>
        <p:spPr>
          <a:xfrm>
            <a:off x="1068934" y="5958925"/>
            <a:ext cx="2030974" cy="0"/>
          </a:xfrm>
          <a:prstGeom prst="line">
            <a:avLst/>
          </a:prstGeom>
          <a:noFill/>
          <a:ln w="9525">
            <a:solidFill>
              <a:srgbClr val="B9B5A4"/>
            </a:solidFill>
            <a:prstDash val="solid"/>
          </a:ln>
        </p:spPr>
      </p:sp>
      <p:sp>
        <p:nvSpPr>
          <p:cNvPr id="45" name="Text 42"/>
          <p:cNvSpPr txBox="1"/>
          <p:nvPr/>
        </p:nvSpPr>
        <p:spPr>
          <a:xfrm>
            <a:off x="7642875" y="2571110"/>
            <a:ext cx="534467"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7.</a:t>
            </a:r>
            <a:endParaRPr lang="en-US" sz="1150" dirty="0"/>
          </a:p>
        </p:txBody>
      </p:sp>
      <p:sp>
        <p:nvSpPr>
          <p:cNvPr id="46" name="Shape 43"/>
          <p:cNvSpPr/>
          <p:nvPr/>
        </p:nvSpPr>
        <p:spPr>
          <a:xfrm>
            <a:off x="8177342" y="2833262"/>
            <a:ext cx="1870634" cy="0"/>
          </a:xfrm>
          <a:prstGeom prst="line">
            <a:avLst/>
          </a:prstGeom>
          <a:noFill/>
          <a:ln w="9525">
            <a:solidFill>
              <a:srgbClr val="B9B5A4"/>
            </a:solidFill>
            <a:prstDash val="solid"/>
          </a:ln>
        </p:spPr>
      </p:sp>
      <p:sp>
        <p:nvSpPr>
          <p:cNvPr id="47" name="Text 44"/>
          <p:cNvSpPr txBox="1"/>
          <p:nvPr/>
        </p:nvSpPr>
        <p:spPr>
          <a:xfrm>
            <a:off x="7642875" y="3196243"/>
            <a:ext cx="534467"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8.</a:t>
            </a:r>
            <a:endParaRPr lang="en-US" sz="1150" dirty="0"/>
          </a:p>
        </p:txBody>
      </p:sp>
      <p:sp>
        <p:nvSpPr>
          <p:cNvPr id="48" name="Shape 45"/>
          <p:cNvSpPr/>
          <p:nvPr/>
        </p:nvSpPr>
        <p:spPr>
          <a:xfrm>
            <a:off x="8177342" y="3458395"/>
            <a:ext cx="1870634" cy="0"/>
          </a:xfrm>
          <a:prstGeom prst="line">
            <a:avLst/>
          </a:prstGeom>
          <a:noFill/>
          <a:ln w="9525">
            <a:solidFill>
              <a:srgbClr val="B9B5A4"/>
            </a:solidFill>
            <a:prstDash val="solid"/>
          </a:ln>
        </p:spPr>
      </p:sp>
      <p:sp>
        <p:nvSpPr>
          <p:cNvPr id="49" name="Text 46"/>
          <p:cNvSpPr txBox="1"/>
          <p:nvPr/>
        </p:nvSpPr>
        <p:spPr>
          <a:xfrm>
            <a:off x="7642875" y="3821375"/>
            <a:ext cx="534467"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9.</a:t>
            </a:r>
            <a:endParaRPr lang="en-US" sz="1150" dirty="0"/>
          </a:p>
        </p:txBody>
      </p:sp>
      <p:sp>
        <p:nvSpPr>
          <p:cNvPr id="50" name="Shape 47"/>
          <p:cNvSpPr/>
          <p:nvPr/>
        </p:nvSpPr>
        <p:spPr>
          <a:xfrm>
            <a:off x="8177342" y="4083528"/>
            <a:ext cx="1870634" cy="0"/>
          </a:xfrm>
          <a:prstGeom prst="line">
            <a:avLst/>
          </a:prstGeom>
          <a:noFill/>
          <a:ln w="9525">
            <a:solidFill>
              <a:srgbClr val="B9B5A4"/>
            </a:solidFill>
            <a:prstDash val="solid"/>
          </a:ln>
        </p:spPr>
      </p:sp>
      <p:sp>
        <p:nvSpPr>
          <p:cNvPr id="51" name="Text 48"/>
          <p:cNvSpPr txBox="1"/>
          <p:nvPr/>
        </p:nvSpPr>
        <p:spPr>
          <a:xfrm>
            <a:off x="7642875" y="4446508"/>
            <a:ext cx="534467"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10.</a:t>
            </a:r>
            <a:endParaRPr lang="en-US" sz="1150" dirty="0"/>
          </a:p>
        </p:txBody>
      </p:sp>
      <p:sp>
        <p:nvSpPr>
          <p:cNvPr id="52" name="Shape 49"/>
          <p:cNvSpPr/>
          <p:nvPr/>
        </p:nvSpPr>
        <p:spPr>
          <a:xfrm>
            <a:off x="8177342" y="4708660"/>
            <a:ext cx="1870634" cy="0"/>
          </a:xfrm>
          <a:prstGeom prst="line">
            <a:avLst/>
          </a:prstGeom>
          <a:noFill/>
          <a:ln w="9525">
            <a:solidFill>
              <a:srgbClr val="B9B5A4"/>
            </a:solidFill>
            <a:prstDash val="solid"/>
          </a:ln>
        </p:spPr>
      </p:sp>
      <p:sp>
        <p:nvSpPr>
          <p:cNvPr id="53" name="Text 50"/>
          <p:cNvSpPr txBox="1"/>
          <p:nvPr/>
        </p:nvSpPr>
        <p:spPr>
          <a:xfrm>
            <a:off x="7642875" y="5071640"/>
            <a:ext cx="534467" cy="302484"/>
          </a:xfrm>
          <a:prstGeom prst="rect">
            <a:avLst/>
          </a:prstGeom>
          <a:noFill/>
          <a:ln/>
        </p:spPr>
        <p:txBody>
          <a:bodyPr wrap="square" lIns="0" tIns="0" rIns="0" bIns="0" rtlCol="0" anchor="ctr"/>
          <a:lstStyle/>
          <a:p>
            <a:pPr indent="0" marL="0">
              <a:buNone/>
            </a:pPr>
            <a:r>
              <a:rPr lang="en-US" sz="1150" b="1" dirty="0">
                <a:solidFill>
                  <a:srgbClr val="2C6E49"/>
                </a:solidFill>
                <a:latin typeface="Calibri" pitchFamily="34" charset="0"/>
                <a:ea typeface="Calibri" pitchFamily="34" charset="-122"/>
                <a:cs typeface="Calibri" pitchFamily="34" charset="-120"/>
              </a:rPr>
              <a:t>11.</a:t>
            </a:r>
            <a:endParaRPr lang="en-US" sz="1150" dirty="0"/>
          </a:p>
        </p:txBody>
      </p:sp>
      <p:sp>
        <p:nvSpPr>
          <p:cNvPr id="54" name="Shape 51"/>
          <p:cNvSpPr/>
          <p:nvPr/>
        </p:nvSpPr>
        <p:spPr>
          <a:xfrm>
            <a:off x="8177342" y="5333793"/>
            <a:ext cx="1870634" cy="0"/>
          </a:xfrm>
          <a:prstGeom prst="line">
            <a:avLst/>
          </a:prstGeom>
          <a:noFill/>
          <a:ln w="9525">
            <a:solidFill>
              <a:srgbClr val="B9B5A4"/>
            </a:solidFill>
            <a:prstDash val="solid"/>
          </a:ln>
        </p:spPr>
      </p:sp>
      <p:sp>
        <p:nvSpPr>
          <p:cNvPr id="55" name="Shape 52"/>
          <p:cNvSpPr/>
          <p:nvPr/>
        </p:nvSpPr>
        <p:spPr>
          <a:xfrm>
            <a:off x="7642875" y="5898429"/>
            <a:ext cx="2458547" cy="1058692"/>
          </a:xfrm>
          <a:prstGeom prst="roundRect">
            <a:avLst>
              <a:gd name="adj" fmla="val 5182"/>
            </a:avLst>
          </a:prstGeom>
          <a:solidFill>
            <a:srgbClr val="E4EFE8"/>
          </a:solidFill>
          <a:ln/>
        </p:spPr>
      </p:sp>
      <p:sp>
        <p:nvSpPr>
          <p:cNvPr id="56" name="Text 53"/>
          <p:cNvSpPr txBox="1"/>
          <p:nvPr/>
        </p:nvSpPr>
        <p:spPr>
          <a:xfrm>
            <a:off x="7803215" y="6049670"/>
            <a:ext cx="2137867" cy="806623"/>
          </a:xfrm>
          <a:prstGeom prst="rect">
            <a:avLst/>
          </a:prstGeom>
          <a:noFill/>
          <a:ln/>
        </p:spPr>
        <p:txBody>
          <a:bodyPr wrap="square" lIns="0" tIns="0" rIns="0" bIns="0" rtlCol="0" anchor="t"/>
          <a:lstStyle/>
          <a:p>
            <a:pPr indent="0" marL="0">
              <a:buNone/>
            </a:pPr>
            <a:r>
              <a:rPr lang="en-US" sz="1100" b="1" dirty="0">
                <a:solidFill>
                  <a:srgbClr val="2C6E49"/>
                </a:solidFill>
                <a:latin typeface="Calibri" pitchFamily="34" charset="0"/>
                <a:ea typeface="Calibri" pitchFamily="34" charset="-122"/>
                <a:cs typeface="Calibri" pitchFamily="34" charset="-120"/>
              </a:rPr>
              <a:t>Look, cover, check: </a:t>
            </a:r>
            <a:pPr indent="0" marL="0">
              <a:buNone/>
            </a:pPr>
            <a:r>
              <a:rPr lang="en-US" sz="1100" dirty="0">
                <a:solidFill>
                  <a:srgbClr val="2C6E49"/>
                </a:solidFill>
                <a:latin typeface="Calibri" pitchFamily="34" charset="0"/>
                <a:ea typeface="Calibri" pitchFamily="34" charset="-122"/>
                <a:cs typeface="Calibri" pitchFamily="34" charset="-120"/>
              </a:rPr>
              <a:t>90 seconds. Score:    / 11</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C1 LO C Student Booklet</dc:title>
  <dc:subject>PptxGenJS Presentation</dc:subject>
  <dc:creator>DHS PE Department</dc:creator>
  <cp:lastModifiedBy>DHS PE Department</cp:lastModifiedBy>
  <cp:revision>1</cp:revision>
  <dcterms:created xsi:type="dcterms:W3CDTF">2026-08-31T12:35:06Z</dcterms:created>
  <dcterms:modified xsi:type="dcterms:W3CDTF">2026-08-31T12:35:06Z</dcterms:modified>
</cp:coreProperties>
</file>