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Lst>
  <p:notesMasterIdLst>
    <p:notesMasterId r:id="rId7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notesMaster" Target="notesMasters/notesMaster1.xml"/><Relationship Id="rId76" Type="http://schemas.openxmlformats.org/officeDocument/2006/relationships/presProps" Target="presProps.xml"/><Relationship Id="rId77" Type="http://schemas.openxmlformats.org/officeDocument/2006/relationships/viewProps" Target="viewProps.xml"/><Relationship Id="rId78" Type="http://schemas.openxmlformats.org/officeDocument/2006/relationships/theme" Target="theme/theme1.xml"/><Relationship Id="rId7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Deck covers the four teaching weeks of LO C (12 theory lessons + 4 practicals). Task 3a is sat Fri 9 Oct; filming Wed 4 &amp; Thu 5 Nov. Everything here maps to spec Issue 4 pp.14–16.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 the 25/50/75 build with three volunteers across the classroom. Ask: why would starting at 75% defeat the purpose?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Actions for each response (hand on heart, deep breath etc.), rehearse twice, then cold-call with actions hidden. The 'why' column is what turns Pass answers into Merit answers.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plan gets delivered in Friday's practical, real audience, real purpose. P: activity bank on the sheet. D: must justify order of activities.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writing lesson, the structure taught here is reused for every scenario in the component.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Glossary: pliability. Analogy: cold Blu-Tack snaps, warm Blu-Tack stretches. CR responses = heart/lungs; MS responses = muscles/bones, students must file each response under the right system.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 the first two sentences live. This is the exact answer shape Task 3a rewards, say so explicitly.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Film nothing yet, build confidence first. Rotate leaders so everyone delivers within the first two practicals. Note who freezes: they need scripted teaching points by October.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LO-C-first strategy: the practical thread every week IS Task 3 rehearsal. PSA released 1 Sept, tasks are sat against the live summer-series paper.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asks only for activities that take the joints through their range of movement, small movements made bigger. Joint classifications are not in the C1 spec and have been removed. Drill: call a joint, students touch it and name a mobiliser for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Glossary: synovial fluid, 'thick liquid between your joints'. The slight-drop point is a classic Merit discriminator, weak answers claim HR keeps rising through the whole warm-up.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 stretch: order the three joints by injury risk in that sport and defend the order. Collect one justified sentence per student as exit ticket.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11 muscles are pure retrieval currency for the rest of the course (and all of Component 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numbering matches booklet page 9, where students label the same markers. Physical anchor: touch each muscle as it is named. SEND: the word bank is printed in the booklet.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Static/dynamic = HOW you stretch; simple/compound = HOW MANY muscles. Students confuse the pairs, drill with mini-whiteboard examples.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produces each student's personal stretch bank, the raw material for their assessed plan. Check technique as you circulate; photos of good form on the visualiser.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returns before every planning task. The three colours track the three phases across the whole deck, students learn the colour = phase association.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Spend real time here, this is THE consolidation slide. Blank version in the booklet; retrieval next lesson and every week after.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Live-model the first sentence on the board. P students: sentence starters on the sheet. D stretch: demand the 'so that…' justification linked to the participant every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the second phase only, stretches join next week. Insist on the joint names out loud: verbalising during delivery is exactly what Task 3b footage needs.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Masterclass lesson. The model answer below is written to Band 4 discriminators: all phases, both systems, consistent participant links.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structure is lifted from how moderators actually band work. Print the five steps as a bookmark for every student.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it aloud once straight, once stopping at every Rafael-link. Students highlight the five steps in five colours in their printed copy (booklet).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Peer-mark against the five-step bookmark, not vibes. Collect books: tonight's marking is a links-per-answer tally, it predicts Task 3a bands almost perfectly.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BTEC lesson of the course. Establish routines: Do Now on entry, phase colours, books. Exit ticket: three phases from memory.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C2 verbatim: vary intensity / low &amp; high impact options / vary timing (longer for beginners, low fitness, 50+) / stretch types (simple for beginners, compound for moderate-advanced).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 to our own classes: how do WE adapt in PE lessons here? Real examples land better than the grid. The PSA participant will have specific circumstances, this grid is the toolkit.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Live-model the first sentence on the board. P students: sentence starters on the sheet. D stretch: demand the 'so that…' justification linked to the participant every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bridge from knowledge to Task 3b. Photograph good moments (school policy permitting) for next week's feedback. Two leaders per group; rotate so all have led twice by now.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C2 second half verbatim. Quick oral drill: call a sport, students name equipment + movement + two muscles for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 these against the P/M/D ladder tonight and return with a band, not a score, students should start thinking in bands.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prior knowledge needed, this Do Now surfaces what they already bring. Take answers on the board into two columns: body reasons / performance reasons.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C3 first bullet-set verbatim. War stories from real sessions land well here (the demo nobody could see, the cones that weren't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sketch goes into the booklet, it becomes the organisation section of their Task 3a plan. 'Could someone else run it?' is the quality bar for plan detail.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C3 second bullet-set. Model bad vs good teaching points: 'do it better' vs 'push your heel to the floor'. Students hear the difference instantly.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Five-words-or-fewer forces real cues, not paragraphs. Bank goes in the booklet, pulled straight into Task 3a plans and 3b delivery scripts.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teaching lesson before planning week. Next week: Plan LO C. Week 6: type up. Task 3a sat Fri 9 Oct.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checklist mirrors the real marking grid discriminators. Justifications must live OUTSIDE the planning table too, narrative paragraphs under it score the top bands.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draft is the diagnostic for planning week, band it over the weekend against the checklist and prioritise the students below Band 3 for early intervention.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Dual-code on the board: stick figure cold vs warmed-up. Key term 'warm-up' goes in the back-of-book glossary, glossary routine starts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Treat as a mock 3b. Note per student: ready / nearly / needs scripting. The 'needs scripting' group get written delivery scripts in planning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 A3 for the wall and A5 for books. This is the whole of LO C, everything else is application.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Jump here whenever the class marks a booklet page. Slides follow booklet order.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 complete phase headings with one activity each. M: activities + a reason per phase. D: reasons that name the sport's specific demands. Circulate with the phase-colour prompt card.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over to planning week: re-read the live paper's Task 3 wording with the class before any planning starts.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 C1: PR activities gradually increase intensity. CR responses ×5 must be verbatim-secure, they are direct exam currency.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Doors-open routine: books out, date, title, straight into the Do Now. Circulate to check SEND students have started, read questions aloud to the room after 1 minute.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685800"/>
            <a:ext cx="5486400" cy="365760"/>
          </a:xfrm>
          <a:prstGeom prst="rect">
            <a:avLst/>
          </a:prstGeom>
          <a:noFill/>
          <a:ln/>
        </p:spPr>
        <p:txBody>
          <a:bodyPr wrap="square" lIns="0" tIns="0" rIns="0" bIns="0" rtlCol="0" anchor="ctr"/>
          <a:lstStyle/>
          <a:p>
            <a:pPr indent="0" marL="0">
              <a:buNone/>
            </a:pPr>
            <a:r>
              <a:rPr lang="en-US" sz="1500" b="1" spc="500" kern="0" dirty="0">
                <a:solidFill>
                  <a:srgbClr val="FFFFFF"/>
                </a:solidFill>
                <a:latin typeface="Calibri" pitchFamily="34" charset="0"/>
                <a:ea typeface="Calibri" pitchFamily="34" charset="-122"/>
                <a:cs typeface="Calibri" pitchFamily="34" charset="-120"/>
              </a:rPr>
              <a:t>DHS BTEC SPORT</a:t>
            </a:r>
            <a:endParaRPr lang="en-US" sz="1500" dirty="0"/>
          </a:p>
        </p:txBody>
      </p:sp>
      <p:sp>
        <p:nvSpPr>
          <p:cNvPr id="3" name="Text 1"/>
          <p:cNvSpPr txBox="1"/>
          <p:nvPr/>
        </p:nvSpPr>
        <p:spPr>
          <a:xfrm>
            <a:off x="640080" y="2103120"/>
            <a:ext cx="10881360" cy="1463040"/>
          </a:xfrm>
          <a:prstGeom prst="rect">
            <a:avLst/>
          </a:prstGeom>
          <a:noFill/>
          <a:ln/>
        </p:spPr>
        <p:txBody>
          <a:bodyPr wrap="square" lIns="0" tIns="0" rIns="0" bIns="0" rtlCol="0" anchor="ctr"/>
          <a:lstStyle/>
          <a:p>
            <a:pPr indent="0" marL="0">
              <a:buNone/>
            </a:pPr>
            <a:r>
              <a:rPr lang="en-US" sz="8000" b="1" dirty="0">
                <a:solidFill>
                  <a:srgbClr val="FFFFFF"/>
                </a:solidFill>
                <a:latin typeface="Arial" pitchFamily="34" charset="0"/>
                <a:ea typeface="Arial" pitchFamily="34" charset="-122"/>
                <a:cs typeface="Arial" pitchFamily="34" charset="-120"/>
              </a:rPr>
              <a:t>Task 3.</a:t>
            </a:r>
            <a:endParaRPr lang="en-US" sz="8000" dirty="0"/>
          </a:p>
        </p:txBody>
      </p:sp>
      <p:sp>
        <p:nvSpPr>
          <p:cNvPr id="4" name="Text 2"/>
          <p:cNvSpPr txBox="1"/>
          <p:nvPr/>
        </p:nvSpPr>
        <p:spPr>
          <a:xfrm>
            <a:off x="640080" y="3657600"/>
            <a:ext cx="9601200" cy="731520"/>
          </a:xfrm>
          <a:prstGeom prst="rect">
            <a:avLst/>
          </a:prstGeom>
          <a:noFill/>
          <a:ln/>
        </p:spPr>
        <p:txBody>
          <a:bodyPr wrap="square" lIns="0" tIns="0" rIns="0" bIns="0" rtlCol="0" anchor="ctr"/>
          <a:lstStyle/>
          <a:p>
            <a:pPr indent="0" marL="0">
              <a:buNone/>
            </a:pPr>
            <a:r>
              <a:rPr lang="en-US" sz="2000" dirty="0">
                <a:solidFill>
                  <a:srgbClr val="D8D5C9"/>
                </a:solidFill>
                <a:latin typeface="Calibri" pitchFamily="34" charset="0"/>
                <a:ea typeface="Calibri" pitchFamily="34" charset="-122"/>
                <a:cs typeface="Calibri" pitchFamily="34" charset="-120"/>
              </a:rPr>
              <a:t>Component 1 · Preparing participants to take part in sport and physical activity</a:t>
            </a:r>
            <a:endParaRPr lang="en-US" sz="2000" dirty="0"/>
          </a:p>
        </p:txBody>
      </p:sp>
      <p:sp>
        <p:nvSpPr>
          <p:cNvPr id="5" name="Shape 3"/>
          <p:cNvSpPr/>
          <p:nvPr/>
        </p:nvSpPr>
        <p:spPr>
          <a:xfrm>
            <a:off x="640080" y="4896612"/>
            <a:ext cx="146304" cy="146304"/>
          </a:xfrm>
          <a:prstGeom prst="ellipse">
            <a:avLst/>
          </a:prstGeom>
          <a:solidFill>
            <a:srgbClr val="D0202E"/>
          </a:solidFill>
          <a:ln/>
        </p:spPr>
      </p:sp>
      <p:sp>
        <p:nvSpPr>
          <p:cNvPr id="6" name="Text 4"/>
          <p:cNvSpPr txBox="1"/>
          <p:nvPr/>
        </p:nvSpPr>
        <p:spPr>
          <a:xfrm>
            <a:off x="859536" y="4846320"/>
            <a:ext cx="2194560" cy="274320"/>
          </a:xfrm>
          <a:prstGeom prst="rect">
            <a:avLst/>
          </a:prstGeom>
          <a:noFill/>
          <a:ln/>
        </p:spPr>
        <p:txBody>
          <a:bodyPr wrap="square" lIns="0" tIns="0" rIns="0" bIns="0" rtlCol="0" anchor="ctr"/>
          <a:lstStyle/>
          <a:p>
            <a:pPr indent="0" marL="0">
              <a:buNone/>
            </a:pPr>
            <a:r>
              <a:rPr lang="en-US" sz="1400" b="1" dirty="0">
                <a:solidFill>
                  <a:srgbClr val="D0202E"/>
                </a:solidFill>
                <a:latin typeface="Calibri" pitchFamily="34" charset="0"/>
                <a:ea typeface="Calibri" pitchFamily="34" charset="-122"/>
                <a:cs typeface="Calibri" pitchFamily="34" charset="-120"/>
              </a:rPr>
              <a:t>Pulse raiser</a:t>
            </a:r>
            <a:endParaRPr lang="en-US" sz="1400" dirty="0"/>
          </a:p>
        </p:txBody>
      </p:sp>
      <p:sp>
        <p:nvSpPr>
          <p:cNvPr id="7" name="Shape 5"/>
          <p:cNvSpPr/>
          <p:nvPr/>
        </p:nvSpPr>
        <p:spPr>
          <a:xfrm>
            <a:off x="3200400" y="4896612"/>
            <a:ext cx="146304" cy="146304"/>
          </a:xfrm>
          <a:prstGeom prst="ellipse">
            <a:avLst/>
          </a:prstGeom>
          <a:solidFill>
            <a:srgbClr val="B36A00"/>
          </a:solidFill>
          <a:ln/>
        </p:spPr>
      </p:sp>
      <p:sp>
        <p:nvSpPr>
          <p:cNvPr id="8" name="Text 6"/>
          <p:cNvSpPr txBox="1"/>
          <p:nvPr/>
        </p:nvSpPr>
        <p:spPr>
          <a:xfrm>
            <a:off x="3419856" y="4846320"/>
            <a:ext cx="2011680" cy="274320"/>
          </a:xfrm>
          <a:prstGeom prst="rect">
            <a:avLst/>
          </a:prstGeom>
          <a:noFill/>
          <a:ln/>
        </p:spPr>
        <p:txBody>
          <a:bodyPr wrap="square" lIns="0" tIns="0" rIns="0" bIns="0" rtlCol="0" anchor="ctr"/>
          <a:lstStyle/>
          <a:p>
            <a:pPr indent="0" marL="0">
              <a:buNone/>
            </a:pPr>
            <a:r>
              <a:rPr lang="en-US" sz="1400" b="1" dirty="0">
                <a:solidFill>
                  <a:srgbClr val="B36A00"/>
                </a:solidFill>
                <a:latin typeface="Calibri" pitchFamily="34" charset="0"/>
                <a:ea typeface="Calibri" pitchFamily="34" charset="-122"/>
                <a:cs typeface="Calibri" pitchFamily="34" charset="-120"/>
              </a:rPr>
              <a:t>Mobilisers</a:t>
            </a:r>
            <a:endParaRPr lang="en-US" sz="1400" dirty="0"/>
          </a:p>
        </p:txBody>
      </p:sp>
      <p:sp>
        <p:nvSpPr>
          <p:cNvPr id="9" name="Shape 7"/>
          <p:cNvSpPr/>
          <p:nvPr/>
        </p:nvSpPr>
        <p:spPr>
          <a:xfrm>
            <a:off x="5577840" y="4896612"/>
            <a:ext cx="146304" cy="146304"/>
          </a:xfrm>
          <a:prstGeom prst="ellipse">
            <a:avLst/>
          </a:prstGeom>
          <a:solidFill>
            <a:srgbClr val="2C6E49"/>
          </a:solidFill>
          <a:ln/>
        </p:spPr>
      </p:sp>
      <p:sp>
        <p:nvSpPr>
          <p:cNvPr id="10" name="Text 8"/>
          <p:cNvSpPr txBox="1"/>
          <p:nvPr/>
        </p:nvSpPr>
        <p:spPr>
          <a:xfrm>
            <a:off x="5797296" y="4846320"/>
            <a:ext cx="3108960" cy="274320"/>
          </a:xfrm>
          <a:prstGeom prst="rect">
            <a:avLst/>
          </a:prstGeom>
          <a:noFill/>
          <a:ln/>
        </p:spPr>
        <p:txBody>
          <a:bodyPr wrap="square" lIns="0" tIns="0" rIns="0" bIns="0" rtlCol="0" anchor="ctr"/>
          <a:lstStyle/>
          <a:p>
            <a:pPr indent="0" marL="0">
              <a:buNone/>
            </a:pPr>
            <a:r>
              <a:rPr lang="en-US" sz="1400" b="1" dirty="0">
                <a:solidFill>
                  <a:srgbClr val="2C6E49"/>
                </a:solidFill>
                <a:latin typeface="Calibri" pitchFamily="34" charset="0"/>
                <a:ea typeface="Calibri" pitchFamily="34" charset="-122"/>
                <a:cs typeface="Calibri" pitchFamily="34" charset="-120"/>
              </a:rPr>
              <a:t>Preparation stretches</a:t>
            </a:r>
            <a:endParaRPr lang="en-US" sz="1400" dirty="0"/>
          </a:p>
        </p:txBody>
      </p:sp>
      <p:sp>
        <p:nvSpPr>
          <p:cNvPr id="11" name="Text 9"/>
          <p:cNvSpPr txBox="1"/>
          <p:nvPr/>
        </p:nvSpPr>
        <p:spPr>
          <a:xfrm>
            <a:off x="640080" y="6126480"/>
            <a:ext cx="7315200" cy="320040"/>
          </a:xfrm>
          <a:prstGeom prst="rect">
            <a:avLst/>
          </a:prstGeom>
          <a:noFill/>
          <a:ln/>
        </p:spPr>
        <p:txBody>
          <a:bodyPr wrap="square" lIns="0" tIns="0" rIns="0" bIns="0" rtlCol="0" anchor="ctr"/>
          <a:lstStyle/>
          <a:p>
            <a:pPr indent="0" marL="0">
              <a:buNone/>
            </a:pPr>
            <a:r>
              <a:rPr lang="en-US" sz="1400" dirty="0">
                <a:solidFill>
                  <a:srgbClr val="9B978A"/>
                </a:solidFill>
                <a:latin typeface="Calibri" pitchFamily="34" charset="0"/>
                <a:ea typeface="Calibri" pitchFamily="34" charset="-122"/>
                <a:cs typeface="Calibri" pitchFamily="34" charset="-120"/>
              </a:rPr>
              <a:t>Year 10 · Weeks 1–4 · Autumn 2026</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Pulse raiser activities.</a:t>
            </a:r>
            <a:endParaRPr lang="en-US" sz="3400" dirty="0"/>
          </a:p>
        </p:txBody>
      </p:sp>
      <p:sp>
        <p:nvSpPr>
          <p:cNvPr id="6" name="Text 4"/>
          <p:cNvSpPr txBox="1"/>
          <p:nvPr/>
        </p:nvSpPr>
        <p:spPr>
          <a:xfrm>
            <a:off x="640080" y="1828800"/>
            <a:ext cx="6400800" cy="4206240"/>
          </a:xfrm>
          <a:prstGeom prst="rect">
            <a:avLst/>
          </a:prstGeom>
          <a:noFill/>
          <a:ln/>
        </p:spPr>
        <p:txBody>
          <a:bodyPr wrap="square" lIns="0" tIns="0" rIns="0" bIns="0" rtlCol="0" anchor="t"/>
          <a:lstStyle/>
          <a:p>
            <a:pPr marL="177800" indent="-177800">
              <a:spcAft>
                <a:spcPts val="1000"/>
              </a:spcAft>
              <a:buSzPct val="100000"/>
              <a:buChar char="•"/>
            </a:pPr>
            <a:r>
              <a:rPr lang="en-US" sz="1700" b="1" dirty="0">
                <a:solidFill>
                  <a:srgbClr val="1F1E1B"/>
                </a:solidFill>
                <a:latin typeface="Calibri" pitchFamily="34" charset="0"/>
                <a:ea typeface="Calibri" pitchFamily="34" charset="-122"/>
                <a:cs typeface="Calibri" pitchFamily="34" charset="-120"/>
              </a:rPr>
              <a:t>Activities that gradually increase in intensity to increase heart rate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Jogging → skipping → high knees → heel flicks → runs at 25% / 50% / 75% pace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3–5 minutes: long enough to work, gradual enough to be safe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Match it to the activity: a netball PR uses court movements; a rugby PR builds to contact shapes</a:t>
            </a:r>
            <a:endParaRPr lang="en-US" sz="1700" dirty="0"/>
          </a:p>
        </p:txBody>
      </p:sp>
      <p:sp>
        <p:nvSpPr>
          <p:cNvPr id="7" name="Shape 5"/>
          <p:cNvSpPr/>
          <p:nvPr/>
        </p:nvSpPr>
        <p:spPr>
          <a:xfrm>
            <a:off x="7406640" y="1828800"/>
            <a:ext cx="4114800" cy="3566160"/>
          </a:xfrm>
          <a:prstGeom prst="roundRect">
            <a:avLst>
              <a:gd name="adj" fmla="val 2051"/>
            </a:avLst>
          </a:prstGeom>
          <a:solidFill>
            <a:srgbClr val="FAE6E8"/>
          </a:solidFill>
          <a:ln/>
        </p:spPr>
      </p:sp>
      <p:sp>
        <p:nvSpPr>
          <p:cNvPr id="8" name="Text 6"/>
          <p:cNvSpPr txBox="1"/>
          <p:nvPr/>
        </p:nvSpPr>
        <p:spPr>
          <a:xfrm>
            <a:off x="7635240" y="1993392"/>
            <a:ext cx="3657600" cy="384048"/>
          </a:xfrm>
          <a:prstGeom prst="rect">
            <a:avLst/>
          </a:prstGeom>
          <a:noFill/>
          <a:ln/>
        </p:spPr>
        <p:txBody>
          <a:bodyPr wrap="square" lIns="0" tIns="0" rIns="0" bIns="0" rtlCol="0" anchor="ctr"/>
          <a:lstStyle/>
          <a:p>
            <a:pPr indent="0" marL="0">
              <a:buNone/>
            </a:pPr>
            <a:r>
              <a:rPr lang="en-US" sz="1700" b="1" dirty="0">
                <a:solidFill>
                  <a:srgbClr val="D0202E"/>
                </a:solidFill>
                <a:latin typeface="Arial" pitchFamily="34" charset="0"/>
                <a:ea typeface="Arial" pitchFamily="34" charset="-122"/>
                <a:cs typeface="Arial" pitchFamily="34" charset="-120"/>
              </a:rPr>
              <a:t>Design rule</a:t>
            </a:r>
            <a:endParaRPr lang="en-US" sz="1700" dirty="0"/>
          </a:p>
        </p:txBody>
      </p:sp>
      <p:sp>
        <p:nvSpPr>
          <p:cNvPr id="9" name="Text 7"/>
          <p:cNvSpPr txBox="1"/>
          <p:nvPr/>
        </p:nvSpPr>
        <p:spPr>
          <a:xfrm>
            <a:off x="7635240" y="2395728"/>
            <a:ext cx="3657600" cy="2788920"/>
          </a:xfrm>
          <a:prstGeom prst="rect">
            <a:avLst/>
          </a:prstGeom>
          <a:noFill/>
          <a:ln/>
        </p:spPr>
        <p:txBody>
          <a:bodyPr wrap="square" lIns="0" tIns="0" rIns="0" bIns="0" rtlCol="0" anchor="t"/>
          <a:lstStyle/>
          <a:p>
            <a:pPr indent="0" marL="0">
              <a:buNone/>
            </a:pPr>
            <a:r>
              <a:rPr lang="en-US" sz="1600" dirty="0">
                <a:solidFill>
                  <a:srgbClr val="565349"/>
                </a:solidFill>
                <a:latin typeface="Calibri" pitchFamily="34" charset="0"/>
                <a:ea typeface="Calibri" pitchFamily="34" charset="-122"/>
                <a:cs typeface="Calibri" pitchFamily="34" charset="-120"/>
              </a:rPr>
              <a:t>Start gentle.</a:t>
            </a:r>
            <a:endParaRPr lang="en-US" sz="1600" dirty="0"/>
          </a:p>
          <a:p>
            <a:pPr indent="0" marL="0">
              <a:buNone/>
            </a:pPr>
            <a:r>
              <a:rPr lang="en-US" sz="1600" dirty="0">
                <a:solidFill>
                  <a:srgbClr val="565349"/>
                </a:solidFill>
                <a:latin typeface="Calibri" pitchFamily="34" charset="0"/>
                <a:ea typeface="Calibri" pitchFamily="34" charset="-122"/>
                <a:cs typeface="Calibri" pitchFamily="34" charset="-120"/>
              </a:rPr>
              <a:t>Build in steps.</a:t>
            </a:r>
            <a:endParaRPr lang="en-US" sz="1600" dirty="0"/>
          </a:p>
          <a:p>
            <a:pPr indent="0" marL="0">
              <a:buNone/>
            </a:pPr>
            <a:r>
              <a:rPr lang="en-US" sz="1600" dirty="0">
                <a:solidFill>
                  <a:srgbClr val="565349"/>
                </a:solidFill>
                <a:latin typeface="Calibri" pitchFamily="34" charset="0"/>
                <a:ea typeface="Calibri" pitchFamily="34" charset="-122"/>
                <a:cs typeface="Calibri" pitchFamily="34" charset="-120"/>
              </a:rPr>
              <a:t>Finish at match pace.</a:t>
            </a:r>
            <a:endParaRPr lang="en-US" sz="1600" dirty="0"/>
          </a:p>
          <a:p>
            <a:pPr indent="0" marL="0">
              <a:buNone/>
            </a:pPr>
            <a:endParaRPr lang="en-US" sz="1600" dirty="0"/>
          </a:p>
          <a:p>
            <a:pPr indent="0" marL="0">
              <a:buNone/>
            </a:pPr>
            <a:r>
              <a:rPr lang="en-US" sz="1600" dirty="0">
                <a:solidFill>
                  <a:srgbClr val="565349"/>
                </a:solidFill>
                <a:latin typeface="Calibri" pitchFamily="34" charset="0"/>
                <a:ea typeface="Calibri" pitchFamily="34" charset="-122"/>
                <a:cs typeface="Calibri" pitchFamily="34" charset="-120"/>
              </a:rPr>
              <a:t>If the first activity would leave someone breathless, it is too intense to start with.</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Cardiorespiratory responses to the pulse raiser.</a:t>
            </a:r>
            <a:endParaRPr lang="en-US" sz="3400" dirty="0"/>
          </a:p>
        </p:txBody>
      </p:sp>
      <p:sp>
        <p:nvSpPr>
          <p:cNvPr id="6" name="Text 4"/>
          <p:cNvSpPr txBox="1"/>
          <p:nvPr/>
        </p:nvSpPr>
        <p:spPr>
          <a:xfrm>
            <a:off x="640080" y="1463040"/>
            <a:ext cx="10058400" cy="365760"/>
          </a:xfrm>
          <a:prstGeom prst="rect">
            <a:avLst/>
          </a:prstGeom>
          <a:noFill/>
          <a:ln/>
        </p:spPr>
        <p:txBody>
          <a:bodyPr wrap="square" lIns="0" tIns="0" rIns="0" bIns="0" rtlCol="0" anchor="ctr"/>
          <a:lstStyle/>
          <a:p>
            <a:pPr indent="0" marL="0">
              <a:buNone/>
            </a:pPr>
            <a:r>
              <a:rPr lang="en-US" sz="1600" dirty="0">
                <a:solidFill>
                  <a:srgbClr val="6E6B5E"/>
                </a:solidFill>
                <a:latin typeface="Calibri" pitchFamily="34" charset="0"/>
                <a:ea typeface="Calibri" pitchFamily="34" charset="-122"/>
                <a:cs typeface="Calibri" pitchFamily="34" charset="-120"/>
              </a:rPr>
              <a:t>Learn all five:</a:t>
            </a:r>
            <a:endParaRPr lang="en-US" sz="1600" dirty="0"/>
          </a:p>
        </p:txBody>
      </p:sp>
      <p:sp>
        <p:nvSpPr>
          <p:cNvPr id="7" name="Shape 5"/>
          <p:cNvSpPr/>
          <p:nvPr/>
        </p:nvSpPr>
        <p:spPr>
          <a:xfrm>
            <a:off x="640080" y="1965960"/>
            <a:ext cx="10881360" cy="676656"/>
          </a:xfrm>
          <a:prstGeom prst="roundRect">
            <a:avLst>
              <a:gd name="adj" fmla="val 8108"/>
            </a:avLst>
          </a:prstGeom>
          <a:solidFill>
            <a:srgbClr val="FAE6E8"/>
          </a:solidFill>
          <a:ln/>
        </p:spPr>
      </p:sp>
      <p:sp>
        <p:nvSpPr>
          <p:cNvPr id="8" name="Text 6"/>
          <p:cNvSpPr txBox="1"/>
          <p:nvPr/>
        </p:nvSpPr>
        <p:spPr>
          <a:xfrm>
            <a:off x="822960" y="2075688"/>
            <a:ext cx="457200" cy="45720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1</a:t>
            </a:r>
            <a:endParaRPr lang="en-US" sz="2000" dirty="0"/>
          </a:p>
        </p:txBody>
      </p:sp>
      <p:sp>
        <p:nvSpPr>
          <p:cNvPr id="9" name="Text 7"/>
          <p:cNvSpPr txBox="1"/>
          <p:nvPr/>
        </p:nvSpPr>
        <p:spPr>
          <a:xfrm>
            <a:off x="1371600" y="2112264"/>
            <a:ext cx="9875520" cy="411480"/>
          </a:xfrm>
          <a:prstGeom prst="rect">
            <a:avLst/>
          </a:prstGeom>
          <a:noFill/>
          <a:ln/>
        </p:spPr>
        <p:txBody>
          <a:bodyPr wrap="square" lIns="0" tIns="0" rIns="0" bIns="0" rtlCol="0" anchor="ctr"/>
          <a:lstStyle/>
          <a:p>
            <a:pPr indent="0" marL="0">
              <a:buNone/>
            </a:pPr>
            <a:r>
              <a:rPr lang="en-US" sz="1650" b="1" dirty="0">
                <a:solidFill>
                  <a:srgbClr val="1F1E1B"/>
                </a:solidFill>
                <a:latin typeface="Calibri" pitchFamily="34" charset="0"/>
                <a:ea typeface="Calibri" pitchFamily="34" charset="-122"/>
                <a:cs typeface="Calibri" pitchFamily="34" charset="-120"/>
              </a:rPr>
              <a:t>Increased heart rate</a:t>
            </a:r>
            <a:pPr indent="0" marL="0">
              <a:buNone/>
            </a:pPr>
            <a:r>
              <a:rPr lang="en-US" sz="1650" dirty="0">
                <a:solidFill>
                  <a:srgbClr val="565349"/>
                </a:solidFill>
                <a:latin typeface="Calibri" pitchFamily="34" charset="0"/>
                <a:ea typeface="Calibri" pitchFamily="34" charset="-122"/>
                <a:cs typeface="Calibri" pitchFamily="34" charset="-120"/>
              </a:rPr>
              <a:t>:   more blood pumped to working muscles</a:t>
            </a:r>
            <a:endParaRPr lang="en-US" sz="1650" dirty="0"/>
          </a:p>
        </p:txBody>
      </p:sp>
      <p:sp>
        <p:nvSpPr>
          <p:cNvPr id="10" name="Shape 8"/>
          <p:cNvSpPr/>
          <p:nvPr/>
        </p:nvSpPr>
        <p:spPr>
          <a:xfrm>
            <a:off x="640080" y="2770632"/>
            <a:ext cx="10881360" cy="676656"/>
          </a:xfrm>
          <a:prstGeom prst="roundRect">
            <a:avLst>
              <a:gd name="adj" fmla="val 8108"/>
            </a:avLst>
          </a:prstGeom>
          <a:solidFill>
            <a:srgbClr val="FFFFFF"/>
          </a:solidFill>
          <a:ln/>
        </p:spPr>
      </p:sp>
      <p:sp>
        <p:nvSpPr>
          <p:cNvPr id="11" name="Text 9"/>
          <p:cNvSpPr txBox="1"/>
          <p:nvPr/>
        </p:nvSpPr>
        <p:spPr>
          <a:xfrm>
            <a:off x="822960" y="2880360"/>
            <a:ext cx="457200" cy="45720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2</a:t>
            </a:r>
            <a:endParaRPr lang="en-US" sz="2000" dirty="0"/>
          </a:p>
        </p:txBody>
      </p:sp>
      <p:sp>
        <p:nvSpPr>
          <p:cNvPr id="12" name="Text 10"/>
          <p:cNvSpPr txBox="1"/>
          <p:nvPr/>
        </p:nvSpPr>
        <p:spPr>
          <a:xfrm>
            <a:off x="1371600" y="2916936"/>
            <a:ext cx="9875520" cy="411480"/>
          </a:xfrm>
          <a:prstGeom prst="rect">
            <a:avLst/>
          </a:prstGeom>
          <a:noFill/>
          <a:ln/>
        </p:spPr>
        <p:txBody>
          <a:bodyPr wrap="square" lIns="0" tIns="0" rIns="0" bIns="0" rtlCol="0" anchor="ctr"/>
          <a:lstStyle/>
          <a:p>
            <a:pPr indent="0" marL="0">
              <a:buNone/>
            </a:pPr>
            <a:r>
              <a:rPr lang="en-US" sz="1650" b="1" dirty="0">
                <a:solidFill>
                  <a:srgbClr val="1F1E1B"/>
                </a:solidFill>
                <a:latin typeface="Calibri" pitchFamily="34" charset="0"/>
                <a:ea typeface="Calibri" pitchFamily="34" charset="-122"/>
                <a:cs typeface="Calibri" pitchFamily="34" charset="-120"/>
              </a:rPr>
              <a:t>Increased breathing rate</a:t>
            </a:r>
            <a:pPr indent="0" marL="0">
              <a:buNone/>
            </a:pPr>
            <a:r>
              <a:rPr lang="en-US" sz="1650" dirty="0">
                <a:solidFill>
                  <a:srgbClr val="565349"/>
                </a:solidFill>
                <a:latin typeface="Calibri" pitchFamily="34" charset="0"/>
                <a:ea typeface="Calibri" pitchFamily="34" charset="-122"/>
                <a:cs typeface="Calibri" pitchFamily="34" charset="-120"/>
              </a:rPr>
              <a:t>:   more oxygen in per minute</a:t>
            </a:r>
            <a:endParaRPr lang="en-US" sz="1650" dirty="0"/>
          </a:p>
        </p:txBody>
      </p:sp>
      <p:sp>
        <p:nvSpPr>
          <p:cNvPr id="13" name="Shape 11"/>
          <p:cNvSpPr/>
          <p:nvPr/>
        </p:nvSpPr>
        <p:spPr>
          <a:xfrm>
            <a:off x="640080" y="3575304"/>
            <a:ext cx="10881360" cy="676656"/>
          </a:xfrm>
          <a:prstGeom prst="roundRect">
            <a:avLst>
              <a:gd name="adj" fmla="val 8108"/>
            </a:avLst>
          </a:prstGeom>
          <a:solidFill>
            <a:srgbClr val="FAE6E8"/>
          </a:solidFill>
          <a:ln/>
        </p:spPr>
      </p:sp>
      <p:sp>
        <p:nvSpPr>
          <p:cNvPr id="14" name="Text 12"/>
          <p:cNvSpPr txBox="1"/>
          <p:nvPr/>
        </p:nvSpPr>
        <p:spPr>
          <a:xfrm>
            <a:off x="822960" y="3685032"/>
            <a:ext cx="457200" cy="45720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3</a:t>
            </a:r>
            <a:endParaRPr lang="en-US" sz="2000" dirty="0"/>
          </a:p>
        </p:txBody>
      </p:sp>
      <p:sp>
        <p:nvSpPr>
          <p:cNvPr id="15" name="Text 13"/>
          <p:cNvSpPr txBox="1"/>
          <p:nvPr/>
        </p:nvSpPr>
        <p:spPr>
          <a:xfrm>
            <a:off x="1371600" y="3721608"/>
            <a:ext cx="9875520" cy="411480"/>
          </a:xfrm>
          <a:prstGeom prst="rect">
            <a:avLst/>
          </a:prstGeom>
          <a:noFill/>
          <a:ln/>
        </p:spPr>
        <p:txBody>
          <a:bodyPr wrap="square" lIns="0" tIns="0" rIns="0" bIns="0" rtlCol="0" anchor="ctr"/>
          <a:lstStyle/>
          <a:p>
            <a:pPr indent="0" marL="0">
              <a:buNone/>
            </a:pPr>
            <a:r>
              <a:rPr lang="en-US" sz="1650" b="1" dirty="0">
                <a:solidFill>
                  <a:srgbClr val="1F1E1B"/>
                </a:solidFill>
                <a:latin typeface="Calibri" pitchFamily="34" charset="0"/>
                <a:ea typeface="Calibri" pitchFamily="34" charset="-122"/>
                <a:cs typeface="Calibri" pitchFamily="34" charset="-120"/>
              </a:rPr>
              <a:t>Increased depth of breathing</a:t>
            </a:r>
            <a:pPr indent="0" marL="0">
              <a:buNone/>
            </a:pPr>
            <a:r>
              <a:rPr lang="en-US" sz="1650" dirty="0">
                <a:solidFill>
                  <a:srgbClr val="565349"/>
                </a:solidFill>
                <a:latin typeface="Calibri" pitchFamily="34" charset="0"/>
                <a:ea typeface="Calibri" pitchFamily="34" charset="-122"/>
                <a:cs typeface="Calibri" pitchFamily="34" charset="-120"/>
              </a:rPr>
              <a:t>:   more oxygen in per breath</a:t>
            </a:r>
            <a:endParaRPr lang="en-US" sz="1650" dirty="0"/>
          </a:p>
        </p:txBody>
      </p:sp>
      <p:sp>
        <p:nvSpPr>
          <p:cNvPr id="16" name="Shape 14"/>
          <p:cNvSpPr/>
          <p:nvPr/>
        </p:nvSpPr>
        <p:spPr>
          <a:xfrm>
            <a:off x="640080" y="4379976"/>
            <a:ext cx="10881360" cy="676656"/>
          </a:xfrm>
          <a:prstGeom prst="roundRect">
            <a:avLst>
              <a:gd name="adj" fmla="val 8108"/>
            </a:avLst>
          </a:prstGeom>
          <a:solidFill>
            <a:srgbClr val="FFFFFF"/>
          </a:solidFill>
          <a:ln/>
        </p:spPr>
      </p:sp>
      <p:sp>
        <p:nvSpPr>
          <p:cNvPr id="17" name="Text 15"/>
          <p:cNvSpPr txBox="1"/>
          <p:nvPr/>
        </p:nvSpPr>
        <p:spPr>
          <a:xfrm>
            <a:off x="822960" y="4489704"/>
            <a:ext cx="457200" cy="45720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4</a:t>
            </a:r>
            <a:endParaRPr lang="en-US" sz="2000" dirty="0"/>
          </a:p>
        </p:txBody>
      </p:sp>
      <p:sp>
        <p:nvSpPr>
          <p:cNvPr id="18" name="Text 16"/>
          <p:cNvSpPr txBox="1"/>
          <p:nvPr/>
        </p:nvSpPr>
        <p:spPr>
          <a:xfrm>
            <a:off x="1371600" y="4526280"/>
            <a:ext cx="9875520" cy="411480"/>
          </a:xfrm>
          <a:prstGeom prst="rect">
            <a:avLst/>
          </a:prstGeom>
          <a:noFill/>
          <a:ln/>
        </p:spPr>
        <p:txBody>
          <a:bodyPr wrap="square" lIns="0" tIns="0" rIns="0" bIns="0" rtlCol="0" anchor="ctr"/>
          <a:lstStyle/>
          <a:p>
            <a:pPr indent="0" marL="0">
              <a:buNone/>
            </a:pPr>
            <a:r>
              <a:rPr lang="en-US" sz="1650" b="1" dirty="0">
                <a:solidFill>
                  <a:srgbClr val="1F1E1B"/>
                </a:solidFill>
                <a:latin typeface="Calibri" pitchFamily="34" charset="0"/>
                <a:ea typeface="Calibri" pitchFamily="34" charset="-122"/>
                <a:cs typeface="Calibri" pitchFamily="34" charset="-120"/>
              </a:rPr>
              <a:t>Increased oxygen supply to working muscles</a:t>
            </a:r>
            <a:pPr indent="0" marL="0">
              <a:buNone/>
            </a:pPr>
            <a:r>
              <a:rPr lang="en-US" sz="1650" dirty="0">
                <a:solidFill>
                  <a:srgbClr val="565349"/>
                </a:solidFill>
                <a:latin typeface="Calibri" pitchFamily="34" charset="0"/>
                <a:ea typeface="Calibri" pitchFamily="34" charset="-122"/>
                <a:cs typeface="Calibri" pitchFamily="34" charset="-120"/>
              </a:rPr>
              <a:t>:   muscles can work harder, for longer</a:t>
            </a:r>
            <a:endParaRPr lang="en-US" sz="1650" dirty="0"/>
          </a:p>
        </p:txBody>
      </p:sp>
      <p:sp>
        <p:nvSpPr>
          <p:cNvPr id="19" name="Shape 17"/>
          <p:cNvSpPr/>
          <p:nvPr/>
        </p:nvSpPr>
        <p:spPr>
          <a:xfrm>
            <a:off x="640080" y="5184648"/>
            <a:ext cx="10881360" cy="676656"/>
          </a:xfrm>
          <a:prstGeom prst="roundRect">
            <a:avLst>
              <a:gd name="adj" fmla="val 8108"/>
            </a:avLst>
          </a:prstGeom>
          <a:solidFill>
            <a:srgbClr val="FAE6E8"/>
          </a:solidFill>
          <a:ln/>
        </p:spPr>
      </p:sp>
      <p:sp>
        <p:nvSpPr>
          <p:cNvPr id="20" name="Text 18"/>
          <p:cNvSpPr txBox="1"/>
          <p:nvPr/>
        </p:nvSpPr>
        <p:spPr>
          <a:xfrm>
            <a:off x="822960" y="5294376"/>
            <a:ext cx="457200" cy="45720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5</a:t>
            </a:r>
            <a:endParaRPr lang="en-US" sz="2000" dirty="0"/>
          </a:p>
        </p:txBody>
      </p:sp>
      <p:sp>
        <p:nvSpPr>
          <p:cNvPr id="21" name="Text 19"/>
          <p:cNvSpPr txBox="1"/>
          <p:nvPr/>
        </p:nvSpPr>
        <p:spPr>
          <a:xfrm>
            <a:off x="1371600" y="5330952"/>
            <a:ext cx="9875520" cy="411480"/>
          </a:xfrm>
          <a:prstGeom prst="rect">
            <a:avLst/>
          </a:prstGeom>
          <a:noFill/>
          <a:ln/>
        </p:spPr>
        <p:txBody>
          <a:bodyPr wrap="square" lIns="0" tIns="0" rIns="0" bIns="0" rtlCol="0" anchor="ctr"/>
          <a:lstStyle/>
          <a:p>
            <a:pPr indent="0" marL="0">
              <a:buNone/>
            </a:pPr>
            <a:r>
              <a:rPr lang="en-US" sz="1650" b="1" dirty="0">
                <a:solidFill>
                  <a:srgbClr val="1F1E1B"/>
                </a:solidFill>
                <a:latin typeface="Calibri" pitchFamily="34" charset="0"/>
                <a:ea typeface="Calibri" pitchFamily="34" charset="-122"/>
                <a:cs typeface="Calibri" pitchFamily="34" charset="-120"/>
              </a:rPr>
              <a:t>Increased removal of carbon dioxide</a:t>
            </a:r>
            <a:pPr indent="0" marL="0">
              <a:buNone/>
            </a:pPr>
            <a:r>
              <a:rPr lang="en-US" sz="1650" dirty="0">
                <a:solidFill>
                  <a:srgbClr val="565349"/>
                </a:solidFill>
                <a:latin typeface="Calibri" pitchFamily="34" charset="0"/>
                <a:ea typeface="Calibri" pitchFamily="34" charset="-122"/>
                <a:cs typeface="Calibri" pitchFamily="34" charset="-120"/>
              </a:rPr>
              <a:t>:   waste product cleared faster</a:t>
            </a:r>
            <a:endParaRPr lang="en-US" sz="1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Design your own pulse raiser.</a:t>
            </a:r>
            <a:endParaRPr lang="en-US" sz="3400" dirty="0"/>
          </a:p>
        </p:txBody>
      </p:sp>
      <p:sp>
        <p:nvSpPr>
          <p:cNvPr id="6" name="Text 4"/>
          <p:cNvSpPr txBox="1"/>
          <p:nvPr/>
        </p:nvSpPr>
        <p:spPr>
          <a:xfrm>
            <a:off x="640080" y="1828800"/>
            <a:ext cx="640080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Choose a sport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Plan a 4-minute pulse raiser: 3–4 activities that BUILD in intensity</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activity: name it, say how long, give one teaching point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Label TWO cardiorespiratory responses your PR causes, and why they help</a:t>
            </a:r>
            <a:endParaRPr lang="en-US" sz="1700" dirty="0"/>
          </a:p>
        </p:txBody>
      </p:sp>
      <p:sp>
        <p:nvSpPr>
          <p:cNvPr id="7" name="Shape 5"/>
          <p:cNvSpPr/>
          <p:nvPr/>
        </p:nvSpPr>
        <p:spPr>
          <a:xfrm>
            <a:off x="7406640" y="1828800"/>
            <a:ext cx="4114800" cy="3566160"/>
          </a:xfrm>
          <a:prstGeom prst="roundRect">
            <a:avLst>
              <a:gd name="adj" fmla="val 2051"/>
            </a:avLst>
          </a:prstGeom>
          <a:solidFill>
            <a:srgbClr val="F1EFE5"/>
          </a:solidFill>
          <a:ln/>
        </p:spPr>
      </p:sp>
      <p:sp>
        <p:nvSpPr>
          <p:cNvPr id="8" name="Text 6"/>
          <p:cNvSpPr txBox="1"/>
          <p:nvPr/>
        </p:nvSpPr>
        <p:spPr>
          <a:xfrm>
            <a:off x="7635240" y="1993392"/>
            <a:ext cx="3657600" cy="384048"/>
          </a:xfrm>
          <a:prstGeom prst="rect">
            <a:avLst/>
          </a:prstGeom>
          <a:noFill/>
          <a:ln/>
        </p:spPr>
        <p:txBody>
          <a:bodyPr wrap="square" lIns="0" tIns="0" rIns="0" bIns="0" rtlCol="0" anchor="ctr"/>
          <a:lstStyle/>
          <a:p>
            <a:pPr indent="0" marL="0">
              <a:buNone/>
            </a:pPr>
            <a:r>
              <a:rPr lang="en-US" sz="1700" b="1" dirty="0">
                <a:solidFill>
                  <a:srgbClr val="1F1E1B"/>
                </a:solidFill>
                <a:latin typeface="Arial" pitchFamily="34" charset="0"/>
                <a:ea typeface="Arial" pitchFamily="34" charset="-122"/>
                <a:cs typeface="Arial" pitchFamily="34" charset="-120"/>
              </a:rPr>
              <a:t>Check yourself</a:t>
            </a:r>
            <a:endParaRPr lang="en-US" sz="1700" dirty="0"/>
          </a:p>
        </p:txBody>
      </p:sp>
      <p:sp>
        <p:nvSpPr>
          <p:cNvPr id="9" name="Text 7"/>
          <p:cNvSpPr txBox="1"/>
          <p:nvPr/>
        </p:nvSpPr>
        <p:spPr>
          <a:xfrm>
            <a:off x="7635240" y="2395728"/>
            <a:ext cx="3657600" cy="2788920"/>
          </a:xfrm>
          <a:prstGeom prst="rect">
            <a:avLst/>
          </a:prstGeom>
          <a:noFill/>
          <a:ln/>
        </p:spPr>
        <p:txBody>
          <a:bodyPr wrap="square" lIns="0" tIns="0" rIns="0" bIns="0" rtlCol="0" anchor="t"/>
          <a:lstStyle/>
          <a:p>
            <a:pPr indent="0" marL="0">
              <a:buNone/>
            </a:pPr>
            <a:r>
              <a:rPr lang="en-US" sz="1600" dirty="0">
                <a:solidFill>
                  <a:srgbClr val="565349"/>
                </a:solidFill>
                <a:latin typeface="Calibri" pitchFamily="34" charset="0"/>
                <a:ea typeface="Calibri" pitchFamily="34" charset="-122"/>
                <a:cs typeface="Calibri" pitchFamily="34" charset="-120"/>
              </a:rPr>
              <a:t>Gradual build? ✓</a:t>
            </a:r>
            <a:endParaRPr lang="en-US" sz="1600" dirty="0"/>
          </a:p>
          <a:p>
            <a:pPr indent="0" marL="0">
              <a:buNone/>
            </a:pPr>
            <a:r>
              <a:rPr lang="en-US" sz="1600" dirty="0">
                <a:solidFill>
                  <a:srgbClr val="565349"/>
                </a:solidFill>
                <a:latin typeface="Calibri" pitchFamily="34" charset="0"/>
                <a:ea typeface="Calibri" pitchFamily="34" charset="-122"/>
                <a:cs typeface="Calibri" pitchFamily="34" charset="-120"/>
              </a:rPr>
              <a:t>3–5 minutes total? ✓</a:t>
            </a:r>
            <a:endParaRPr lang="en-US" sz="1600" dirty="0"/>
          </a:p>
          <a:p>
            <a:pPr indent="0" marL="0">
              <a:buNone/>
            </a:pPr>
            <a:r>
              <a:rPr lang="en-US" sz="1600" dirty="0">
                <a:solidFill>
                  <a:srgbClr val="565349"/>
                </a:solidFill>
                <a:latin typeface="Calibri" pitchFamily="34" charset="0"/>
                <a:ea typeface="Calibri" pitchFamily="34" charset="-122"/>
                <a:cs typeface="Calibri" pitchFamily="34" charset="-120"/>
              </a:rPr>
              <a:t>Sport-specific movements? ✓</a:t>
            </a:r>
            <a:endParaRPr lang="en-US" sz="1600" dirty="0"/>
          </a:p>
          <a:p>
            <a:pPr indent="0" marL="0">
              <a:buNone/>
            </a:pPr>
            <a:r>
              <a:rPr lang="en-US" sz="1600" dirty="0">
                <a:solidFill>
                  <a:srgbClr val="565349"/>
                </a:solidFill>
                <a:latin typeface="Calibri" pitchFamily="34" charset="0"/>
                <a:ea typeface="Calibri" pitchFamily="34" charset="-122"/>
                <a:cs typeface="Calibri" pitchFamily="34" charset="-120"/>
              </a:rPr>
              <a:t>Two CR responses named? ✓</a:t>
            </a:r>
            <a:endParaRPr lang="en-US" sz="1600" dirty="0"/>
          </a:p>
          <a:p>
            <a:pPr indent="0" marL="0">
              <a:buNone/>
            </a:pPr>
            <a:r>
              <a:rPr lang="en-US" sz="1600" dirty="0">
                <a:solidFill>
                  <a:srgbClr val="565349"/>
                </a:solidFill>
                <a:latin typeface="Calibri" pitchFamily="34" charset="0"/>
                <a:ea typeface="Calibri" pitchFamily="34" charset="-122"/>
                <a:cs typeface="Calibri" pitchFamily="34" charset="-120"/>
              </a:rPr>
              <a:t>Each response explained with 'so that…'? ✓</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1 · Lesson 3</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3</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Musculoskeletal responses and answer structure</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three musculoskeletal responses to a pulse raiser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Structure a scenario answer: define → describe → CR response → MS response → link</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Write a full pulse-raiser answer for a real scenario</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Name all five cardiorespiratory responses to a pulse raiser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How long should a pulse raiser last?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Why must a pulse raiser be gradual?</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HR ↑ · breathing rate ↑ · depth of breathing ↑ · O₂ supply ↑ · CO₂ removal ↑</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3–5 minutes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To raise intensity safely towards match pace</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Musculoskeletal responses to the pulse raiser.</a:t>
            </a:r>
            <a:endParaRPr lang="en-US" sz="3400" dirty="0"/>
          </a:p>
        </p:txBody>
      </p:sp>
      <p:sp>
        <p:nvSpPr>
          <p:cNvPr id="6" name="Shape 4"/>
          <p:cNvSpPr/>
          <p:nvPr/>
        </p:nvSpPr>
        <p:spPr>
          <a:xfrm>
            <a:off x="640080" y="1828800"/>
            <a:ext cx="10881360" cy="914400"/>
          </a:xfrm>
          <a:prstGeom prst="roundRect">
            <a:avLst>
              <a:gd name="adj" fmla="val 6000"/>
            </a:avLst>
          </a:prstGeom>
          <a:solidFill>
            <a:srgbClr val="F6ECDD"/>
          </a:solidFill>
          <a:ln/>
        </p:spPr>
      </p:sp>
      <p:sp>
        <p:nvSpPr>
          <p:cNvPr id="7" name="Text 5"/>
          <p:cNvSpPr txBox="1"/>
          <p:nvPr/>
        </p:nvSpPr>
        <p:spPr>
          <a:xfrm>
            <a:off x="822960" y="2029968"/>
            <a:ext cx="457200" cy="457200"/>
          </a:xfrm>
          <a:prstGeom prst="rect">
            <a:avLst/>
          </a:prstGeom>
          <a:noFill/>
          <a:ln/>
        </p:spPr>
        <p:txBody>
          <a:bodyPr wrap="square" lIns="0" tIns="0" rIns="0" bIns="0" rtlCol="0" anchor="ctr"/>
          <a:lstStyle/>
          <a:p>
            <a:pPr indent="0" marL="0">
              <a:buNone/>
            </a:pPr>
            <a:r>
              <a:rPr lang="en-US" sz="2000" b="1" dirty="0">
                <a:solidFill>
                  <a:srgbClr val="B36A00"/>
                </a:solidFill>
                <a:latin typeface="Arial" pitchFamily="34" charset="0"/>
                <a:ea typeface="Arial" pitchFamily="34" charset="-122"/>
                <a:cs typeface="Arial" pitchFamily="34" charset="-120"/>
              </a:rPr>
              <a:t>1</a:t>
            </a:r>
            <a:endParaRPr lang="en-US" sz="2000" dirty="0"/>
          </a:p>
        </p:txBody>
      </p:sp>
      <p:sp>
        <p:nvSpPr>
          <p:cNvPr id="8" name="Text 6"/>
          <p:cNvSpPr txBox="1"/>
          <p:nvPr/>
        </p:nvSpPr>
        <p:spPr>
          <a:xfrm>
            <a:off x="1371600" y="2084832"/>
            <a:ext cx="9875520" cy="457200"/>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Increased temperature of the muscles</a:t>
            </a:r>
            <a:pPr indent="0" marL="0">
              <a:buNone/>
            </a:pPr>
            <a:r>
              <a:rPr lang="en-US" sz="1700" dirty="0">
                <a:solidFill>
                  <a:srgbClr val="565349"/>
                </a:solidFill>
                <a:latin typeface="Calibri" pitchFamily="34" charset="0"/>
                <a:ea typeface="Calibri" pitchFamily="34" charset="-122"/>
                <a:cs typeface="Calibri" pitchFamily="34" charset="-120"/>
              </a:rPr>
              <a:t>:   warm muscles contract and relax faster</a:t>
            </a:r>
            <a:endParaRPr lang="en-US" sz="1700" dirty="0"/>
          </a:p>
        </p:txBody>
      </p:sp>
      <p:sp>
        <p:nvSpPr>
          <p:cNvPr id="9" name="Shape 7"/>
          <p:cNvSpPr/>
          <p:nvPr/>
        </p:nvSpPr>
        <p:spPr>
          <a:xfrm>
            <a:off x="640080" y="2880360"/>
            <a:ext cx="10881360" cy="914400"/>
          </a:xfrm>
          <a:prstGeom prst="roundRect">
            <a:avLst>
              <a:gd name="adj" fmla="val 6000"/>
            </a:avLst>
          </a:prstGeom>
          <a:solidFill>
            <a:srgbClr val="FFFFFF"/>
          </a:solidFill>
          <a:ln/>
        </p:spPr>
      </p:sp>
      <p:sp>
        <p:nvSpPr>
          <p:cNvPr id="10" name="Text 8"/>
          <p:cNvSpPr txBox="1"/>
          <p:nvPr/>
        </p:nvSpPr>
        <p:spPr>
          <a:xfrm>
            <a:off x="822960" y="3081528"/>
            <a:ext cx="457200" cy="457200"/>
          </a:xfrm>
          <a:prstGeom prst="rect">
            <a:avLst/>
          </a:prstGeom>
          <a:noFill/>
          <a:ln/>
        </p:spPr>
        <p:txBody>
          <a:bodyPr wrap="square" lIns="0" tIns="0" rIns="0" bIns="0" rtlCol="0" anchor="ctr"/>
          <a:lstStyle/>
          <a:p>
            <a:pPr indent="0" marL="0">
              <a:buNone/>
            </a:pPr>
            <a:r>
              <a:rPr lang="en-US" sz="2000" b="1" dirty="0">
                <a:solidFill>
                  <a:srgbClr val="B36A00"/>
                </a:solidFill>
                <a:latin typeface="Arial" pitchFamily="34" charset="0"/>
                <a:ea typeface="Arial" pitchFamily="34" charset="-122"/>
                <a:cs typeface="Arial" pitchFamily="34" charset="-120"/>
              </a:rPr>
              <a:t>2</a:t>
            </a:r>
            <a:endParaRPr lang="en-US" sz="2000" dirty="0"/>
          </a:p>
        </p:txBody>
      </p:sp>
      <p:sp>
        <p:nvSpPr>
          <p:cNvPr id="11" name="Text 9"/>
          <p:cNvSpPr txBox="1"/>
          <p:nvPr/>
        </p:nvSpPr>
        <p:spPr>
          <a:xfrm>
            <a:off x="1371600" y="3136392"/>
            <a:ext cx="9875520" cy="457200"/>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Increased pliability of the muscles</a:t>
            </a:r>
            <a:pPr indent="0" marL="0">
              <a:buNone/>
            </a:pPr>
            <a:r>
              <a:rPr lang="en-US" sz="1700" dirty="0">
                <a:solidFill>
                  <a:srgbClr val="565349"/>
                </a:solidFill>
                <a:latin typeface="Calibri" pitchFamily="34" charset="0"/>
                <a:ea typeface="Calibri" pitchFamily="34" charset="-122"/>
                <a:cs typeface="Calibri" pitchFamily="34" charset="-120"/>
              </a:rPr>
              <a:t>:   pliable = bends without breaking, flexible under load</a:t>
            </a:r>
            <a:endParaRPr lang="en-US" sz="1700" dirty="0"/>
          </a:p>
        </p:txBody>
      </p:sp>
      <p:sp>
        <p:nvSpPr>
          <p:cNvPr id="12" name="Shape 10"/>
          <p:cNvSpPr/>
          <p:nvPr/>
        </p:nvSpPr>
        <p:spPr>
          <a:xfrm>
            <a:off x="640080" y="3931920"/>
            <a:ext cx="10881360" cy="914400"/>
          </a:xfrm>
          <a:prstGeom prst="roundRect">
            <a:avLst>
              <a:gd name="adj" fmla="val 6000"/>
            </a:avLst>
          </a:prstGeom>
          <a:solidFill>
            <a:srgbClr val="F6ECDD"/>
          </a:solidFill>
          <a:ln/>
        </p:spPr>
      </p:sp>
      <p:sp>
        <p:nvSpPr>
          <p:cNvPr id="13" name="Text 11"/>
          <p:cNvSpPr txBox="1"/>
          <p:nvPr/>
        </p:nvSpPr>
        <p:spPr>
          <a:xfrm>
            <a:off x="822960" y="4133088"/>
            <a:ext cx="457200" cy="457200"/>
          </a:xfrm>
          <a:prstGeom prst="rect">
            <a:avLst/>
          </a:prstGeom>
          <a:noFill/>
          <a:ln/>
        </p:spPr>
        <p:txBody>
          <a:bodyPr wrap="square" lIns="0" tIns="0" rIns="0" bIns="0" rtlCol="0" anchor="ctr"/>
          <a:lstStyle/>
          <a:p>
            <a:pPr indent="0" marL="0">
              <a:buNone/>
            </a:pPr>
            <a:r>
              <a:rPr lang="en-US" sz="2000" b="1" dirty="0">
                <a:solidFill>
                  <a:srgbClr val="B36A00"/>
                </a:solidFill>
                <a:latin typeface="Arial" pitchFamily="34" charset="0"/>
                <a:ea typeface="Arial" pitchFamily="34" charset="-122"/>
                <a:cs typeface="Arial" pitchFamily="34" charset="-120"/>
              </a:rPr>
              <a:t>3</a:t>
            </a:r>
            <a:endParaRPr lang="en-US" sz="2000" dirty="0"/>
          </a:p>
        </p:txBody>
      </p:sp>
      <p:sp>
        <p:nvSpPr>
          <p:cNvPr id="14" name="Text 12"/>
          <p:cNvSpPr txBox="1"/>
          <p:nvPr/>
        </p:nvSpPr>
        <p:spPr>
          <a:xfrm>
            <a:off x="1371600" y="4187952"/>
            <a:ext cx="9875520" cy="457200"/>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Reduced risk of muscle strain</a:t>
            </a:r>
            <a:pPr indent="0" marL="0">
              <a:buNone/>
            </a:pPr>
            <a:r>
              <a:rPr lang="en-US" sz="1700" dirty="0">
                <a:solidFill>
                  <a:srgbClr val="565349"/>
                </a:solidFill>
                <a:latin typeface="Calibri" pitchFamily="34" charset="0"/>
                <a:ea typeface="Calibri" pitchFamily="34" charset="-122"/>
                <a:cs typeface="Calibri" pitchFamily="34" charset="-120"/>
              </a:rPr>
              <a:t>:   prepared tissue tears far less easily</a:t>
            </a:r>
            <a:endParaRPr lang="en-US" sz="1700" dirty="0"/>
          </a:p>
        </p:txBody>
      </p:sp>
      <p:sp>
        <p:nvSpPr>
          <p:cNvPr id="15" name="Shape 13"/>
          <p:cNvSpPr/>
          <p:nvPr/>
        </p:nvSpPr>
        <p:spPr>
          <a:xfrm>
            <a:off x="640080" y="5120640"/>
            <a:ext cx="10881360" cy="777240"/>
          </a:xfrm>
          <a:prstGeom prst="roundRect">
            <a:avLst>
              <a:gd name="adj" fmla="val 7059"/>
            </a:avLst>
          </a:prstGeom>
          <a:solidFill>
            <a:srgbClr val="F1EFE5"/>
          </a:solidFill>
          <a:ln/>
        </p:spPr>
      </p:sp>
      <p:sp>
        <p:nvSpPr>
          <p:cNvPr id="16" name="Text 14"/>
          <p:cNvSpPr txBox="1"/>
          <p:nvPr/>
        </p:nvSpPr>
        <p:spPr>
          <a:xfrm>
            <a:off x="868680" y="5321808"/>
            <a:ext cx="10424160" cy="411480"/>
          </a:xfrm>
          <a:prstGeom prst="rect">
            <a:avLst/>
          </a:prstGeom>
          <a:noFill/>
          <a:ln/>
        </p:spPr>
        <p:txBody>
          <a:bodyPr wrap="square" lIns="0" tIns="0" rIns="0" bIns="0" rtlCol="0" anchor="ctr"/>
          <a:lstStyle/>
          <a:p>
            <a:pPr indent="0" marL="0">
              <a:buNone/>
            </a:pPr>
            <a:r>
              <a:rPr lang="en-US" sz="1600" b="1" dirty="0">
                <a:solidFill>
                  <a:srgbClr val="1F1E1B"/>
                </a:solidFill>
                <a:latin typeface="Calibri" pitchFamily="34" charset="0"/>
                <a:ea typeface="Calibri" pitchFamily="34" charset="-122"/>
                <a:cs typeface="Calibri" pitchFamily="34" charset="-120"/>
              </a:rPr>
              <a:t>Pliability: </a:t>
            </a:r>
            <a:pPr indent="0" marL="0">
              <a:buNone/>
            </a:pPr>
            <a:r>
              <a:rPr lang="en-US" sz="1600" dirty="0">
                <a:solidFill>
                  <a:srgbClr val="565349"/>
                </a:solidFill>
                <a:latin typeface="Calibri" pitchFamily="34" charset="0"/>
                <a:ea typeface="Calibri" pitchFamily="34" charset="-122"/>
                <a:cs typeface="Calibri" pitchFamily="34" charset="-120"/>
              </a:rPr>
              <a:t>the quality of being easily bent; flexibility.</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3</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Exam-style question.</a:t>
            </a:r>
            <a:endParaRPr lang="en-US" sz="3400" dirty="0"/>
          </a:p>
        </p:txBody>
      </p:sp>
      <p:sp>
        <p:nvSpPr>
          <p:cNvPr id="6" name="Shape 4"/>
          <p:cNvSpPr/>
          <p:nvPr/>
        </p:nvSpPr>
        <p:spPr>
          <a:xfrm>
            <a:off x="640080" y="1600200"/>
            <a:ext cx="6583680" cy="1737360"/>
          </a:xfrm>
          <a:prstGeom prst="roundRect">
            <a:avLst>
              <a:gd name="adj" fmla="val 4211"/>
            </a:avLst>
          </a:prstGeom>
          <a:solidFill>
            <a:srgbClr val="F1EFE5"/>
          </a:solidFill>
          <a:ln/>
        </p:spPr>
      </p:sp>
      <p:sp>
        <p:nvSpPr>
          <p:cNvPr id="7" name="Text 5"/>
          <p:cNvSpPr txBox="1"/>
          <p:nvPr/>
        </p:nvSpPr>
        <p:spPr>
          <a:xfrm>
            <a:off x="868680" y="1783080"/>
            <a:ext cx="6126480" cy="1371600"/>
          </a:xfrm>
          <a:prstGeom prst="rect">
            <a:avLst/>
          </a:prstGeom>
          <a:noFill/>
          <a:ln/>
        </p:spPr>
        <p:txBody>
          <a:bodyPr wrap="square" lIns="0" tIns="0" rIns="0" bIns="0" rtlCol="0" anchor="t"/>
          <a:lstStyle/>
          <a:p>
            <a:pPr indent="0" marL="0">
              <a:buNone/>
            </a:pPr>
            <a:r>
              <a:rPr lang="en-US" sz="1600" i="1" dirty="0">
                <a:solidFill>
                  <a:srgbClr val="1F1E1B"/>
                </a:solidFill>
                <a:latin typeface="Calibri" pitchFamily="34" charset="0"/>
                <a:ea typeface="Calibri" pitchFamily="34" charset="-122"/>
                <a:cs typeface="Calibri" pitchFamily="34" charset="-120"/>
              </a:rPr>
              <a:t>Tom is a footballer. He plays for his local team and has been asked by his coach to lead the warm-up for his squad this Saturday.</a:t>
            </a:r>
            <a:endParaRPr lang="en-US" sz="1600" dirty="0"/>
          </a:p>
        </p:txBody>
      </p:sp>
      <p:sp>
        <p:nvSpPr>
          <p:cNvPr id="8" name="Text 6"/>
          <p:cNvSpPr txBox="1"/>
          <p:nvPr/>
        </p:nvSpPr>
        <p:spPr>
          <a:xfrm>
            <a:off x="640080" y="3520440"/>
            <a:ext cx="6583680" cy="822960"/>
          </a:xfrm>
          <a:prstGeom prst="rect">
            <a:avLst/>
          </a:prstGeom>
          <a:noFill/>
          <a:ln/>
        </p:spPr>
        <p:txBody>
          <a:bodyPr wrap="square" lIns="0" tIns="0" rIns="0" bIns="0" rtlCol="0" anchor="t"/>
          <a:lstStyle/>
          <a:p>
            <a:pPr indent="0" marL="0">
              <a:buNone/>
            </a:pPr>
            <a:r>
              <a:rPr lang="en-US" sz="1800" dirty="0">
                <a:solidFill>
                  <a:srgbClr val="1F1E1B"/>
                </a:solidFill>
                <a:latin typeface="Calibri" pitchFamily="34" charset="0"/>
                <a:ea typeface="Calibri" pitchFamily="34" charset="-122"/>
                <a:cs typeface="Calibri" pitchFamily="34" charset="-120"/>
              </a:rPr>
              <a:t>Identify three pulse-raiser exercises Tom could use, and explain the effect of the pulse raiser on the cardiorespiratory AND musculoskeletal systems.  </a:t>
            </a:r>
            <a:pPr indent="0" marL="0">
              <a:buNone/>
            </a:pPr>
            <a:r>
              <a:rPr lang="en-US" sz="1800" b="1" dirty="0">
                <a:solidFill>
                  <a:srgbClr val="D0202E"/>
                </a:solidFill>
                <a:latin typeface="Calibri" pitchFamily="34" charset="0"/>
                <a:ea typeface="Calibri" pitchFamily="34" charset="-122"/>
                <a:cs typeface="Calibri" pitchFamily="34" charset="-120"/>
              </a:rPr>
              <a:t>(6 marks)</a:t>
            </a:r>
            <a:endParaRPr lang="en-US" sz="1800" dirty="0"/>
          </a:p>
        </p:txBody>
      </p:sp>
      <p:sp>
        <p:nvSpPr>
          <p:cNvPr id="9" name="Text 7"/>
          <p:cNvSpPr txBox="1"/>
          <p:nvPr/>
        </p:nvSpPr>
        <p:spPr>
          <a:xfrm>
            <a:off x="7589520" y="1600200"/>
            <a:ext cx="393192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Mark bands</a:t>
            </a:r>
            <a:endParaRPr lang="en-US" sz="1300" dirty="0"/>
          </a:p>
        </p:txBody>
      </p:sp>
      <p:sp>
        <p:nvSpPr>
          <p:cNvPr id="10" name="Shape 8"/>
          <p:cNvSpPr/>
          <p:nvPr/>
        </p:nvSpPr>
        <p:spPr>
          <a:xfrm>
            <a:off x="7589520" y="2011680"/>
            <a:ext cx="3931920" cy="1188720"/>
          </a:xfrm>
          <a:prstGeom prst="roundRect">
            <a:avLst>
              <a:gd name="adj" fmla="val 4615"/>
            </a:avLst>
          </a:prstGeom>
          <a:solidFill>
            <a:srgbClr val="E4EFE8"/>
          </a:solidFill>
          <a:ln/>
        </p:spPr>
      </p:sp>
      <p:sp>
        <p:nvSpPr>
          <p:cNvPr id="11" name="Text 9"/>
          <p:cNvSpPr txBox="1"/>
          <p:nvPr/>
        </p:nvSpPr>
        <p:spPr>
          <a:xfrm>
            <a:off x="7818120" y="2121408"/>
            <a:ext cx="3474720" cy="274320"/>
          </a:xfrm>
          <a:prstGeom prst="rect">
            <a:avLst/>
          </a:prstGeom>
          <a:noFill/>
          <a:ln/>
        </p:spPr>
        <p:txBody>
          <a:bodyPr wrap="square" lIns="0" tIns="0" rIns="0" bIns="0" rtlCol="0" anchor="ctr"/>
          <a:lstStyle/>
          <a:p>
            <a:pPr indent="0" marL="0">
              <a:buNone/>
            </a:pPr>
            <a:r>
              <a:rPr lang="en-US" sz="1250" b="1" spc="300" kern="0" dirty="0">
                <a:solidFill>
                  <a:srgbClr val="2C6E49"/>
                </a:solidFill>
                <a:latin typeface="Calibri" pitchFamily="34" charset="0"/>
                <a:ea typeface="Calibri" pitchFamily="34" charset="-122"/>
                <a:cs typeface="Calibri" pitchFamily="34" charset="-120"/>
              </a:rPr>
              <a:t>PASS</a:t>
            </a:r>
            <a:endParaRPr lang="en-US" sz="1250" dirty="0"/>
          </a:p>
        </p:txBody>
      </p:sp>
      <p:sp>
        <p:nvSpPr>
          <p:cNvPr id="12" name="Text 10"/>
          <p:cNvSpPr txBox="1"/>
          <p:nvPr/>
        </p:nvSpPr>
        <p:spPr>
          <a:xfrm>
            <a:off x="7818120" y="241401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Names correct activities / responses</a:t>
            </a:r>
            <a:endParaRPr lang="en-US" sz="1400" dirty="0"/>
          </a:p>
        </p:txBody>
      </p:sp>
      <p:sp>
        <p:nvSpPr>
          <p:cNvPr id="13" name="Shape 11"/>
          <p:cNvSpPr/>
          <p:nvPr/>
        </p:nvSpPr>
        <p:spPr>
          <a:xfrm>
            <a:off x="7589520" y="3337560"/>
            <a:ext cx="3931920" cy="1188720"/>
          </a:xfrm>
          <a:prstGeom prst="roundRect">
            <a:avLst>
              <a:gd name="adj" fmla="val 4615"/>
            </a:avLst>
          </a:prstGeom>
          <a:solidFill>
            <a:srgbClr val="F6ECDD"/>
          </a:solidFill>
          <a:ln/>
        </p:spPr>
      </p:sp>
      <p:sp>
        <p:nvSpPr>
          <p:cNvPr id="14" name="Text 12"/>
          <p:cNvSpPr txBox="1"/>
          <p:nvPr/>
        </p:nvSpPr>
        <p:spPr>
          <a:xfrm>
            <a:off x="7818120" y="3447288"/>
            <a:ext cx="3474720" cy="274320"/>
          </a:xfrm>
          <a:prstGeom prst="rect">
            <a:avLst/>
          </a:prstGeom>
          <a:noFill/>
          <a:ln/>
        </p:spPr>
        <p:txBody>
          <a:bodyPr wrap="square" lIns="0" tIns="0" rIns="0" bIns="0" rtlCol="0" anchor="ctr"/>
          <a:lstStyle/>
          <a:p>
            <a:pPr indent="0" marL="0">
              <a:buNone/>
            </a:pPr>
            <a:r>
              <a:rPr lang="en-US" sz="1250" b="1" spc="300" kern="0" dirty="0">
                <a:solidFill>
                  <a:srgbClr val="B36A00"/>
                </a:solidFill>
                <a:latin typeface="Calibri" pitchFamily="34" charset="0"/>
                <a:ea typeface="Calibri" pitchFamily="34" charset="-122"/>
                <a:cs typeface="Calibri" pitchFamily="34" charset="-120"/>
              </a:rPr>
              <a:t>MERIT</a:t>
            </a:r>
            <a:endParaRPr lang="en-US" sz="1250" dirty="0"/>
          </a:p>
        </p:txBody>
      </p:sp>
      <p:sp>
        <p:nvSpPr>
          <p:cNvPr id="15" name="Text 13"/>
          <p:cNvSpPr txBox="1"/>
          <p:nvPr/>
        </p:nvSpPr>
        <p:spPr>
          <a:xfrm>
            <a:off x="7818120" y="373989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Describes them AND links each one to the body system</a:t>
            </a:r>
            <a:endParaRPr lang="en-US" sz="1400" dirty="0"/>
          </a:p>
        </p:txBody>
      </p:sp>
      <p:sp>
        <p:nvSpPr>
          <p:cNvPr id="16" name="Shape 14"/>
          <p:cNvSpPr/>
          <p:nvPr/>
        </p:nvSpPr>
        <p:spPr>
          <a:xfrm>
            <a:off x="7589520" y="4663440"/>
            <a:ext cx="3931920" cy="1188720"/>
          </a:xfrm>
          <a:prstGeom prst="roundRect">
            <a:avLst>
              <a:gd name="adj" fmla="val 4615"/>
            </a:avLst>
          </a:prstGeom>
          <a:solidFill>
            <a:srgbClr val="FAE6E8"/>
          </a:solidFill>
          <a:ln/>
        </p:spPr>
      </p:sp>
      <p:sp>
        <p:nvSpPr>
          <p:cNvPr id="17" name="Text 15"/>
          <p:cNvSpPr txBox="1"/>
          <p:nvPr/>
        </p:nvSpPr>
        <p:spPr>
          <a:xfrm>
            <a:off x="7818120" y="4773168"/>
            <a:ext cx="3474720" cy="274320"/>
          </a:xfrm>
          <a:prstGeom prst="rect">
            <a:avLst/>
          </a:prstGeom>
          <a:noFill/>
          <a:ln/>
        </p:spPr>
        <p:txBody>
          <a:bodyPr wrap="square" lIns="0" tIns="0" rIns="0" bIns="0" rtlCol="0" anchor="ctr"/>
          <a:lstStyle/>
          <a:p>
            <a:pPr indent="0" marL="0">
              <a:buNone/>
            </a:pPr>
            <a:r>
              <a:rPr lang="en-US" sz="1250" b="1" spc="300" kern="0" dirty="0">
                <a:solidFill>
                  <a:srgbClr val="D0202E"/>
                </a:solidFill>
                <a:latin typeface="Calibri" pitchFamily="34" charset="0"/>
                <a:ea typeface="Calibri" pitchFamily="34" charset="-122"/>
                <a:cs typeface="Calibri" pitchFamily="34" charset="-120"/>
              </a:rPr>
              <a:t>DISTINCTION</a:t>
            </a:r>
            <a:endParaRPr lang="en-US" sz="1250" dirty="0"/>
          </a:p>
        </p:txBody>
      </p:sp>
      <p:sp>
        <p:nvSpPr>
          <p:cNvPr id="18" name="Text 16"/>
          <p:cNvSpPr txBox="1"/>
          <p:nvPr/>
        </p:nvSpPr>
        <p:spPr>
          <a:xfrm>
            <a:off x="7818120" y="506577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Justifies every choice for this participant and this activity, consistently</a:t>
            </a:r>
            <a:endParaRPr lang="en-US" sz="1400" dirty="0"/>
          </a:p>
        </p:txBody>
      </p:sp>
      <p:sp>
        <p:nvSpPr>
          <p:cNvPr id="19" name="Text 17"/>
          <p:cNvSpPr txBox="1"/>
          <p:nvPr/>
        </p:nvSpPr>
        <p:spPr>
          <a:xfrm>
            <a:off x="640080" y="4480560"/>
            <a:ext cx="6583680" cy="1463040"/>
          </a:xfrm>
          <a:prstGeom prst="rect">
            <a:avLst/>
          </a:prstGeom>
          <a:noFill/>
          <a:ln/>
        </p:spPr>
        <p:txBody>
          <a:bodyPr wrap="square" lIns="0" tIns="0" rIns="0" bIns="0" rtlCol="0" anchor="t"/>
          <a:lstStyle/>
          <a:p>
            <a:pPr indent="0" marL="0">
              <a:buNone/>
            </a:pPr>
            <a:r>
              <a:rPr lang="en-US" sz="1400" dirty="0">
                <a:solidFill>
                  <a:srgbClr val="6E6B5E"/>
                </a:solidFill>
                <a:latin typeface="Calibri" pitchFamily="34" charset="0"/>
                <a:ea typeface="Calibri" pitchFamily="34" charset="-122"/>
                <a:cs typeface="Calibri" pitchFamily="34" charset="-120"/>
              </a:rPr>
              <a:t>Structure: define the pulse raiser → three named exercises with a teaching point → CR responses with why → MS responses with why → one sentence linking it to Tom's football.</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1 · Practical</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1, deliver your pulse raiser.</a:t>
            </a:r>
            <a:endParaRPr lang="en-US" sz="3400" dirty="0"/>
          </a:p>
        </p:txBody>
      </p:sp>
      <p:sp>
        <p:nvSpPr>
          <p:cNvPr id="6" name="Text 4"/>
          <p:cNvSpPr txBox="1"/>
          <p:nvPr/>
        </p:nvSpPr>
        <p:spPr>
          <a:xfrm>
            <a:off x="640080" y="1828800"/>
            <a:ext cx="658368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In pairs: deliver the 4-minute pulse raiser you designed in Lesson 2 to your group</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Leader: loud, positioned where all can see you, count reps, name ONE teaching point per activity</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Group: honest effort, the leader can only coach what they can see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Observers: tick the checklist, gradual build? timing? could you hear them?</a:t>
            </a:r>
            <a:endParaRPr lang="en-US" sz="1700" dirty="0"/>
          </a:p>
        </p:txBody>
      </p:sp>
      <p:sp>
        <p:nvSpPr>
          <p:cNvPr id="7" name="Shape 5"/>
          <p:cNvSpPr/>
          <p:nvPr/>
        </p:nvSpPr>
        <p:spPr>
          <a:xfrm>
            <a:off x="7589520" y="1828800"/>
            <a:ext cx="3931920" cy="3566160"/>
          </a:xfrm>
          <a:prstGeom prst="roundRect">
            <a:avLst>
              <a:gd name="adj" fmla="val 2051"/>
            </a:avLst>
          </a:prstGeom>
          <a:solidFill>
            <a:srgbClr val="FAE6E8"/>
          </a:solidFill>
          <a:ln/>
        </p:spPr>
      </p:sp>
      <p:sp>
        <p:nvSpPr>
          <p:cNvPr id="8" name="Text 6"/>
          <p:cNvSpPr txBox="1"/>
          <p:nvPr/>
        </p:nvSpPr>
        <p:spPr>
          <a:xfrm>
            <a:off x="7818120" y="1993392"/>
            <a:ext cx="3474720" cy="384048"/>
          </a:xfrm>
          <a:prstGeom prst="rect">
            <a:avLst/>
          </a:prstGeom>
          <a:noFill/>
          <a:ln/>
        </p:spPr>
        <p:txBody>
          <a:bodyPr wrap="square" lIns="0" tIns="0" rIns="0" bIns="0" rtlCol="0" anchor="ctr"/>
          <a:lstStyle/>
          <a:p>
            <a:pPr indent="0" marL="0">
              <a:buNone/>
            </a:pPr>
            <a:r>
              <a:rPr lang="en-US" sz="1700" b="1" dirty="0">
                <a:solidFill>
                  <a:srgbClr val="D0202E"/>
                </a:solidFill>
                <a:latin typeface="Arial" pitchFamily="34" charset="0"/>
                <a:ea typeface="Arial" pitchFamily="34" charset="-122"/>
                <a:cs typeface="Arial" pitchFamily="34" charset="-120"/>
              </a:rPr>
              <a:t>The link to Task 3b</a:t>
            </a:r>
            <a:endParaRPr lang="en-US" sz="1700" dirty="0"/>
          </a:p>
        </p:txBody>
      </p:sp>
      <p:sp>
        <p:nvSpPr>
          <p:cNvPr id="9" name="Text 7"/>
          <p:cNvSpPr txBox="1"/>
          <p:nvPr/>
        </p:nvSpPr>
        <p:spPr>
          <a:xfrm>
            <a:off x="7818120" y="2395728"/>
            <a:ext cx="3474720" cy="2788920"/>
          </a:xfrm>
          <a:prstGeom prst="rect">
            <a:avLst/>
          </a:prstGeom>
          <a:noFill/>
          <a:ln/>
        </p:spPr>
        <p:txBody>
          <a:bodyPr wrap="square" lIns="0" tIns="0" rIns="0" bIns="0" rtlCol="0" anchor="t"/>
          <a:lstStyle/>
          <a:p>
            <a:pPr indent="0" marL="0">
              <a:buNone/>
            </a:pPr>
            <a:r>
              <a:rPr lang="en-US" sz="1600" dirty="0">
                <a:solidFill>
                  <a:srgbClr val="565349"/>
                </a:solidFill>
                <a:latin typeface="Calibri" pitchFamily="34" charset="0"/>
                <a:ea typeface="Calibri" pitchFamily="34" charset="-122"/>
                <a:cs typeface="Calibri" pitchFamily="34" charset="-120"/>
              </a:rPr>
              <a:t>Task 3b is a filmed warm-up delivery in November.</a:t>
            </a:r>
            <a:endParaRPr lang="en-US" sz="1600" dirty="0"/>
          </a:p>
          <a:p>
            <a:pPr indent="0" marL="0">
              <a:buNone/>
            </a:pPr>
            <a:endParaRPr lang="en-US" sz="1600" dirty="0"/>
          </a:p>
          <a:p>
            <a:pPr indent="0" marL="0">
              <a:buNone/>
            </a:pPr>
            <a:r>
              <a:rPr lang="en-US" sz="1600" dirty="0">
                <a:solidFill>
                  <a:srgbClr val="565349"/>
                </a:solidFill>
                <a:latin typeface="Calibri" pitchFamily="34" charset="0"/>
                <a:ea typeface="Calibri" pitchFamily="34" charset="-122"/>
                <a:cs typeface="Calibri" pitchFamily="34" charset="-120"/>
              </a:rPr>
              <a:t>Every Friday practical builds towards it.</a:t>
            </a:r>
            <a:endParaRPr lang="en-US" sz="1600" dirty="0"/>
          </a:p>
          <a:p>
            <a:pPr indent="0" marL="0">
              <a:buNone/>
            </a:pPr>
            <a:endParaRPr lang="en-US" sz="1600" dirty="0"/>
          </a:p>
          <a:p>
            <a:pPr indent="0" marL="0">
              <a:buNone/>
            </a:pPr>
            <a:r>
              <a:rPr lang="en-US" sz="1600" dirty="0">
                <a:solidFill>
                  <a:srgbClr val="565349"/>
                </a:solidFill>
                <a:latin typeface="Calibri" pitchFamily="34" charset="0"/>
                <a:ea typeface="Calibri" pitchFamily="34" charset="-122"/>
                <a:cs typeface="Calibri" pitchFamily="34" charset="-120"/>
              </a:rPr>
              <a:t>Today: just the pulse raiser. A phase is added each week.</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 · Lesson 4</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4</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Mobilisers: oiling the joints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Locate the main joints used in physical activity</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mobiliser activities: small movements first, bigger as you go</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CR and MS responses to the mobiliser phase</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Three musculoskeletal responses to a pulse raiser?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does 'pliability' mean?</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Phase 2 of a warm-up is…?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Muscle temperature ↑ · pliability ↑ · risk of strain ↓</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The quality of being easily bent; flexibility</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Mobilisers</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Task 3 timeline</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Task 3: what and when.</a:t>
            </a:r>
            <a:endParaRPr lang="en-US" sz="3400" dirty="0"/>
          </a:p>
        </p:txBody>
      </p:sp>
      <p:sp>
        <p:nvSpPr>
          <p:cNvPr id="5" name="Text 3"/>
          <p:cNvSpPr txBox="1"/>
          <p:nvPr/>
        </p:nvSpPr>
        <p:spPr>
          <a:xfrm>
            <a:off x="640080" y="1463040"/>
            <a:ext cx="10058400" cy="411480"/>
          </a:xfrm>
          <a:prstGeom prst="rect">
            <a:avLst/>
          </a:prstGeom>
          <a:noFill/>
          <a:ln/>
        </p:spPr>
        <p:txBody>
          <a:bodyPr wrap="square" lIns="0" tIns="0" rIns="0" bIns="0" rtlCol="0" anchor="ctr"/>
          <a:lstStyle/>
          <a:p>
            <a:pPr indent="0" marL="0">
              <a:buNone/>
            </a:pPr>
            <a:r>
              <a:rPr lang="en-US" sz="1800" dirty="0">
                <a:solidFill>
                  <a:srgbClr val="565349"/>
                </a:solidFill>
                <a:latin typeface="Calibri" pitchFamily="34" charset="0"/>
                <a:ea typeface="Calibri" pitchFamily="34" charset="-122"/>
                <a:cs typeface="Calibri" pitchFamily="34" charset="-120"/>
              </a:rPr>
              <a:t>Task 3 is worth 24 of Component 1's 60 marks, and it is the first task you sit.</a:t>
            </a:r>
            <a:endParaRPr lang="en-US" sz="1800" dirty="0"/>
          </a:p>
        </p:txBody>
      </p:sp>
      <p:sp>
        <p:nvSpPr>
          <p:cNvPr id="6" name="Shape 4"/>
          <p:cNvSpPr/>
          <p:nvPr/>
        </p:nvSpPr>
        <p:spPr>
          <a:xfrm>
            <a:off x="640080" y="2286000"/>
            <a:ext cx="3474720" cy="2377440"/>
          </a:xfrm>
          <a:prstGeom prst="roundRect">
            <a:avLst>
              <a:gd name="adj" fmla="val 3077"/>
            </a:avLst>
          </a:prstGeom>
          <a:solidFill>
            <a:srgbClr val="F1EFE5"/>
          </a:solidFill>
          <a:ln/>
        </p:spPr>
      </p:sp>
      <p:sp>
        <p:nvSpPr>
          <p:cNvPr id="7" name="Text 5"/>
          <p:cNvSpPr txBox="1"/>
          <p:nvPr/>
        </p:nvSpPr>
        <p:spPr>
          <a:xfrm>
            <a:off x="868680" y="2468880"/>
            <a:ext cx="3017520" cy="292608"/>
          </a:xfrm>
          <a:prstGeom prst="rect">
            <a:avLst/>
          </a:prstGeom>
          <a:noFill/>
          <a:ln/>
        </p:spPr>
        <p:txBody>
          <a:bodyPr wrap="square" lIns="0" tIns="0" rIns="0" bIns="0" rtlCol="0" anchor="ctr"/>
          <a:lstStyle/>
          <a:p>
            <a:pPr indent="0" marL="0">
              <a:buNone/>
            </a:pPr>
            <a:r>
              <a:rPr lang="en-US" sz="1300" b="1" spc="300" kern="0" dirty="0">
                <a:solidFill>
                  <a:srgbClr val="6E6B5E"/>
                </a:solidFill>
                <a:latin typeface="Calibri" pitchFamily="34" charset="0"/>
                <a:ea typeface="Calibri" pitchFamily="34" charset="-122"/>
                <a:cs typeface="Calibri" pitchFamily="34" charset="-120"/>
              </a:rPr>
              <a:t>Weeks 1–4</a:t>
            </a:r>
            <a:endParaRPr lang="en-US" sz="1300" dirty="0"/>
          </a:p>
        </p:txBody>
      </p:sp>
      <p:sp>
        <p:nvSpPr>
          <p:cNvPr id="8" name="Text 6"/>
          <p:cNvSpPr txBox="1"/>
          <p:nvPr/>
        </p:nvSpPr>
        <p:spPr>
          <a:xfrm>
            <a:off x="868680" y="2788920"/>
            <a:ext cx="3017520" cy="457200"/>
          </a:xfrm>
          <a:prstGeom prst="rect">
            <a:avLst/>
          </a:prstGeom>
          <a:noFill/>
          <a:ln/>
        </p:spPr>
        <p:txBody>
          <a:bodyPr wrap="square" lIns="0" tIns="0" rIns="0" bIns="0" rtlCol="0" anchor="ctr"/>
          <a:lstStyle/>
          <a:p>
            <a:pPr indent="0" marL="0">
              <a:buNone/>
            </a:pPr>
            <a:r>
              <a:rPr lang="en-US" sz="2000" b="1" dirty="0">
                <a:solidFill>
                  <a:srgbClr val="1F1E1B"/>
                </a:solidFill>
                <a:latin typeface="Arial" pitchFamily="34" charset="0"/>
                <a:ea typeface="Arial" pitchFamily="34" charset="-122"/>
                <a:cs typeface="Arial" pitchFamily="34" charset="-120"/>
              </a:rPr>
              <a:t>Learn it</a:t>
            </a:r>
            <a:endParaRPr lang="en-US" sz="2000" dirty="0"/>
          </a:p>
        </p:txBody>
      </p:sp>
      <p:sp>
        <p:nvSpPr>
          <p:cNvPr id="9" name="Text 7"/>
          <p:cNvSpPr txBox="1"/>
          <p:nvPr/>
        </p:nvSpPr>
        <p:spPr>
          <a:xfrm>
            <a:off x="868680" y="3291840"/>
            <a:ext cx="3017520" cy="123444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Plan, adapt and deliver warm-ups. Every lesson builds the skill</a:t>
            </a:r>
            <a:endParaRPr lang="en-US" sz="1500" dirty="0"/>
          </a:p>
        </p:txBody>
      </p:sp>
      <p:sp>
        <p:nvSpPr>
          <p:cNvPr id="10" name="Shape 8"/>
          <p:cNvSpPr/>
          <p:nvPr/>
        </p:nvSpPr>
        <p:spPr>
          <a:xfrm>
            <a:off x="4389120" y="2286000"/>
            <a:ext cx="3474720" cy="2377440"/>
          </a:xfrm>
          <a:prstGeom prst="roundRect">
            <a:avLst>
              <a:gd name="adj" fmla="val 3077"/>
            </a:avLst>
          </a:prstGeom>
          <a:solidFill>
            <a:srgbClr val="FAE6E8"/>
          </a:solidFill>
          <a:ln/>
        </p:spPr>
      </p:sp>
      <p:sp>
        <p:nvSpPr>
          <p:cNvPr id="11" name="Text 9"/>
          <p:cNvSpPr txBox="1"/>
          <p:nvPr/>
        </p:nvSpPr>
        <p:spPr>
          <a:xfrm>
            <a:off x="4617720" y="2468880"/>
            <a:ext cx="3017520" cy="292608"/>
          </a:xfrm>
          <a:prstGeom prst="rect">
            <a:avLst/>
          </a:prstGeom>
          <a:noFill/>
          <a:ln/>
        </p:spPr>
        <p:txBody>
          <a:bodyPr wrap="square" lIns="0" tIns="0" rIns="0" bIns="0" rtlCol="0" anchor="ctr"/>
          <a:lstStyle/>
          <a:p>
            <a:pPr indent="0" marL="0">
              <a:buNone/>
            </a:pPr>
            <a:r>
              <a:rPr lang="en-US" sz="1300" b="1" spc="300" kern="0" dirty="0">
                <a:solidFill>
                  <a:srgbClr val="6E6B5E"/>
                </a:solidFill>
                <a:latin typeface="Calibri" pitchFamily="34" charset="0"/>
                <a:ea typeface="Calibri" pitchFamily="34" charset="-122"/>
                <a:cs typeface="Calibri" pitchFamily="34" charset="-120"/>
              </a:rPr>
              <a:t>Week 5–7</a:t>
            </a:r>
            <a:endParaRPr lang="en-US" sz="1300" dirty="0"/>
          </a:p>
        </p:txBody>
      </p:sp>
      <p:sp>
        <p:nvSpPr>
          <p:cNvPr id="12" name="Text 10"/>
          <p:cNvSpPr txBox="1"/>
          <p:nvPr/>
        </p:nvSpPr>
        <p:spPr>
          <a:xfrm>
            <a:off x="4617720" y="2788920"/>
            <a:ext cx="3017520" cy="45720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Task 3a: written plan</a:t>
            </a:r>
            <a:endParaRPr lang="en-US" sz="2000" dirty="0"/>
          </a:p>
        </p:txBody>
      </p:sp>
      <p:sp>
        <p:nvSpPr>
          <p:cNvPr id="13" name="Text 11"/>
          <p:cNvSpPr txBox="1"/>
          <p:nvPr/>
        </p:nvSpPr>
        <p:spPr>
          <a:xfrm>
            <a:off x="4617720" y="3291840"/>
            <a:ext cx="3017520" cy="123444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Sat Fri 9 Oct under supervision (~2 hrs, 12 marks)</a:t>
            </a:r>
            <a:endParaRPr lang="en-US" sz="1500" dirty="0"/>
          </a:p>
        </p:txBody>
      </p:sp>
      <p:sp>
        <p:nvSpPr>
          <p:cNvPr id="14" name="Shape 12"/>
          <p:cNvSpPr/>
          <p:nvPr/>
        </p:nvSpPr>
        <p:spPr>
          <a:xfrm>
            <a:off x="8138160" y="2286000"/>
            <a:ext cx="3474720" cy="2377440"/>
          </a:xfrm>
          <a:prstGeom prst="roundRect">
            <a:avLst>
              <a:gd name="adj" fmla="val 3077"/>
            </a:avLst>
          </a:prstGeom>
          <a:solidFill>
            <a:srgbClr val="FAE6E8"/>
          </a:solidFill>
          <a:ln/>
        </p:spPr>
      </p:sp>
      <p:sp>
        <p:nvSpPr>
          <p:cNvPr id="15" name="Text 13"/>
          <p:cNvSpPr txBox="1"/>
          <p:nvPr/>
        </p:nvSpPr>
        <p:spPr>
          <a:xfrm>
            <a:off x="8366760" y="2468880"/>
            <a:ext cx="3017520" cy="292608"/>
          </a:xfrm>
          <a:prstGeom prst="rect">
            <a:avLst/>
          </a:prstGeom>
          <a:noFill/>
          <a:ln/>
        </p:spPr>
        <p:txBody>
          <a:bodyPr wrap="square" lIns="0" tIns="0" rIns="0" bIns="0" rtlCol="0" anchor="ctr"/>
          <a:lstStyle/>
          <a:p>
            <a:pPr indent="0" marL="0">
              <a:buNone/>
            </a:pPr>
            <a:r>
              <a:rPr lang="en-US" sz="1300" b="1" spc="300" kern="0" dirty="0">
                <a:solidFill>
                  <a:srgbClr val="6E6B5E"/>
                </a:solidFill>
                <a:latin typeface="Calibri" pitchFamily="34" charset="0"/>
                <a:ea typeface="Calibri" pitchFamily="34" charset="-122"/>
                <a:cs typeface="Calibri" pitchFamily="34" charset="-120"/>
              </a:rPr>
              <a:t>Week 10</a:t>
            </a:r>
            <a:endParaRPr lang="en-US" sz="1300" dirty="0"/>
          </a:p>
        </p:txBody>
      </p:sp>
      <p:sp>
        <p:nvSpPr>
          <p:cNvPr id="16" name="Text 14"/>
          <p:cNvSpPr txBox="1"/>
          <p:nvPr/>
        </p:nvSpPr>
        <p:spPr>
          <a:xfrm>
            <a:off x="8366760" y="2788920"/>
            <a:ext cx="3017520" cy="45720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Task 3b: delivery</a:t>
            </a:r>
            <a:endParaRPr lang="en-US" sz="2000" dirty="0"/>
          </a:p>
        </p:txBody>
      </p:sp>
      <p:sp>
        <p:nvSpPr>
          <p:cNvPr id="17" name="Text 15"/>
          <p:cNvSpPr txBox="1"/>
          <p:nvPr/>
        </p:nvSpPr>
        <p:spPr>
          <a:xfrm>
            <a:off x="8366760" y="3291840"/>
            <a:ext cx="3017520" cy="123444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Filmed Wed 4 &amp; Thu 5 Nov: you deliver your warm-up (12 marks)</a:t>
            </a:r>
            <a:endParaRPr lang="en-US"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Joints through their range of movement.</a:t>
            </a:r>
            <a:endParaRPr lang="en-US" sz="3400" dirty="0"/>
          </a:p>
        </p:txBody>
      </p:sp>
      <p:pic>
        <p:nvPicPr>
          <p:cNvPr id="6" name="Image 0" descr="/Users/ransfordanthony-walker/Documents/Claude Code/BTEC Centre/Teaching Materials/Component 1/LOC Warm-ups/anatomy-skeleton.png">    </p:cNvPr>
          <p:cNvPicPr>
            <a:picLocks noChangeAspect="1"/>
          </p:cNvPicPr>
          <p:nvPr/>
        </p:nvPicPr>
        <p:blipFill>
          <a:blip r:embed="rId1"/>
          <a:stretch>
            <a:fillRect/>
          </a:stretch>
        </p:blipFill>
        <p:spPr>
          <a:xfrm>
            <a:off x="914400" y="1600200"/>
            <a:ext cx="2688336" cy="4434840"/>
          </a:xfrm>
          <a:prstGeom prst="rect">
            <a:avLst/>
          </a:prstGeom>
        </p:spPr>
      </p:pic>
      <p:sp>
        <p:nvSpPr>
          <p:cNvPr id="7" name="Shape 4"/>
          <p:cNvSpPr/>
          <p:nvPr/>
        </p:nvSpPr>
        <p:spPr>
          <a:xfrm>
            <a:off x="1583741" y="2327834"/>
            <a:ext cx="274320" cy="274320"/>
          </a:xfrm>
          <a:prstGeom prst="ellipse">
            <a:avLst/>
          </a:prstGeom>
          <a:solidFill>
            <a:srgbClr val="B36A00"/>
          </a:solidFill>
          <a:ln w="15875">
            <a:solidFill>
              <a:srgbClr val="FFFFFF"/>
            </a:solidFill>
            <a:prstDash val="solid"/>
          </a:ln>
        </p:spPr>
      </p:sp>
      <p:sp>
        <p:nvSpPr>
          <p:cNvPr id="8" name="Text 5"/>
          <p:cNvSpPr txBox="1"/>
          <p:nvPr/>
        </p:nvSpPr>
        <p:spPr>
          <a:xfrm>
            <a:off x="1583741" y="2327834"/>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1</a:t>
            </a:r>
            <a:endParaRPr lang="en-US" sz="1000" dirty="0"/>
          </a:p>
        </p:txBody>
      </p:sp>
      <p:sp>
        <p:nvSpPr>
          <p:cNvPr id="9" name="Shape 6"/>
          <p:cNvSpPr/>
          <p:nvPr/>
        </p:nvSpPr>
        <p:spPr>
          <a:xfrm>
            <a:off x="1462766" y="3059582"/>
            <a:ext cx="274320" cy="274320"/>
          </a:xfrm>
          <a:prstGeom prst="ellipse">
            <a:avLst/>
          </a:prstGeom>
          <a:solidFill>
            <a:srgbClr val="B36A00"/>
          </a:solidFill>
          <a:ln w="15875">
            <a:solidFill>
              <a:srgbClr val="FFFFFF"/>
            </a:solidFill>
            <a:prstDash val="solid"/>
          </a:ln>
        </p:spPr>
      </p:sp>
      <p:sp>
        <p:nvSpPr>
          <p:cNvPr id="10" name="Text 7"/>
          <p:cNvSpPr txBox="1"/>
          <p:nvPr/>
        </p:nvSpPr>
        <p:spPr>
          <a:xfrm>
            <a:off x="1462766" y="3059582"/>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2</a:t>
            </a:r>
            <a:endParaRPr lang="en-US" sz="1000" dirty="0"/>
          </a:p>
        </p:txBody>
      </p:sp>
      <p:sp>
        <p:nvSpPr>
          <p:cNvPr id="11" name="Shape 8"/>
          <p:cNvSpPr/>
          <p:nvPr/>
        </p:nvSpPr>
        <p:spPr>
          <a:xfrm>
            <a:off x="1382116" y="3680460"/>
            <a:ext cx="274320" cy="274320"/>
          </a:xfrm>
          <a:prstGeom prst="ellipse">
            <a:avLst/>
          </a:prstGeom>
          <a:solidFill>
            <a:srgbClr val="B36A00"/>
          </a:solidFill>
          <a:ln w="15875">
            <a:solidFill>
              <a:srgbClr val="FFFFFF"/>
            </a:solidFill>
            <a:prstDash val="solid"/>
          </a:ln>
        </p:spPr>
      </p:sp>
      <p:sp>
        <p:nvSpPr>
          <p:cNvPr id="12" name="Text 9"/>
          <p:cNvSpPr txBox="1"/>
          <p:nvPr/>
        </p:nvSpPr>
        <p:spPr>
          <a:xfrm>
            <a:off x="1382116" y="3680460"/>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3</a:t>
            </a:r>
            <a:endParaRPr lang="en-US" sz="1000" dirty="0"/>
          </a:p>
        </p:txBody>
      </p:sp>
      <p:sp>
        <p:nvSpPr>
          <p:cNvPr id="13" name="Shape 10"/>
          <p:cNvSpPr/>
          <p:nvPr/>
        </p:nvSpPr>
        <p:spPr>
          <a:xfrm>
            <a:off x="1745041" y="3503066"/>
            <a:ext cx="274320" cy="274320"/>
          </a:xfrm>
          <a:prstGeom prst="ellipse">
            <a:avLst/>
          </a:prstGeom>
          <a:solidFill>
            <a:srgbClr val="B36A00"/>
          </a:solidFill>
          <a:ln w="15875">
            <a:solidFill>
              <a:srgbClr val="FFFFFF"/>
            </a:solidFill>
            <a:prstDash val="solid"/>
          </a:ln>
        </p:spPr>
      </p:sp>
      <p:sp>
        <p:nvSpPr>
          <p:cNvPr id="14" name="Text 11"/>
          <p:cNvSpPr txBox="1"/>
          <p:nvPr/>
        </p:nvSpPr>
        <p:spPr>
          <a:xfrm>
            <a:off x="1745041" y="3503066"/>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4</a:t>
            </a:r>
            <a:endParaRPr lang="en-US" sz="1000" dirty="0"/>
          </a:p>
        </p:txBody>
      </p:sp>
      <p:sp>
        <p:nvSpPr>
          <p:cNvPr id="15" name="Shape 12"/>
          <p:cNvSpPr/>
          <p:nvPr/>
        </p:nvSpPr>
        <p:spPr>
          <a:xfrm>
            <a:off x="1798808" y="4456557"/>
            <a:ext cx="274320" cy="274320"/>
          </a:xfrm>
          <a:prstGeom prst="ellipse">
            <a:avLst/>
          </a:prstGeom>
          <a:solidFill>
            <a:srgbClr val="B36A00"/>
          </a:solidFill>
          <a:ln w="15875">
            <a:solidFill>
              <a:srgbClr val="FFFFFF"/>
            </a:solidFill>
            <a:prstDash val="solid"/>
          </a:ln>
        </p:spPr>
      </p:sp>
      <p:sp>
        <p:nvSpPr>
          <p:cNvPr id="16" name="Text 13"/>
          <p:cNvSpPr txBox="1"/>
          <p:nvPr/>
        </p:nvSpPr>
        <p:spPr>
          <a:xfrm>
            <a:off x="1798808" y="4456557"/>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5</a:t>
            </a:r>
            <a:endParaRPr lang="en-US" sz="1000" dirty="0"/>
          </a:p>
        </p:txBody>
      </p:sp>
      <p:sp>
        <p:nvSpPr>
          <p:cNvPr id="17" name="Shape 14"/>
          <p:cNvSpPr/>
          <p:nvPr/>
        </p:nvSpPr>
        <p:spPr>
          <a:xfrm>
            <a:off x="1852574" y="5454396"/>
            <a:ext cx="274320" cy="274320"/>
          </a:xfrm>
          <a:prstGeom prst="ellipse">
            <a:avLst/>
          </a:prstGeom>
          <a:solidFill>
            <a:srgbClr val="B36A00"/>
          </a:solidFill>
          <a:ln w="15875">
            <a:solidFill>
              <a:srgbClr val="FFFFFF"/>
            </a:solidFill>
            <a:prstDash val="solid"/>
          </a:ln>
        </p:spPr>
      </p:sp>
      <p:sp>
        <p:nvSpPr>
          <p:cNvPr id="18" name="Text 15"/>
          <p:cNvSpPr txBox="1"/>
          <p:nvPr/>
        </p:nvSpPr>
        <p:spPr>
          <a:xfrm>
            <a:off x="1852574" y="5454396"/>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6</a:t>
            </a:r>
            <a:endParaRPr lang="en-US" sz="1000" dirty="0"/>
          </a:p>
        </p:txBody>
      </p:sp>
      <p:sp>
        <p:nvSpPr>
          <p:cNvPr id="19" name="Shape 16"/>
          <p:cNvSpPr/>
          <p:nvPr/>
        </p:nvSpPr>
        <p:spPr>
          <a:xfrm>
            <a:off x="4023360" y="1783080"/>
            <a:ext cx="7498080" cy="594360"/>
          </a:xfrm>
          <a:prstGeom prst="roundRect">
            <a:avLst>
              <a:gd name="adj" fmla="val 7692"/>
            </a:avLst>
          </a:prstGeom>
          <a:solidFill>
            <a:srgbClr val="F6ECDD"/>
          </a:solidFill>
          <a:ln/>
        </p:spPr>
      </p:sp>
      <p:sp>
        <p:nvSpPr>
          <p:cNvPr id="20" name="Text 17"/>
          <p:cNvSpPr txBox="1"/>
          <p:nvPr/>
        </p:nvSpPr>
        <p:spPr>
          <a:xfrm>
            <a:off x="4224528" y="1874520"/>
            <a:ext cx="457200" cy="411480"/>
          </a:xfrm>
          <a:prstGeom prst="rect">
            <a:avLst/>
          </a:prstGeom>
          <a:noFill/>
          <a:ln/>
        </p:spPr>
        <p:txBody>
          <a:bodyPr wrap="square" lIns="0" tIns="0" rIns="0" bIns="0" rtlCol="0" anchor="ctr"/>
          <a:lstStyle/>
          <a:p>
            <a:pPr indent="0" marL="0">
              <a:buNone/>
            </a:pPr>
            <a:r>
              <a:rPr lang="en-US" sz="1600" b="1" dirty="0">
                <a:solidFill>
                  <a:srgbClr val="B36A00"/>
                </a:solidFill>
                <a:latin typeface="Arial" pitchFamily="34" charset="0"/>
                <a:ea typeface="Arial" pitchFamily="34" charset="-122"/>
                <a:cs typeface="Arial" pitchFamily="34" charset="-120"/>
              </a:rPr>
              <a:t>1</a:t>
            </a:r>
            <a:endParaRPr lang="en-US" sz="1600" dirty="0"/>
          </a:p>
        </p:txBody>
      </p:sp>
      <p:sp>
        <p:nvSpPr>
          <p:cNvPr id="21" name="Text 18"/>
          <p:cNvSpPr txBox="1"/>
          <p:nvPr/>
        </p:nvSpPr>
        <p:spPr>
          <a:xfrm>
            <a:off x="4709160" y="1892808"/>
            <a:ext cx="2011680" cy="384048"/>
          </a:xfrm>
          <a:prstGeom prst="rect">
            <a:avLst/>
          </a:prstGeom>
          <a:noFill/>
          <a:ln/>
        </p:spPr>
        <p:txBody>
          <a:bodyPr wrap="square" lIns="0" tIns="0" rIns="0" bIns="0" rtlCol="0" anchor="ctr"/>
          <a:lstStyle/>
          <a:p>
            <a:pPr indent="0" marL="0">
              <a:buNone/>
            </a:pPr>
            <a:r>
              <a:rPr lang="en-US" sz="1600" b="1" dirty="0">
                <a:solidFill>
                  <a:srgbClr val="1F1E1B"/>
                </a:solidFill>
                <a:latin typeface="Calibri" pitchFamily="34" charset="0"/>
                <a:ea typeface="Calibri" pitchFamily="34" charset="-122"/>
                <a:cs typeface="Calibri" pitchFamily="34" charset="-120"/>
              </a:rPr>
              <a:t>Shoulders</a:t>
            </a:r>
            <a:endParaRPr lang="en-US" sz="1600" dirty="0"/>
          </a:p>
        </p:txBody>
      </p:sp>
      <p:sp>
        <p:nvSpPr>
          <p:cNvPr id="22" name="Text 19"/>
          <p:cNvSpPr txBox="1"/>
          <p:nvPr/>
        </p:nvSpPr>
        <p:spPr>
          <a:xfrm>
            <a:off x="6812280" y="1892808"/>
            <a:ext cx="4572000" cy="384048"/>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arm swings, small circles growing</a:t>
            </a:r>
            <a:endParaRPr lang="en-US" sz="1500" dirty="0"/>
          </a:p>
        </p:txBody>
      </p:sp>
      <p:sp>
        <p:nvSpPr>
          <p:cNvPr id="23" name="Shape 20"/>
          <p:cNvSpPr/>
          <p:nvPr/>
        </p:nvSpPr>
        <p:spPr>
          <a:xfrm>
            <a:off x="4023360" y="2496312"/>
            <a:ext cx="7498080" cy="594360"/>
          </a:xfrm>
          <a:prstGeom prst="roundRect">
            <a:avLst>
              <a:gd name="adj" fmla="val 7692"/>
            </a:avLst>
          </a:prstGeom>
          <a:solidFill>
            <a:srgbClr val="FFFFFF"/>
          </a:solidFill>
          <a:ln/>
        </p:spPr>
      </p:sp>
      <p:sp>
        <p:nvSpPr>
          <p:cNvPr id="24" name="Text 21"/>
          <p:cNvSpPr txBox="1"/>
          <p:nvPr/>
        </p:nvSpPr>
        <p:spPr>
          <a:xfrm>
            <a:off x="4224528" y="2587752"/>
            <a:ext cx="457200" cy="411480"/>
          </a:xfrm>
          <a:prstGeom prst="rect">
            <a:avLst/>
          </a:prstGeom>
          <a:noFill/>
          <a:ln/>
        </p:spPr>
        <p:txBody>
          <a:bodyPr wrap="square" lIns="0" tIns="0" rIns="0" bIns="0" rtlCol="0" anchor="ctr"/>
          <a:lstStyle/>
          <a:p>
            <a:pPr indent="0" marL="0">
              <a:buNone/>
            </a:pPr>
            <a:r>
              <a:rPr lang="en-US" sz="1600" b="1" dirty="0">
                <a:solidFill>
                  <a:srgbClr val="B36A00"/>
                </a:solidFill>
                <a:latin typeface="Arial" pitchFamily="34" charset="0"/>
                <a:ea typeface="Arial" pitchFamily="34" charset="-122"/>
                <a:cs typeface="Arial" pitchFamily="34" charset="-120"/>
              </a:rPr>
              <a:t>2</a:t>
            </a:r>
            <a:endParaRPr lang="en-US" sz="1600" dirty="0"/>
          </a:p>
        </p:txBody>
      </p:sp>
      <p:sp>
        <p:nvSpPr>
          <p:cNvPr id="25" name="Text 22"/>
          <p:cNvSpPr txBox="1"/>
          <p:nvPr/>
        </p:nvSpPr>
        <p:spPr>
          <a:xfrm>
            <a:off x="4709160" y="2606040"/>
            <a:ext cx="2011680" cy="384048"/>
          </a:xfrm>
          <a:prstGeom prst="rect">
            <a:avLst/>
          </a:prstGeom>
          <a:noFill/>
          <a:ln/>
        </p:spPr>
        <p:txBody>
          <a:bodyPr wrap="square" lIns="0" tIns="0" rIns="0" bIns="0" rtlCol="0" anchor="ctr"/>
          <a:lstStyle/>
          <a:p>
            <a:pPr indent="0" marL="0">
              <a:buNone/>
            </a:pPr>
            <a:r>
              <a:rPr lang="en-US" sz="1600" b="1" dirty="0">
                <a:solidFill>
                  <a:srgbClr val="1F1E1B"/>
                </a:solidFill>
                <a:latin typeface="Calibri" pitchFamily="34" charset="0"/>
                <a:ea typeface="Calibri" pitchFamily="34" charset="-122"/>
                <a:cs typeface="Calibri" pitchFamily="34" charset="-120"/>
              </a:rPr>
              <a:t>Elbows</a:t>
            </a:r>
            <a:endParaRPr lang="en-US" sz="1600" dirty="0"/>
          </a:p>
        </p:txBody>
      </p:sp>
      <p:sp>
        <p:nvSpPr>
          <p:cNvPr id="26" name="Text 23"/>
          <p:cNvSpPr txBox="1"/>
          <p:nvPr/>
        </p:nvSpPr>
        <p:spPr>
          <a:xfrm>
            <a:off x="6812280" y="2606040"/>
            <a:ext cx="4572000" cy="384048"/>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bend and straighten</a:t>
            </a:r>
            <a:endParaRPr lang="en-US" sz="1500" dirty="0"/>
          </a:p>
        </p:txBody>
      </p:sp>
      <p:sp>
        <p:nvSpPr>
          <p:cNvPr id="27" name="Shape 24"/>
          <p:cNvSpPr/>
          <p:nvPr/>
        </p:nvSpPr>
        <p:spPr>
          <a:xfrm>
            <a:off x="4023360" y="3209544"/>
            <a:ext cx="7498080" cy="594360"/>
          </a:xfrm>
          <a:prstGeom prst="roundRect">
            <a:avLst>
              <a:gd name="adj" fmla="val 7692"/>
            </a:avLst>
          </a:prstGeom>
          <a:solidFill>
            <a:srgbClr val="F6ECDD"/>
          </a:solidFill>
          <a:ln/>
        </p:spPr>
      </p:sp>
      <p:sp>
        <p:nvSpPr>
          <p:cNvPr id="28" name="Text 25"/>
          <p:cNvSpPr txBox="1"/>
          <p:nvPr/>
        </p:nvSpPr>
        <p:spPr>
          <a:xfrm>
            <a:off x="4224528" y="3300984"/>
            <a:ext cx="457200" cy="411480"/>
          </a:xfrm>
          <a:prstGeom prst="rect">
            <a:avLst/>
          </a:prstGeom>
          <a:noFill/>
          <a:ln/>
        </p:spPr>
        <p:txBody>
          <a:bodyPr wrap="square" lIns="0" tIns="0" rIns="0" bIns="0" rtlCol="0" anchor="ctr"/>
          <a:lstStyle/>
          <a:p>
            <a:pPr indent="0" marL="0">
              <a:buNone/>
            </a:pPr>
            <a:r>
              <a:rPr lang="en-US" sz="1600" b="1" dirty="0">
                <a:solidFill>
                  <a:srgbClr val="B36A00"/>
                </a:solidFill>
                <a:latin typeface="Arial" pitchFamily="34" charset="0"/>
                <a:ea typeface="Arial" pitchFamily="34" charset="-122"/>
                <a:cs typeface="Arial" pitchFamily="34" charset="-120"/>
              </a:rPr>
              <a:t>3</a:t>
            </a:r>
            <a:endParaRPr lang="en-US" sz="1600" dirty="0"/>
          </a:p>
        </p:txBody>
      </p:sp>
      <p:sp>
        <p:nvSpPr>
          <p:cNvPr id="29" name="Text 26"/>
          <p:cNvSpPr txBox="1"/>
          <p:nvPr/>
        </p:nvSpPr>
        <p:spPr>
          <a:xfrm>
            <a:off x="4709160" y="3319272"/>
            <a:ext cx="2011680" cy="384048"/>
          </a:xfrm>
          <a:prstGeom prst="rect">
            <a:avLst/>
          </a:prstGeom>
          <a:noFill/>
          <a:ln/>
        </p:spPr>
        <p:txBody>
          <a:bodyPr wrap="square" lIns="0" tIns="0" rIns="0" bIns="0" rtlCol="0" anchor="ctr"/>
          <a:lstStyle/>
          <a:p>
            <a:pPr indent="0" marL="0">
              <a:buNone/>
            </a:pPr>
            <a:r>
              <a:rPr lang="en-US" sz="1600" b="1" dirty="0">
                <a:solidFill>
                  <a:srgbClr val="1F1E1B"/>
                </a:solidFill>
                <a:latin typeface="Calibri" pitchFamily="34" charset="0"/>
                <a:ea typeface="Calibri" pitchFamily="34" charset="-122"/>
                <a:cs typeface="Calibri" pitchFamily="34" charset="-120"/>
              </a:rPr>
              <a:t>Wrists</a:t>
            </a:r>
            <a:endParaRPr lang="en-US" sz="1600" dirty="0"/>
          </a:p>
        </p:txBody>
      </p:sp>
      <p:sp>
        <p:nvSpPr>
          <p:cNvPr id="30" name="Text 27"/>
          <p:cNvSpPr txBox="1"/>
          <p:nvPr/>
        </p:nvSpPr>
        <p:spPr>
          <a:xfrm>
            <a:off x="6812280" y="3319272"/>
            <a:ext cx="4572000" cy="384048"/>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wrist circles and waves</a:t>
            </a:r>
            <a:endParaRPr lang="en-US" sz="1500" dirty="0"/>
          </a:p>
        </p:txBody>
      </p:sp>
      <p:sp>
        <p:nvSpPr>
          <p:cNvPr id="31" name="Shape 28"/>
          <p:cNvSpPr/>
          <p:nvPr/>
        </p:nvSpPr>
        <p:spPr>
          <a:xfrm>
            <a:off x="4023360" y="3922776"/>
            <a:ext cx="7498080" cy="594360"/>
          </a:xfrm>
          <a:prstGeom prst="roundRect">
            <a:avLst>
              <a:gd name="adj" fmla="val 7692"/>
            </a:avLst>
          </a:prstGeom>
          <a:solidFill>
            <a:srgbClr val="FFFFFF"/>
          </a:solidFill>
          <a:ln/>
        </p:spPr>
      </p:sp>
      <p:sp>
        <p:nvSpPr>
          <p:cNvPr id="32" name="Text 29"/>
          <p:cNvSpPr txBox="1"/>
          <p:nvPr/>
        </p:nvSpPr>
        <p:spPr>
          <a:xfrm>
            <a:off x="4224528" y="4014216"/>
            <a:ext cx="457200" cy="411480"/>
          </a:xfrm>
          <a:prstGeom prst="rect">
            <a:avLst/>
          </a:prstGeom>
          <a:noFill/>
          <a:ln/>
        </p:spPr>
        <p:txBody>
          <a:bodyPr wrap="square" lIns="0" tIns="0" rIns="0" bIns="0" rtlCol="0" anchor="ctr"/>
          <a:lstStyle/>
          <a:p>
            <a:pPr indent="0" marL="0">
              <a:buNone/>
            </a:pPr>
            <a:r>
              <a:rPr lang="en-US" sz="1600" b="1" dirty="0">
                <a:solidFill>
                  <a:srgbClr val="B36A00"/>
                </a:solidFill>
                <a:latin typeface="Arial" pitchFamily="34" charset="0"/>
                <a:ea typeface="Arial" pitchFamily="34" charset="-122"/>
                <a:cs typeface="Arial" pitchFamily="34" charset="-120"/>
              </a:rPr>
              <a:t>4</a:t>
            </a:r>
            <a:endParaRPr lang="en-US" sz="1600" dirty="0"/>
          </a:p>
        </p:txBody>
      </p:sp>
      <p:sp>
        <p:nvSpPr>
          <p:cNvPr id="33" name="Text 30"/>
          <p:cNvSpPr txBox="1"/>
          <p:nvPr/>
        </p:nvSpPr>
        <p:spPr>
          <a:xfrm>
            <a:off x="4709160" y="4032504"/>
            <a:ext cx="2011680" cy="384048"/>
          </a:xfrm>
          <a:prstGeom prst="rect">
            <a:avLst/>
          </a:prstGeom>
          <a:noFill/>
          <a:ln/>
        </p:spPr>
        <p:txBody>
          <a:bodyPr wrap="square" lIns="0" tIns="0" rIns="0" bIns="0" rtlCol="0" anchor="ctr"/>
          <a:lstStyle/>
          <a:p>
            <a:pPr indent="0" marL="0">
              <a:buNone/>
            </a:pPr>
            <a:r>
              <a:rPr lang="en-US" sz="1600" b="1" dirty="0">
                <a:solidFill>
                  <a:srgbClr val="1F1E1B"/>
                </a:solidFill>
                <a:latin typeface="Calibri" pitchFamily="34" charset="0"/>
                <a:ea typeface="Calibri" pitchFamily="34" charset="-122"/>
                <a:cs typeface="Calibri" pitchFamily="34" charset="-120"/>
              </a:rPr>
              <a:t>Hips</a:t>
            </a:r>
            <a:endParaRPr lang="en-US" sz="1600" dirty="0"/>
          </a:p>
        </p:txBody>
      </p:sp>
      <p:sp>
        <p:nvSpPr>
          <p:cNvPr id="34" name="Text 31"/>
          <p:cNvSpPr txBox="1"/>
          <p:nvPr/>
        </p:nvSpPr>
        <p:spPr>
          <a:xfrm>
            <a:off x="6812280" y="4032504"/>
            <a:ext cx="4572000" cy="384048"/>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hip circles, open the gate</a:t>
            </a:r>
            <a:endParaRPr lang="en-US" sz="1500" dirty="0"/>
          </a:p>
        </p:txBody>
      </p:sp>
      <p:sp>
        <p:nvSpPr>
          <p:cNvPr id="35" name="Shape 32"/>
          <p:cNvSpPr/>
          <p:nvPr/>
        </p:nvSpPr>
        <p:spPr>
          <a:xfrm>
            <a:off x="4023360" y="4636008"/>
            <a:ext cx="7498080" cy="594360"/>
          </a:xfrm>
          <a:prstGeom prst="roundRect">
            <a:avLst>
              <a:gd name="adj" fmla="val 7692"/>
            </a:avLst>
          </a:prstGeom>
          <a:solidFill>
            <a:srgbClr val="F6ECDD"/>
          </a:solidFill>
          <a:ln/>
        </p:spPr>
      </p:sp>
      <p:sp>
        <p:nvSpPr>
          <p:cNvPr id="36" name="Text 33"/>
          <p:cNvSpPr txBox="1"/>
          <p:nvPr/>
        </p:nvSpPr>
        <p:spPr>
          <a:xfrm>
            <a:off x="4224528" y="4727448"/>
            <a:ext cx="457200" cy="411480"/>
          </a:xfrm>
          <a:prstGeom prst="rect">
            <a:avLst/>
          </a:prstGeom>
          <a:noFill/>
          <a:ln/>
        </p:spPr>
        <p:txBody>
          <a:bodyPr wrap="square" lIns="0" tIns="0" rIns="0" bIns="0" rtlCol="0" anchor="ctr"/>
          <a:lstStyle/>
          <a:p>
            <a:pPr indent="0" marL="0">
              <a:buNone/>
            </a:pPr>
            <a:r>
              <a:rPr lang="en-US" sz="1600" b="1" dirty="0">
                <a:solidFill>
                  <a:srgbClr val="B36A00"/>
                </a:solidFill>
                <a:latin typeface="Arial" pitchFamily="34" charset="0"/>
                <a:ea typeface="Arial" pitchFamily="34" charset="-122"/>
                <a:cs typeface="Arial" pitchFamily="34" charset="-120"/>
              </a:rPr>
              <a:t>5</a:t>
            </a:r>
            <a:endParaRPr lang="en-US" sz="1600" dirty="0"/>
          </a:p>
        </p:txBody>
      </p:sp>
      <p:sp>
        <p:nvSpPr>
          <p:cNvPr id="37" name="Text 34"/>
          <p:cNvSpPr txBox="1"/>
          <p:nvPr/>
        </p:nvSpPr>
        <p:spPr>
          <a:xfrm>
            <a:off x="4709160" y="4745736"/>
            <a:ext cx="2011680" cy="384048"/>
          </a:xfrm>
          <a:prstGeom prst="rect">
            <a:avLst/>
          </a:prstGeom>
          <a:noFill/>
          <a:ln/>
        </p:spPr>
        <p:txBody>
          <a:bodyPr wrap="square" lIns="0" tIns="0" rIns="0" bIns="0" rtlCol="0" anchor="ctr"/>
          <a:lstStyle/>
          <a:p>
            <a:pPr indent="0" marL="0">
              <a:buNone/>
            </a:pPr>
            <a:r>
              <a:rPr lang="en-US" sz="1600" b="1" dirty="0">
                <a:solidFill>
                  <a:srgbClr val="1F1E1B"/>
                </a:solidFill>
                <a:latin typeface="Calibri" pitchFamily="34" charset="0"/>
                <a:ea typeface="Calibri" pitchFamily="34" charset="-122"/>
                <a:cs typeface="Calibri" pitchFamily="34" charset="-120"/>
              </a:rPr>
              <a:t>Knees</a:t>
            </a:r>
            <a:endParaRPr lang="en-US" sz="1600" dirty="0"/>
          </a:p>
        </p:txBody>
      </p:sp>
      <p:sp>
        <p:nvSpPr>
          <p:cNvPr id="38" name="Text 35"/>
          <p:cNvSpPr txBox="1"/>
          <p:nvPr/>
        </p:nvSpPr>
        <p:spPr>
          <a:xfrm>
            <a:off x="6812280" y="4745736"/>
            <a:ext cx="4572000" cy="384048"/>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gentle squats</a:t>
            </a:r>
            <a:endParaRPr lang="en-US" sz="1500" dirty="0"/>
          </a:p>
        </p:txBody>
      </p:sp>
      <p:sp>
        <p:nvSpPr>
          <p:cNvPr id="39" name="Shape 36"/>
          <p:cNvSpPr/>
          <p:nvPr/>
        </p:nvSpPr>
        <p:spPr>
          <a:xfrm>
            <a:off x="4023360" y="5349240"/>
            <a:ext cx="7498080" cy="594360"/>
          </a:xfrm>
          <a:prstGeom prst="roundRect">
            <a:avLst>
              <a:gd name="adj" fmla="val 7692"/>
            </a:avLst>
          </a:prstGeom>
          <a:solidFill>
            <a:srgbClr val="FFFFFF"/>
          </a:solidFill>
          <a:ln/>
        </p:spPr>
      </p:sp>
      <p:sp>
        <p:nvSpPr>
          <p:cNvPr id="40" name="Text 37"/>
          <p:cNvSpPr txBox="1"/>
          <p:nvPr/>
        </p:nvSpPr>
        <p:spPr>
          <a:xfrm>
            <a:off x="4224528" y="5440680"/>
            <a:ext cx="457200" cy="411480"/>
          </a:xfrm>
          <a:prstGeom prst="rect">
            <a:avLst/>
          </a:prstGeom>
          <a:noFill/>
          <a:ln/>
        </p:spPr>
        <p:txBody>
          <a:bodyPr wrap="square" lIns="0" tIns="0" rIns="0" bIns="0" rtlCol="0" anchor="ctr"/>
          <a:lstStyle/>
          <a:p>
            <a:pPr indent="0" marL="0">
              <a:buNone/>
            </a:pPr>
            <a:r>
              <a:rPr lang="en-US" sz="1600" b="1" dirty="0">
                <a:solidFill>
                  <a:srgbClr val="B36A00"/>
                </a:solidFill>
                <a:latin typeface="Arial" pitchFamily="34" charset="0"/>
                <a:ea typeface="Arial" pitchFamily="34" charset="-122"/>
                <a:cs typeface="Arial" pitchFamily="34" charset="-120"/>
              </a:rPr>
              <a:t>6</a:t>
            </a:r>
            <a:endParaRPr lang="en-US" sz="1600" dirty="0"/>
          </a:p>
        </p:txBody>
      </p:sp>
      <p:sp>
        <p:nvSpPr>
          <p:cNvPr id="41" name="Text 38"/>
          <p:cNvSpPr txBox="1"/>
          <p:nvPr/>
        </p:nvSpPr>
        <p:spPr>
          <a:xfrm>
            <a:off x="4709160" y="5458968"/>
            <a:ext cx="2011680" cy="384048"/>
          </a:xfrm>
          <a:prstGeom prst="rect">
            <a:avLst/>
          </a:prstGeom>
          <a:noFill/>
          <a:ln/>
        </p:spPr>
        <p:txBody>
          <a:bodyPr wrap="square" lIns="0" tIns="0" rIns="0" bIns="0" rtlCol="0" anchor="ctr"/>
          <a:lstStyle/>
          <a:p>
            <a:pPr indent="0" marL="0">
              <a:buNone/>
            </a:pPr>
            <a:r>
              <a:rPr lang="en-US" sz="1600" b="1" dirty="0">
                <a:solidFill>
                  <a:srgbClr val="1F1E1B"/>
                </a:solidFill>
                <a:latin typeface="Calibri" pitchFamily="34" charset="0"/>
                <a:ea typeface="Calibri" pitchFamily="34" charset="-122"/>
                <a:cs typeface="Calibri" pitchFamily="34" charset="-120"/>
              </a:rPr>
              <a:t>Ankles</a:t>
            </a:r>
            <a:endParaRPr lang="en-US" sz="1600" dirty="0"/>
          </a:p>
        </p:txBody>
      </p:sp>
      <p:sp>
        <p:nvSpPr>
          <p:cNvPr id="42" name="Text 39"/>
          <p:cNvSpPr txBox="1"/>
          <p:nvPr/>
        </p:nvSpPr>
        <p:spPr>
          <a:xfrm>
            <a:off x="6812280" y="5458968"/>
            <a:ext cx="4572000" cy="384048"/>
          </a:xfrm>
          <a:prstGeom prst="rect">
            <a:avLst/>
          </a:prstGeom>
          <a:noFill/>
          <a:ln/>
        </p:spPr>
        <p:txBody>
          <a:bodyPr wrap="square" lIns="0" tIns="0" rIns="0" bIns="0" rtlCol="0" anchor="ctr"/>
          <a:lstStyle/>
          <a:p>
            <a:pPr indent="0" marL="0">
              <a:buNone/>
            </a:pPr>
            <a:r>
              <a:rPr lang="en-US" sz="1500" dirty="0">
                <a:solidFill>
                  <a:srgbClr val="565349"/>
                </a:solidFill>
                <a:latin typeface="Calibri" pitchFamily="34" charset="0"/>
                <a:ea typeface="Calibri" pitchFamily="34" charset="-122"/>
                <a:cs typeface="Calibri" pitchFamily="34" charset="-120"/>
              </a:rPr>
              <a:t>rolls both ways</a:t>
            </a:r>
            <a:endParaRPr lang="en-US" sz="1500" dirty="0"/>
          </a:p>
        </p:txBody>
      </p:sp>
      <p:sp>
        <p:nvSpPr>
          <p:cNvPr id="43" name="Text 40"/>
          <p:cNvSpPr txBox="1"/>
          <p:nvPr/>
        </p:nvSpPr>
        <p:spPr>
          <a:xfrm>
            <a:off x="4023360" y="6172200"/>
            <a:ext cx="7498080" cy="365760"/>
          </a:xfrm>
          <a:prstGeom prst="rect">
            <a:avLst/>
          </a:prstGeom>
          <a:noFill/>
          <a:ln/>
        </p:spPr>
        <p:txBody>
          <a:bodyPr wrap="square" lIns="0" tIns="0" rIns="0" bIns="0" rtlCol="0" anchor="ctr"/>
          <a:lstStyle/>
          <a:p>
            <a:pPr indent="0" marL="0">
              <a:buNone/>
            </a:pPr>
            <a:r>
              <a:rPr lang="en-US" sz="1400" b="1" dirty="0">
                <a:solidFill>
                  <a:srgbClr val="1F1E1B"/>
                </a:solidFill>
                <a:latin typeface="Calibri" pitchFamily="34" charset="0"/>
                <a:ea typeface="Calibri" pitchFamily="34" charset="-122"/>
                <a:cs typeface="Calibri" pitchFamily="34" charset="-120"/>
              </a:rPr>
              <a:t>Mobilise the joints the activity will use. Work top to toe so nothing is missed.</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B36A00"/>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mobiliser phase.</a:t>
            </a:r>
            <a:endParaRPr lang="en-US" sz="3400" dirty="0"/>
          </a:p>
        </p:txBody>
      </p:sp>
      <p:sp>
        <p:nvSpPr>
          <p:cNvPr id="6" name="Text 4"/>
          <p:cNvSpPr txBox="1"/>
          <p:nvPr/>
        </p:nvSpPr>
        <p:spPr>
          <a:xfrm>
            <a:off x="640080" y="1828800"/>
            <a:ext cx="6400800" cy="4206240"/>
          </a:xfrm>
          <a:prstGeom prst="rect">
            <a:avLst/>
          </a:prstGeom>
          <a:noFill/>
          <a:ln/>
        </p:spPr>
        <p:txBody>
          <a:bodyPr wrap="square" lIns="0" tIns="0" rIns="0" bIns="0" rtlCol="0" anchor="t"/>
          <a:lstStyle/>
          <a:p>
            <a:pPr marL="177800" indent="-177800">
              <a:spcAft>
                <a:spcPts val="1000"/>
              </a:spcAft>
              <a:buSzPct val="100000"/>
              <a:buChar char="•"/>
            </a:pPr>
            <a:r>
              <a:rPr lang="en-US" sz="1700" b="1" dirty="0">
                <a:solidFill>
                  <a:srgbClr val="1F1E1B"/>
                </a:solidFill>
                <a:latin typeface="Calibri" pitchFamily="34" charset="0"/>
                <a:ea typeface="Calibri" pitchFamily="34" charset="-122"/>
                <a:cs typeface="Calibri" pitchFamily="34" charset="-120"/>
              </a:rPr>
              <a:t>Activities that take joints through their range of movement: small movements first, made bigger as the warm-up progresses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Arm swings · hip circles · ankle rolls · open-and-close the gate · shoulder rolls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Work top-to-toe: every joint the activity will use</a:t>
            </a:r>
            <a:endParaRPr lang="en-US" sz="1700" dirty="0"/>
          </a:p>
        </p:txBody>
      </p:sp>
      <p:sp>
        <p:nvSpPr>
          <p:cNvPr id="7" name="Shape 5"/>
          <p:cNvSpPr/>
          <p:nvPr/>
        </p:nvSpPr>
        <p:spPr>
          <a:xfrm>
            <a:off x="7406640" y="1828800"/>
            <a:ext cx="4114800" cy="3566160"/>
          </a:xfrm>
          <a:prstGeom prst="roundRect">
            <a:avLst>
              <a:gd name="adj" fmla="val 2051"/>
            </a:avLst>
          </a:prstGeom>
          <a:solidFill>
            <a:srgbClr val="F6ECDD"/>
          </a:solidFill>
          <a:ln/>
        </p:spPr>
      </p:sp>
      <p:sp>
        <p:nvSpPr>
          <p:cNvPr id="8" name="Text 6"/>
          <p:cNvSpPr txBox="1"/>
          <p:nvPr/>
        </p:nvSpPr>
        <p:spPr>
          <a:xfrm>
            <a:off x="7635240" y="1993392"/>
            <a:ext cx="3657600" cy="384048"/>
          </a:xfrm>
          <a:prstGeom prst="rect">
            <a:avLst/>
          </a:prstGeom>
          <a:noFill/>
          <a:ln/>
        </p:spPr>
        <p:txBody>
          <a:bodyPr wrap="square" lIns="0" tIns="0" rIns="0" bIns="0" rtlCol="0" anchor="ctr"/>
          <a:lstStyle/>
          <a:p>
            <a:pPr indent="0" marL="0">
              <a:buNone/>
            </a:pPr>
            <a:r>
              <a:rPr lang="en-US" sz="1700" b="1" dirty="0">
                <a:solidFill>
                  <a:srgbClr val="B36A00"/>
                </a:solidFill>
                <a:latin typeface="Arial" pitchFamily="34" charset="0"/>
                <a:ea typeface="Arial" pitchFamily="34" charset="-122"/>
                <a:cs typeface="Arial" pitchFamily="34" charset="-120"/>
              </a:rPr>
              <a:t>The body's response</a:t>
            </a:r>
            <a:endParaRPr lang="en-US" sz="1700" dirty="0"/>
          </a:p>
        </p:txBody>
      </p:sp>
      <p:sp>
        <p:nvSpPr>
          <p:cNvPr id="9" name="Text 7"/>
          <p:cNvSpPr txBox="1"/>
          <p:nvPr/>
        </p:nvSpPr>
        <p:spPr>
          <a:xfrm>
            <a:off x="7635240" y="2395728"/>
            <a:ext cx="3657600" cy="27889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Musculoskeletal: increased production of synovial fluid → joints lubricated → bigger range of movement.</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Cardiorespiratory: slight drop in heart rate and breathing rate, because intensity is lower than the pulse raiser. That drop is normal. Say it in answers.</a:t>
            </a:r>
            <a:endParaRPr lang="en-US" sz="1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4</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Match the mobiliser to the sport.</a:t>
            </a:r>
            <a:endParaRPr lang="en-US" sz="3400" dirty="0"/>
          </a:p>
        </p:txBody>
      </p:sp>
      <p:sp>
        <p:nvSpPr>
          <p:cNvPr id="6" name="Text 4"/>
          <p:cNvSpPr txBox="1"/>
          <p:nvPr/>
        </p:nvSpPr>
        <p:spPr>
          <a:xfrm>
            <a:off x="640080" y="1828800"/>
            <a:ext cx="640080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sport, netball, swimming, football, tennis, name the THREE most important joints to mobilise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Choose one mobiliser exercise per joint, small → big</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Justify one choice: "…because in [sport] that joint has to…"</a:t>
            </a:r>
            <a:endParaRPr lang="en-US" sz="1700" dirty="0"/>
          </a:p>
        </p:txBody>
      </p:sp>
      <p:sp>
        <p:nvSpPr>
          <p:cNvPr id="7" name="Shape 5"/>
          <p:cNvSpPr/>
          <p:nvPr/>
        </p:nvSpPr>
        <p:spPr>
          <a:xfrm>
            <a:off x="7406640" y="1828800"/>
            <a:ext cx="4114800" cy="3566160"/>
          </a:xfrm>
          <a:prstGeom prst="roundRect">
            <a:avLst>
              <a:gd name="adj" fmla="val 2051"/>
            </a:avLst>
          </a:prstGeom>
          <a:solidFill>
            <a:srgbClr val="F1EFE5"/>
          </a:solidFill>
          <a:ln/>
        </p:spPr>
      </p:sp>
      <p:sp>
        <p:nvSpPr>
          <p:cNvPr id="8" name="Text 6"/>
          <p:cNvSpPr txBox="1"/>
          <p:nvPr/>
        </p:nvSpPr>
        <p:spPr>
          <a:xfrm>
            <a:off x="7635240" y="1993392"/>
            <a:ext cx="3657600" cy="384048"/>
          </a:xfrm>
          <a:prstGeom prst="rect">
            <a:avLst/>
          </a:prstGeom>
          <a:noFill/>
          <a:ln/>
        </p:spPr>
        <p:txBody>
          <a:bodyPr wrap="square" lIns="0" tIns="0" rIns="0" bIns="0" rtlCol="0" anchor="ctr"/>
          <a:lstStyle/>
          <a:p>
            <a:pPr indent="0" marL="0">
              <a:buNone/>
            </a:pPr>
            <a:r>
              <a:rPr lang="en-US" sz="1700" b="1" dirty="0">
                <a:solidFill>
                  <a:srgbClr val="1F1E1B"/>
                </a:solidFill>
                <a:latin typeface="Arial" pitchFamily="34" charset="0"/>
                <a:ea typeface="Arial" pitchFamily="34" charset="-122"/>
                <a:cs typeface="Arial" pitchFamily="34" charset="-120"/>
              </a:rPr>
              <a:t>Worked example, netball</a:t>
            </a:r>
            <a:endParaRPr lang="en-US" sz="1700" dirty="0"/>
          </a:p>
        </p:txBody>
      </p:sp>
      <p:sp>
        <p:nvSpPr>
          <p:cNvPr id="9" name="Text 7"/>
          <p:cNvSpPr txBox="1"/>
          <p:nvPr/>
        </p:nvSpPr>
        <p:spPr>
          <a:xfrm>
            <a:off x="7635240" y="2395728"/>
            <a:ext cx="3657600" cy="27889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Shoulder: arm swings, small circles growing, to prepare shooting and passing overhead.</a:t>
            </a: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Knee: gentle squats, because landing rules demand control.</a:t>
            </a: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Ankle: rolls both ways, for pivoting on one foot.</a:t>
            </a:r>
            <a:endParaRPr lang="en-US" sz="1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 · Lesson 5</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5</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Preparation stretches and the main muscles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Locate the eleven main muscles on the body</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Tell static from dynamic, and simple from compound stretches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CR and MS responses to the stretch phase</a:t>
            </a:r>
            <a:endParaRPr lang="en-US"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What fluid lubricates the joints during mobilisers?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happens to heart rate during mobilisers, and why?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four joints a mobiliser phase should reach</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Synovial fluid</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Slight drop: intensity is lower than the pulse raiser</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Any four of: shoulders, elbows, wrists, hips, knees, ankles</a:t>
            </a:r>
            <a:endParaRPr lang="en-U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eleven muscles you must know.</a:t>
            </a:r>
            <a:endParaRPr lang="en-US" sz="3400" dirty="0"/>
          </a:p>
        </p:txBody>
      </p:sp>
      <p:pic>
        <p:nvPicPr>
          <p:cNvPr id="6" name="Image 0" descr="/Users/ransfordanthony-walker/Documents/Claude Code/BTEC Centre/Teaching Materials/Component 1/LOC Warm-ups/anatomy-muscles.png">    </p:cNvPr>
          <p:cNvPicPr>
            <a:picLocks noChangeAspect="1"/>
          </p:cNvPicPr>
          <p:nvPr/>
        </p:nvPicPr>
        <p:blipFill>
          <a:blip r:embed="rId1"/>
          <a:stretch>
            <a:fillRect/>
          </a:stretch>
        </p:blipFill>
        <p:spPr>
          <a:xfrm>
            <a:off x="731520" y="1463040"/>
            <a:ext cx="3904488" cy="4663440"/>
          </a:xfrm>
          <a:prstGeom prst="rect">
            <a:avLst/>
          </a:prstGeom>
        </p:spPr>
      </p:pic>
      <p:sp>
        <p:nvSpPr>
          <p:cNvPr id="7" name="Shape 4"/>
          <p:cNvSpPr/>
          <p:nvPr/>
        </p:nvSpPr>
        <p:spPr>
          <a:xfrm>
            <a:off x="1140988" y="2258568"/>
            <a:ext cx="274320" cy="274320"/>
          </a:xfrm>
          <a:prstGeom prst="ellipse">
            <a:avLst/>
          </a:prstGeom>
          <a:solidFill>
            <a:srgbClr val="2C6E49"/>
          </a:solidFill>
          <a:ln w="15875">
            <a:solidFill>
              <a:srgbClr val="FFFFFF"/>
            </a:solidFill>
            <a:prstDash val="solid"/>
          </a:ln>
        </p:spPr>
      </p:sp>
      <p:sp>
        <p:nvSpPr>
          <p:cNvPr id="8" name="Text 5"/>
          <p:cNvSpPr txBox="1"/>
          <p:nvPr/>
        </p:nvSpPr>
        <p:spPr>
          <a:xfrm>
            <a:off x="1140988" y="2258568"/>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1</a:t>
            </a:r>
            <a:endParaRPr lang="en-US" sz="1000" dirty="0"/>
          </a:p>
        </p:txBody>
      </p:sp>
      <p:sp>
        <p:nvSpPr>
          <p:cNvPr id="9" name="Shape 6"/>
          <p:cNvSpPr/>
          <p:nvPr/>
        </p:nvSpPr>
        <p:spPr>
          <a:xfrm>
            <a:off x="1094134" y="2748229"/>
            <a:ext cx="274320" cy="274320"/>
          </a:xfrm>
          <a:prstGeom prst="ellipse">
            <a:avLst/>
          </a:prstGeom>
          <a:solidFill>
            <a:srgbClr val="2C6E49"/>
          </a:solidFill>
          <a:ln w="15875">
            <a:solidFill>
              <a:srgbClr val="FFFFFF"/>
            </a:solidFill>
            <a:prstDash val="solid"/>
          </a:ln>
        </p:spPr>
      </p:sp>
      <p:sp>
        <p:nvSpPr>
          <p:cNvPr id="10" name="Text 7"/>
          <p:cNvSpPr txBox="1"/>
          <p:nvPr/>
        </p:nvSpPr>
        <p:spPr>
          <a:xfrm>
            <a:off x="1094134" y="2748229"/>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2</a:t>
            </a:r>
            <a:endParaRPr lang="en-US" sz="1000" dirty="0"/>
          </a:p>
        </p:txBody>
      </p:sp>
      <p:sp>
        <p:nvSpPr>
          <p:cNvPr id="11" name="Shape 8"/>
          <p:cNvSpPr/>
          <p:nvPr/>
        </p:nvSpPr>
        <p:spPr>
          <a:xfrm>
            <a:off x="1640763" y="3004718"/>
            <a:ext cx="274320" cy="274320"/>
          </a:xfrm>
          <a:prstGeom prst="ellipse">
            <a:avLst/>
          </a:prstGeom>
          <a:solidFill>
            <a:srgbClr val="2C6E49"/>
          </a:solidFill>
          <a:ln w="15875">
            <a:solidFill>
              <a:srgbClr val="FFFFFF"/>
            </a:solidFill>
            <a:prstDash val="solid"/>
          </a:ln>
        </p:spPr>
      </p:sp>
      <p:sp>
        <p:nvSpPr>
          <p:cNvPr id="12" name="Text 9"/>
          <p:cNvSpPr txBox="1"/>
          <p:nvPr/>
        </p:nvSpPr>
        <p:spPr>
          <a:xfrm>
            <a:off x="1640763" y="3004718"/>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3</a:t>
            </a:r>
            <a:endParaRPr lang="en-US" sz="1000" dirty="0"/>
          </a:p>
        </p:txBody>
      </p:sp>
      <p:sp>
        <p:nvSpPr>
          <p:cNvPr id="13" name="Shape 10"/>
          <p:cNvSpPr/>
          <p:nvPr/>
        </p:nvSpPr>
        <p:spPr>
          <a:xfrm>
            <a:off x="1968740" y="3144622"/>
            <a:ext cx="274320" cy="274320"/>
          </a:xfrm>
          <a:prstGeom prst="ellipse">
            <a:avLst/>
          </a:prstGeom>
          <a:solidFill>
            <a:srgbClr val="2C6E49"/>
          </a:solidFill>
          <a:ln w="15875">
            <a:solidFill>
              <a:srgbClr val="FFFFFF"/>
            </a:solidFill>
            <a:prstDash val="solid"/>
          </a:ln>
        </p:spPr>
      </p:sp>
      <p:sp>
        <p:nvSpPr>
          <p:cNvPr id="14" name="Text 11"/>
          <p:cNvSpPr txBox="1"/>
          <p:nvPr/>
        </p:nvSpPr>
        <p:spPr>
          <a:xfrm>
            <a:off x="1968740" y="3144622"/>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4</a:t>
            </a:r>
            <a:endParaRPr lang="en-US" sz="1000" dirty="0"/>
          </a:p>
        </p:txBody>
      </p:sp>
      <p:sp>
        <p:nvSpPr>
          <p:cNvPr id="15" name="Shape 12"/>
          <p:cNvSpPr/>
          <p:nvPr/>
        </p:nvSpPr>
        <p:spPr>
          <a:xfrm>
            <a:off x="1777420" y="3494380"/>
            <a:ext cx="274320" cy="274320"/>
          </a:xfrm>
          <a:prstGeom prst="ellipse">
            <a:avLst/>
          </a:prstGeom>
          <a:solidFill>
            <a:srgbClr val="2C6E49"/>
          </a:solidFill>
          <a:ln w="15875">
            <a:solidFill>
              <a:srgbClr val="FFFFFF"/>
            </a:solidFill>
            <a:prstDash val="solid"/>
          </a:ln>
        </p:spPr>
      </p:sp>
      <p:sp>
        <p:nvSpPr>
          <p:cNvPr id="16" name="Text 13"/>
          <p:cNvSpPr txBox="1"/>
          <p:nvPr/>
        </p:nvSpPr>
        <p:spPr>
          <a:xfrm>
            <a:off x="1777420" y="3494380"/>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5</a:t>
            </a:r>
            <a:endParaRPr lang="en-US" sz="1000" dirty="0"/>
          </a:p>
        </p:txBody>
      </p:sp>
      <p:sp>
        <p:nvSpPr>
          <p:cNvPr id="17" name="Shape 14"/>
          <p:cNvSpPr/>
          <p:nvPr/>
        </p:nvSpPr>
        <p:spPr>
          <a:xfrm>
            <a:off x="1511915" y="4007358"/>
            <a:ext cx="274320" cy="274320"/>
          </a:xfrm>
          <a:prstGeom prst="ellipse">
            <a:avLst/>
          </a:prstGeom>
          <a:solidFill>
            <a:srgbClr val="2C6E49"/>
          </a:solidFill>
          <a:ln w="15875">
            <a:solidFill>
              <a:srgbClr val="FFFFFF"/>
            </a:solidFill>
            <a:prstDash val="solid"/>
          </a:ln>
        </p:spPr>
      </p:sp>
      <p:sp>
        <p:nvSpPr>
          <p:cNvPr id="18" name="Text 15"/>
          <p:cNvSpPr txBox="1"/>
          <p:nvPr/>
        </p:nvSpPr>
        <p:spPr>
          <a:xfrm>
            <a:off x="1511915" y="4007358"/>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6</a:t>
            </a:r>
            <a:endParaRPr lang="en-US" sz="1000" dirty="0"/>
          </a:p>
        </p:txBody>
      </p:sp>
      <p:sp>
        <p:nvSpPr>
          <p:cNvPr id="19" name="Shape 16"/>
          <p:cNvSpPr/>
          <p:nvPr/>
        </p:nvSpPr>
        <p:spPr>
          <a:xfrm>
            <a:off x="2937053" y="2841498"/>
            <a:ext cx="274320" cy="274320"/>
          </a:xfrm>
          <a:prstGeom prst="ellipse">
            <a:avLst/>
          </a:prstGeom>
          <a:solidFill>
            <a:srgbClr val="2C6E49"/>
          </a:solidFill>
          <a:ln w="15875">
            <a:solidFill>
              <a:srgbClr val="FFFFFF"/>
            </a:solidFill>
            <a:prstDash val="solid"/>
          </a:ln>
        </p:spPr>
      </p:sp>
      <p:sp>
        <p:nvSpPr>
          <p:cNvPr id="20" name="Text 17"/>
          <p:cNvSpPr txBox="1"/>
          <p:nvPr/>
        </p:nvSpPr>
        <p:spPr>
          <a:xfrm>
            <a:off x="2937053" y="2841498"/>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7</a:t>
            </a:r>
            <a:endParaRPr lang="en-US" sz="1000" dirty="0"/>
          </a:p>
        </p:txBody>
      </p:sp>
      <p:sp>
        <p:nvSpPr>
          <p:cNvPr id="21" name="Shape 18"/>
          <p:cNvSpPr/>
          <p:nvPr/>
        </p:nvSpPr>
        <p:spPr>
          <a:xfrm>
            <a:off x="3464159" y="3191256"/>
            <a:ext cx="274320" cy="274320"/>
          </a:xfrm>
          <a:prstGeom prst="ellipse">
            <a:avLst/>
          </a:prstGeom>
          <a:solidFill>
            <a:srgbClr val="2C6E49"/>
          </a:solidFill>
          <a:ln w="15875">
            <a:solidFill>
              <a:srgbClr val="FFFFFF"/>
            </a:solidFill>
            <a:prstDash val="solid"/>
          </a:ln>
        </p:spPr>
      </p:sp>
      <p:sp>
        <p:nvSpPr>
          <p:cNvPr id="22" name="Text 19"/>
          <p:cNvSpPr txBox="1"/>
          <p:nvPr/>
        </p:nvSpPr>
        <p:spPr>
          <a:xfrm>
            <a:off x="3464159" y="3191256"/>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8</a:t>
            </a:r>
            <a:endParaRPr lang="en-US" sz="1000" dirty="0"/>
          </a:p>
        </p:txBody>
      </p:sp>
      <p:sp>
        <p:nvSpPr>
          <p:cNvPr id="23" name="Shape 20"/>
          <p:cNvSpPr/>
          <p:nvPr/>
        </p:nvSpPr>
        <p:spPr>
          <a:xfrm>
            <a:off x="3347024" y="3480389"/>
            <a:ext cx="274320" cy="274320"/>
          </a:xfrm>
          <a:prstGeom prst="ellipse">
            <a:avLst/>
          </a:prstGeom>
          <a:solidFill>
            <a:srgbClr val="2C6E49"/>
          </a:solidFill>
          <a:ln w="15875">
            <a:solidFill>
              <a:srgbClr val="FFFFFF"/>
            </a:solidFill>
            <a:prstDash val="solid"/>
          </a:ln>
        </p:spPr>
      </p:sp>
      <p:sp>
        <p:nvSpPr>
          <p:cNvPr id="24" name="Text 21"/>
          <p:cNvSpPr txBox="1"/>
          <p:nvPr/>
        </p:nvSpPr>
        <p:spPr>
          <a:xfrm>
            <a:off x="3347024" y="3480389"/>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9</a:t>
            </a:r>
            <a:endParaRPr lang="en-US" sz="1000" dirty="0"/>
          </a:p>
        </p:txBody>
      </p:sp>
      <p:sp>
        <p:nvSpPr>
          <p:cNvPr id="25" name="Shape 22"/>
          <p:cNvSpPr/>
          <p:nvPr/>
        </p:nvSpPr>
        <p:spPr>
          <a:xfrm>
            <a:off x="3327502" y="4053992"/>
            <a:ext cx="274320" cy="274320"/>
          </a:xfrm>
          <a:prstGeom prst="ellipse">
            <a:avLst/>
          </a:prstGeom>
          <a:solidFill>
            <a:srgbClr val="2C6E49"/>
          </a:solidFill>
          <a:ln w="15875">
            <a:solidFill>
              <a:srgbClr val="FFFFFF"/>
            </a:solidFill>
            <a:prstDash val="solid"/>
          </a:ln>
        </p:spPr>
      </p:sp>
      <p:sp>
        <p:nvSpPr>
          <p:cNvPr id="26" name="Text 23"/>
          <p:cNvSpPr txBox="1"/>
          <p:nvPr/>
        </p:nvSpPr>
        <p:spPr>
          <a:xfrm>
            <a:off x="3327502" y="4053992"/>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10</a:t>
            </a:r>
            <a:endParaRPr lang="en-US" sz="1000" dirty="0"/>
          </a:p>
        </p:txBody>
      </p:sp>
      <p:sp>
        <p:nvSpPr>
          <p:cNvPr id="27" name="Shape 24"/>
          <p:cNvSpPr/>
          <p:nvPr/>
        </p:nvSpPr>
        <p:spPr>
          <a:xfrm>
            <a:off x="3347024" y="4683557"/>
            <a:ext cx="274320" cy="274320"/>
          </a:xfrm>
          <a:prstGeom prst="ellipse">
            <a:avLst/>
          </a:prstGeom>
          <a:solidFill>
            <a:srgbClr val="2C6E49"/>
          </a:solidFill>
          <a:ln w="15875">
            <a:solidFill>
              <a:srgbClr val="FFFFFF"/>
            </a:solidFill>
            <a:prstDash val="solid"/>
          </a:ln>
        </p:spPr>
      </p:sp>
      <p:sp>
        <p:nvSpPr>
          <p:cNvPr id="28" name="Text 25"/>
          <p:cNvSpPr txBox="1"/>
          <p:nvPr/>
        </p:nvSpPr>
        <p:spPr>
          <a:xfrm>
            <a:off x="3347024" y="4683557"/>
            <a:ext cx="274320" cy="274320"/>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11</a:t>
            </a:r>
            <a:endParaRPr lang="en-US" sz="1000" dirty="0"/>
          </a:p>
        </p:txBody>
      </p:sp>
      <p:sp>
        <p:nvSpPr>
          <p:cNvPr id="29" name="Text 26"/>
          <p:cNvSpPr txBox="1"/>
          <p:nvPr/>
        </p:nvSpPr>
        <p:spPr>
          <a:xfrm>
            <a:off x="1371600" y="6172200"/>
            <a:ext cx="1371600" cy="274320"/>
          </a:xfrm>
          <a:prstGeom prst="rect">
            <a:avLst/>
          </a:prstGeom>
          <a:noFill/>
          <a:ln/>
        </p:spPr>
        <p:txBody>
          <a:bodyPr wrap="square" lIns="0" tIns="0" rIns="0" bIns="0" rtlCol="0" anchor="ctr"/>
          <a:lstStyle/>
          <a:p>
            <a:pPr indent="0" marL="0">
              <a:buNone/>
            </a:pPr>
            <a:r>
              <a:rPr lang="en-US" sz="1200" b="1" spc="300" kern="0" dirty="0">
                <a:solidFill>
                  <a:srgbClr val="6E6B5E"/>
                </a:solidFill>
                <a:latin typeface="Calibri" pitchFamily="34" charset="0"/>
                <a:ea typeface="Calibri" pitchFamily="34" charset="-122"/>
                <a:cs typeface="Calibri" pitchFamily="34" charset="-120"/>
              </a:rPr>
              <a:t>FRONT</a:t>
            </a:r>
            <a:endParaRPr lang="en-US" sz="1200" dirty="0"/>
          </a:p>
        </p:txBody>
      </p:sp>
      <p:sp>
        <p:nvSpPr>
          <p:cNvPr id="30" name="Text 27"/>
          <p:cNvSpPr txBox="1"/>
          <p:nvPr/>
        </p:nvSpPr>
        <p:spPr>
          <a:xfrm>
            <a:off x="3383280" y="6172200"/>
            <a:ext cx="1371600" cy="274320"/>
          </a:xfrm>
          <a:prstGeom prst="rect">
            <a:avLst/>
          </a:prstGeom>
          <a:noFill/>
          <a:ln/>
        </p:spPr>
        <p:txBody>
          <a:bodyPr wrap="square" lIns="0" tIns="0" rIns="0" bIns="0" rtlCol="0" anchor="ctr"/>
          <a:lstStyle/>
          <a:p>
            <a:pPr indent="0" marL="0">
              <a:buNone/>
            </a:pPr>
            <a:r>
              <a:rPr lang="en-US" sz="1200" b="1" spc="300" kern="0" dirty="0">
                <a:solidFill>
                  <a:srgbClr val="6E6B5E"/>
                </a:solidFill>
                <a:latin typeface="Calibri" pitchFamily="34" charset="0"/>
                <a:ea typeface="Calibri" pitchFamily="34" charset="-122"/>
                <a:cs typeface="Calibri" pitchFamily="34" charset="-120"/>
              </a:rPr>
              <a:t>BACK</a:t>
            </a:r>
            <a:endParaRPr lang="en-US" sz="1200" dirty="0"/>
          </a:p>
        </p:txBody>
      </p:sp>
      <p:sp>
        <p:nvSpPr>
          <p:cNvPr id="31" name="Text 28"/>
          <p:cNvSpPr txBox="1"/>
          <p:nvPr/>
        </p:nvSpPr>
        <p:spPr>
          <a:xfrm>
            <a:off x="5120640" y="1828800"/>
            <a:ext cx="310896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1  </a:t>
            </a:r>
            <a:pPr indent="0" marL="0">
              <a:buNone/>
            </a:pPr>
            <a:r>
              <a:rPr lang="en-US" sz="1500" dirty="0">
                <a:solidFill>
                  <a:srgbClr val="1F1E1B"/>
                </a:solidFill>
                <a:latin typeface="Calibri" pitchFamily="34" charset="0"/>
                <a:ea typeface="Calibri" pitchFamily="34" charset="-122"/>
                <a:cs typeface="Calibri" pitchFamily="34" charset="-120"/>
              </a:rPr>
              <a:t>Deltoids: shoulders</a:t>
            </a:r>
            <a:endParaRPr lang="en-US" sz="1500" dirty="0"/>
          </a:p>
        </p:txBody>
      </p:sp>
      <p:sp>
        <p:nvSpPr>
          <p:cNvPr id="32" name="Text 29"/>
          <p:cNvSpPr txBox="1"/>
          <p:nvPr/>
        </p:nvSpPr>
        <p:spPr>
          <a:xfrm>
            <a:off x="5120640" y="2450592"/>
            <a:ext cx="310896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2  </a:t>
            </a:r>
            <a:pPr indent="0" marL="0">
              <a:buNone/>
            </a:pPr>
            <a:r>
              <a:rPr lang="en-US" sz="1500" dirty="0">
                <a:solidFill>
                  <a:srgbClr val="1F1E1B"/>
                </a:solidFill>
                <a:latin typeface="Calibri" pitchFamily="34" charset="0"/>
                <a:ea typeface="Calibri" pitchFamily="34" charset="-122"/>
                <a:cs typeface="Calibri" pitchFamily="34" charset="-120"/>
              </a:rPr>
              <a:t>Biceps: front of upper arm</a:t>
            </a:r>
            <a:endParaRPr lang="en-US" sz="1500" dirty="0"/>
          </a:p>
        </p:txBody>
      </p:sp>
      <p:sp>
        <p:nvSpPr>
          <p:cNvPr id="33" name="Text 30"/>
          <p:cNvSpPr txBox="1"/>
          <p:nvPr/>
        </p:nvSpPr>
        <p:spPr>
          <a:xfrm>
            <a:off x="5120640" y="3072384"/>
            <a:ext cx="310896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3  </a:t>
            </a:r>
            <a:pPr indent="0" marL="0">
              <a:buNone/>
            </a:pPr>
            <a:r>
              <a:rPr lang="en-US" sz="1500" dirty="0">
                <a:solidFill>
                  <a:srgbClr val="1F1E1B"/>
                </a:solidFill>
                <a:latin typeface="Calibri" pitchFamily="34" charset="0"/>
                <a:ea typeface="Calibri" pitchFamily="34" charset="-122"/>
                <a:cs typeface="Calibri" pitchFamily="34" charset="-120"/>
              </a:rPr>
              <a:t>Abdominals: stomach</a:t>
            </a:r>
            <a:endParaRPr lang="en-US" sz="1500" dirty="0"/>
          </a:p>
        </p:txBody>
      </p:sp>
      <p:sp>
        <p:nvSpPr>
          <p:cNvPr id="34" name="Text 31"/>
          <p:cNvSpPr txBox="1"/>
          <p:nvPr/>
        </p:nvSpPr>
        <p:spPr>
          <a:xfrm>
            <a:off x="5120640" y="3694176"/>
            <a:ext cx="310896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4  </a:t>
            </a:r>
            <a:pPr indent="0" marL="0">
              <a:buNone/>
            </a:pPr>
            <a:r>
              <a:rPr lang="en-US" sz="1500" dirty="0">
                <a:solidFill>
                  <a:srgbClr val="1F1E1B"/>
                </a:solidFill>
                <a:latin typeface="Calibri" pitchFamily="34" charset="0"/>
                <a:ea typeface="Calibri" pitchFamily="34" charset="-122"/>
                <a:cs typeface="Calibri" pitchFamily="34" charset="-120"/>
              </a:rPr>
              <a:t>Obliques: sides of trunk</a:t>
            </a:r>
            <a:endParaRPr lang="en-US" sz="1500" dirty="0"/>
          </a:p>
        </p:txBody>
      </p:sp>
      <p:sp>
        <p:nvSpPr>
          <p:cNvPr id="35" name="Text 32"/>
          <p:cNvSpPr txBox="1"/>
          <p:nvPr/>
        </p:nvSpPr>
        <p:spPr>
          <a:xfrm>
            <a:off x="5120640" y="4315968"/>
            <a:ext cx="310896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5  </a:t>
            </a:r>
            <a:pPr indent="0" marL="0">
              <a:buNone/>
            </a:pPr>
            <a:r>
              <a:rPr lang="en-US" sz="1500" dirty="0">
                <a:solidFill>
                  <a:srgbClr val="1F1E1B"/>
                </a:solidFill>
                <a:latin typeface="Calibri" pitchFamily="34" charset="0"/>
                <a:ea typeface="Calibri" pitchFamily="34" charset="-122"/>
                <a:cs typeface="Calibri" pitchFamily="34" charset="-120"/>
              </a:rPr>
              <a:t>Hip flexors: front of hip</a:t>
            </a:r>
            <a:endParaRPr lang="en-US" sz="1500" dirty="0"/>
          </a:p>
        </p:txBody>
      </p:sp>
      <p:sp>
        <p:nvSpPr>
          <p:cNvPr id="36" name="Text 33"/>
          <p:cNvSpPr txBox="1"/>
          <p:nvPr/>
        </p:nvSpPr>
        <p:spPr>
          <a:xfrm>
            <a:off x="5120640" y="4937760"/>
            <a:ext cx="310896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6  </a:t>
            </a:r>
            <a:pPr indent="0" marL="0">
              <a:buNone/>
            </a:pPr>
            <a:r>
              <a:rPr lang="en-US" sz="1500" dirty="0">
                <a:solidFill>
                  <a:srgbClr val="1F1E1B"/>
                </a:solidFill>
                <a:latin typeface="Calibri" pitchFamily="34" charset="0"/>
                <a:ea typeface="Calibri" pitchFamily="34" charset="-122"/>
                <a:cs typeface="Calibri" pitchFamily="34" charset="-120"/>
              </a:rPr>
              <a:t>Quadriceps: front of thigh</a:t>
            </a:r>
            <a:endParaRPr lang="en-US" sz="1500" dirty="0"/>
          </a:p>
        </p:txBody>
      </p:sp>
      <p:sp>
        <p:nvSpPr>
          <p:cNvPr id="37" name="Text 34"/>
          <p:cNvSpPr txBox="1"/>
          <p:nvPr/>
        </p:nvSpPr>
        <p:spPr>
          <a:xfrm>
            <a:off x="8366760" y="1828800"/>
            <a:ext cx="324612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7  </a:t>
            </a:r>
            <a:pPr indent="0" marL="0">
              <a:buNone/>
            </a:pPr>
            <a:r>
              <a:rPr lang="en-US" sz="1500" dirty="0">
                <a:solidFill>
                  <a:srgbClr val="1F1E1B"/>
                </a:solidFill>
                <a:latin typeface="Calibri" pitchFamily="34" charset="0"/>
                <a:ea typeface="Calibri" pitchFamily="34" charset="-122"/>
                <a:cs typeface="Calibri" pitchFamily="34" charset="-120"/>
              </a:rPr>
              <a:t>Triceps: back of upper arm</a:t>
            </a:r>
            <a:endParaRPr lang="en-US" sz="1500" dirty="0"/>
          </a:p>
        </p:txBody>
      </p:sp>
      <p:sp>
        <p:nvSpPr>
          <p:cNvPr id="38" name="Text 35"/>
          <p:cNvSpPr txBox="1"/>
          <p:nvPr/>
        </p:nvSpPr>
        <p:spPr>
          <a:xfrm>
            <a:off x="8366760" y="2450592"/>
            <a:ext cx="324612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8  </a:t>
            </a:r>
            <a:pPr indent="0" marL="0">
              <a:buNone/>
            </a:pPr>
            <a:r>
              <a:rPr lang="en-US" sz="1500" dirty="0">
                <a:solidFill>
                  <a:srgbClr val="1F1E1B"/>
                </a:solidFill>
                <a:latin typeface="Calibri" pitchFamily="34" charset="0"/>
                <a:ea typeface="Calibri" pitchFamily="34" charset="-122"/>
                <a:cs typeface="Calibri" pitchFamily="34" charset="-120"/>
              </a:rPr>
              <a:t>Erector spinae: along the spine</a:t>
            </a:r>
            <a:endParaRPr lang="en-US" sz="1500" dirty="0"/>
          </a:p>
        </p:txBody>
      </p:sp>
      <p:sp>
        <p:nvSpPr>
          <p:cNvPr id="39" name="Text 36"/>
          <p:cNvSpPr txBox="1"/>
          <p:nvPr/>
        </p:nvSpPr>
        <p:spPr>
          <a:xfrm>
            <a:off x="8366760" y="3072384"/>
            <a:ext cx="324612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9  </a:t>
            </a:r>
            <a:pPr indent="0" marL="0">
              <a:buNone/>
            </a:pPr>
            <a:r>
              <a:rPr lang="en-US" sz="1500" dirty="0">
                <a:solidFill>
                  <a:srgbClr val="1F1E1B"/>
                </a:solidFill>
                <a:latin typeface="Calibri" pitchFamily="34" charset="0"/>
                <a:ea typeface="Calibri" pitchFamily="34" charset="-122"/>
                <a:cs typeface="Calibri" pitchFamily="34" charset="-120"/>
              </a:rPr>
              <a:t>Gluteus maximus: bottom</a:t>
            </a:r>
            <a:endParaRPr lang="en-US" sz="1500" dirty="0"/>
          </a:p>
        </p:txBody>
      </p:sp>
      <p:sp>
        <p:nvSpPr>
          <p:cNvPr id="40" name="Text 37"/>
          <p:cNvSpPr txBox="1"/>
          <p:nvPr/>
        </p:nvSpPr>
        <p:spPr>
          <a:xfrm>
            <a:off x="8366760" y="3694176"/>
            <a:ext cx="324612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10  </a:t>
            </a:r>
            <a:pPr indent="0" marL="0">
              <a:buNone/>
            </a:pPr>
            <a:r>
              <a:rPr lang="en-US" sz="1500" dirty="0">
                <a:solidFill>
                  <a:srgbClr val="1F1E1B"/>
                </a:solidFill>
                <a:latin typeface="Calibri" pitchFamily="34" charset="0"/>
                <a:ea typeface="Calibri" pitchFamily="34" charset="-122"/>
                <a:cs typeface="Calibri" pitchFamily="34" charset="-120"/>
              </a:rPr>
              <a:t>Hamstrings: back of thigh</a:t>
            </a:r>
            <a:endParaRPr lang="en-US" sz="1500" dirty="0"/>
          </a:p>
        </p:txBody>
      </p:sp>
      <p:sp>
        <p:nvSpPr>
          <p:cNvPr id="41" name="Text 38"/>
          <p:cNvSpPr txBox="1"/>
          <p:nvPr/>
        </p:nvSpPr>
        <p:spPr>
          <a:xfrm>
            <a:off x="8366760" y="4315968"/>
            <a:ext cx="3246120" cy="411480"/>
          </a:xfrm>
          <a:prstGeom prst="rect">
            <a:avLst/>
          </a:prstGeom>
          <a:noFill/>
          <a:ln/>
        </p:spPr>
        <p:txBody>
          <a:bodyPr wrap="square" lIns="0" tIns="0" rIns="0" bIns="0" rtlCol="0" anchor="ctr"/>
          <a:lstStyle/>
          <a:p>
            <a:pPr indent="0" marL="0">
              <a:buNone/>
            </a:pPr>
            <a:r>
              <a:rPr lang="en-US" sz="1500" b="1" dirty="0">
                <a:solidFill>
                  <a:srgbClr val="2C6E49"/>
                </a:solidFill>
                <a:latin typeface="Calibri" pitchFamily="34" charset="0"/>
                <a:ea typeface="Calibri" pitchFamily="34" charset="-122"/>
                <a:cs typeface="Calibri" pitchFamily="34" charset="-120"/>
              </a:rPr>
              <a:t>11  </a:t>
            </a:r>
            <a:pPr indent="0" marL="0">
              <a:buNone/>
            </a:pPr>
            <a:r>
              <a:rPr lang="en-US" sz="1500" dirty="0">
                <a:solidFill>
                  <a:srgbClr val="1F1E1B"/>
                </a:solidFill>
                <a:latin typeface="Calibri" pitchFamily="34" charset="0"/>
                <a:ea typeface="Calibri" pitchFamily="34" charset="-122"/>
                <a:cs typeface="Calibri" pitchFamily="34" charset="-120"/>
              </a:rPr>
              <a:t>Gastrocnemius: calf</a:t>
            </a:r>
            <a:endParaRPr lang="en-US" sz="1500" dirty="0"/>
          </a:p>
        </p:txBody>
      </p:sp>
      <p:sp>
        <p:nvSpPr>
          <p:cNvPr id="42" name="Shape 39"/>
          <p:cNvSpPr/>
          <p:nvPr/>
        </p:nvSpPr>
        <p:spPr>
          <a:xfrm>
            <a:off x="8366760" y="5120640"/>
            <a:ext cx="3246120" cy="822960"/>
          </a:xfrm>
          <a:prstGeom prst="roundRect">
            <a:avLst>
              <a:gd name="adj" fmla="val 6667"/>
            </a:avLst>
          </a:prstGeom>
          <a:solidFill>
            <a:srgbClr val="E4EFE8"/>
          </a:solidFill>
          <a:ln/>
        </p:spPr>
      </p:sp>
      <p:sp>
        <p:nvSpPr>
          <p:cNvPr id="43" name="Text 40"/>
          <p:cNvSpPr txBox="1"/>
          <p:nvPr/>
        </p:nvSpPr>
        <p:spPr>
          <a:xfrm>
            <a:off x="8549640" y="5285232"/>
            <a:ext cx="2926080" cy="502920"/>
          </a:xfrm>
          <a:prstGeom prst="rect">
            <a:avLst/>
          </a:prstGeom>
          <a:noFill/>
          <a:ln/>
        </p:spPr>
        <p:txBody>
          <a:bodyPr wrap="square" lIns="0" tIns="0" rIns="0" bIns="0" rtlCol="0" anchor="ctr"/>
          <a:lstStyle/>
          <a:p>
            <a:pPr indent="0" marL="0">
              <a:buNone/>
            </a:pPr>
            <a:r>
              <a:rPr lang="en-US" sz="1350" b="1" dirty="0">
                <a:solidFill>
                  <a:srgbClr val="2C6E49"/>
                </a:solidFill>
                <a:latin typeface="Calibri" pitchFamily="34" charset="0"/>
                <a:ea typeface="Calibri" pitchFamily="34" charset="-122"/>
                <a:cs typeface="Calibri" pitchFamily="34" charset="-120"/>
              </a:rPr>
              <a:t>Look → Cover → Check: 90 seconds, how many of 11?</a:t>
            </a:r>
            <a:endParaRPr lang="en-US" sz="13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Types of stretch.</a:t>
            </a:r>
            <a:endParaRPr lang="en-US" sz="3400" dirty="0"/>
          </a:p>
        </p:txBody>
      </p:sp>
      <p:sp>
        <p:nvSpPr>
          <p:cNvPr id="6" name="Shape 4"/>
          <p:cNvSpPr/>
          <p:nvPr/>
        </p:nvSpPr>
        <p:spPr>
          <a:xfrm>
            <a:off x="640080" y="1783080"/>
            <a:ext cx="5303520" cy="1554480"/>
          </a:xfrm>
          <a:prstGeom prst="roundRect">
            <a:avLst>
              <a:gd name="adj" fmla="val 4706"/>
            </a:avLst>
          </a:prstGeom>
          <a:solidFill>
            <a:srgbClr val="E4EFE8"/>
          </a:solidFill>
          <a:ln/>
        </p:spPr>
      </p:sp>
      <p:sp>
        <p:nvSpPr>
          <p:cNvPr id="7" name="Text 5"/>
          <p:cNvSpPr txBox="1"/>
          <p:nvPr/>
        </p:nvSpPr>
        <p:spPr>
          <a:xfrm>
            <a:off x="868680" y="1920240"/>
            <a:ext cx="4846320" cy="411480"/>
          </a:xfrm>
          <a:prstGeom prst="rect">
            <a:avLst/>
          </a:prstGeom>
          <a:noFill/>
          <a:ln/>
        </p:spPr>
        <p:txBody>
          <a:bodyPr wrap="square" lIns="0" tIns="0" rIns="0" bIns="0" rtlCol="0" anchor="ctr"/>
          <a:lstStyle/>
          <a:p>
            <a:pPr indent="0" marL="0">
              <a:buNone/>
            </a:pPr>
            <a:r>
              <a:rPr lang="en-US" sz="1900" b="1" dirty="0">
                <a:solidFill>
                  <a:srgbClr val="2C6E49"/>
                </a:solidFill>
                <a:latin typeface="Arial" pitchFamily="34" charset="0"/>
                <a:ea typeface="Arial" pitchFamily="34" charset="-122"/>
                <a:cs typeface="Arial" pitchFamily="34" charset="-120"/>
              </a:rPr>
              <a:t>Static</a:t>
            </a:r>
            <a:endParaRPr lang="en-US" sz="1900" dirty="0"/>
          </a:p>
        </p:txBody>
      </p:sp>
      <p:sp>
        <p:nvSpPr>
          <p:cNvPr id="8" name="Text 6"/>
          <p:cNvSpPr txBox="1"/>
          <p:nvPr/>
        </p:nvSpPr>
        <p:spPr>
          <a:xfrm>
            <a:off x="868680" y="2377440"/>
            <a:ext cx="4846320" cy="822960"/>
          </a:xfrm>
          <a:prstGeom prst="rect">
            <a:avLst/>
          </a:prstGeom>
          <a:noFill/>
          <a:ln/>
        </p:spPr>
        <p:txBody>
          <a:bodyPr wrap="square" lIns="0" tIns="0" rIns="0" bIns="0" rtlCol="0" anchor="t"/>
          <a:lstStyle/>
          <a:p>
            <a:pPr indent="0" marL="0">
              <a:buNone/>
            </a:pPr>
            <a:r>
              <a:rPr lang="en-US" sz="1550" dirty="0">
                <a:solidFill>
                  <a:srgbClr val="1F1E1B"/>
                </a:solidFill>
                <a:latin typeface="Calibri" pitchFamily="34" charset="0"/>
                <a:ea typeface="Calibri" pitchFamily="34" charset="-122"/>
                <a:cs typeface="Calibri" pitchFamily="34" charset="-120"/>
              </a:rPr>
              <a:t>hold still for ~10–15 seconds</a:t>
            </a:r>
            <a:pPr indent="0" marL="0">
              <a:buNone/>
            </a:pPr>
            <a:r>
              <a:rPr lang="en-US" sz="1550" i="1" dirty="0">
                <a:solidFill>
                  <a:srgbClr val="565349"/>
                </a:solidFill>
                <a:latin typeface="Calibri" pitchFamily="34" charset="0"/>
                <a:ea typeface="Calibri" pitchFamily="34" charset="-122"/>
                <a:cs typeface="Calibri" pitchFamily="34" charset="-120"/>
              </a:rPr>
              <a:t>   e.g. standing quad hold</a:t>
            </a:r>
            <a:endParaRPr lang="en-US" sz="1550" dirty="0"/>
          </a:p>
        </p:txBody>
      </p:sp>
      <p:sp>
        <p:nvSpPr>
          <p:cNvPr id="9" name="Shape 7"/>
          <p:cNvSpPr/>
          <p:nvPr/>
        </p:nvSpPr>
        <p:spPr>
          <a:xfrm>
            <a:off x="6217920" y="1783080"/>
            <a:ext cx="5303520" cy="1554480"/>
          </a:xfrm>
          <a:prstGeom prst="roundRect">
            <a:avLst>
              <a:gd name="adj" fmla="val 4706"/>
            </a:avLst>
          </a:prstGeom>
          <a:solidFill>
            <a:srgbClr val="E4EFE8"/>
          </a:solidFill>
          <a:ln/>
        </p:spPr>
      </p:sp>
      <p:sp>
        <p:nvSpPr>
          <p:cNvPr id="10" name="Text 8"/>
          <p:cNvSpPr txBox="1"/>
          <p:nvPr/>
        </p:nvSpPr>
        <p:spPr>
          <a:xfrm>
            <a:off x="6446520" y="1920240"/>
            <a:ext cx="4846320" cy="411480"/>
          </a:xfrm>
          <a:prstGeom prst="rect">
            <a:avLst/>
          </a:prstGeom>
          <a:noFill/>
          <a:ln/>
        </p:spPr>
        <p:txBody>
          <a:bodyPr wrap="square" lIns="0" tIns="0" rIns="0" bIns="0" rtlCol="0" anchor="ctr"/>
          <a:lstStyle/>
          <a:p>
            <a:pPr indent="0" marL="0">
              <a:buNone/>
            </a:pPr>
            <a:r>
              <a:rPr lang="en-US" sz="1900" b="1" dirty="0">
                <a:solidFill>
                  <a:srgbClr val="2C6E49"/>
                </a:solidFill>
                <a:latin typeface="Arial" pitchFamily="34" charset="0"/>
                <a:ea typeface="Arial" pitchFamily="34" charset="-122"/>
                <a:cs typeface="Arial" pitchFamily="34" charset="-120"/>
              </a:rPr>
              <a:t>Dynamic</a:t>
            </a:r>
            <a:endParaRPr lang="en-US" sz="1900" dirty="0"/>
          </a:p>
        </p:txBody>
      </p:sp>
      <p:sp>
        <p:nvSpPr>
          <p:cNvPr id="11" name="Text 9"/>
          <p:cNvSpPr txBox="1"/>
          <p:nvPr/>
        </p:nvSpPr>
        <p:spPr>
          <a:xfrm>
            <a:off x="6446520" y="2377440"/>
            <a:ext cx="4846320" cy="822960"/>
          </a:xfrm>
          <a:prstGeom prst="rect">
            <a:avLst/>
          </a:prstGeom>
          <a:noFill/>
          <a:ln/>
        </p:spPr>
        <p:txBody>
          <a:bodyPr wrap="square" lIns="0" tIns="0" rIns="0" bIns="0" rtlCol="0" anchor="t"/>
          <a:lstStyle/>
          <a:p>
            <a:pPr indent="0" marL="0">
              <a:buNone/>
            </a:pPr>
            <a:r>
              <a:rPr lang="en-US" sz="1550" dirty="0">
                <a:solidFill>
                  <a:srgbClr val="1F1E1B"/>
                </a:solidFill>
                <a:latin typeface="Calibri" pitchFamily="34" charset="0"/>
                <a:ea typeface="Calibri" pitchFamily="34" charset="-122"/>
                <a:cs typeface="Calibri" pitchFamily="34" charset="-120"/>
              </a:rPr>
              <a:t>stretch through movement</a:t>
            </a:r>
            <a:pPr indent="0" marL="0">
              <a:buNone/>
            </a:pPr>
            <a:r>
              <a:rPr lang="en-US" sz="1550" i="1" dirty="0">
                <a:solidFill>
                  <a:srgbClr val="565349"/>
                </a:solidFill>
                <a:latin typeface="Calibri" pitchFamily="34" charset="0"/>
                <a:ea typeface="Calibri" pitchFamily="34" charset="-122"/>
                <a:cs typeface="Calibri" pitchFamily="34" charset="-120"/>
              </a:rPr>
              <a:t>   e.g. walking lunges</a:t>
            </a:r>
            <a:endParaRPr lang="en-US" sz="1550" dirty="0"/>
          </a:p>
        </p:txBody>
      </p:sp>
      <p:sp>
        <p:nvSpPr>
          <p:cNvPr id="12" name="Shape 10"/>
          <p:cNvSpPr/>
          <p:nvPr/>
        </p:nvSpPr>
        <p:spPr>
          <a:xfrm>
            <a:off x="640080" y="3520440"/>
            <a:ext cx="5303520" cy="1554480"/>
          </a:xfrm>
          <a:prstGeom prst="roundRect">
            <a:avLst>
              <a:gd name="adj" fmla="val 4706"/>
            </a:avLst>
          </a:prstGeom>
          <a:solidFill>
            <a:srgbClr val="E4EFE8"/>
          </a:solidFill>
          <a:ln/>
        </p:spPr>
      </p:sp>
      <p:sp>
        <p:nvSpPr>
          <p:cNvPr id="13" name="Text 11"/>
          <p:cNvSpPr txBox="1"/>
          <p:nvPr/>
        </p:nvSpPr>
        <p:spPr>
          <a:xfrm>
            <a:off x="868680" y="3657600"/>
            <a:ext cx="4846320" cy="411480"/>
          </a:xfrm>
          <a:prstGeom prst="rect">
            <a:avLst/>
          </a:prstGeom>
          <a:noFill/>
          <a:ln/>
        </p:spPr>
        <p:txBody>
          <a:bodyPr wrap="square" lIns="0" tIns="0" rIns="0" bIns="0" rtlCol="0" anchor="ctr"/>
          <a:lstStyle/>
          <a:p>
            <a:pPr indent="0" marL="0">
              <a:buNone/>
            </a:pPr>
            <a:r>
              <a:rPr lang="en-US" sz="1900" b="1" dirty="0">
                <a:solidFill>
                  <a:srgbClr val="2C6E49"/>
                </a:solidFill>
                <a:latin typeface="Arial" pitchFamily="34" charset="0"/>
                <a:ea typeface="Arial" pitchFamily="34" charset="-122"/>
                <a:cs typeface="Arial" pitchFamily="34" charset="-120"/>
              </a:rPr>
              <a:t>Simple</a:t>
            </a:r>
            <a:endParaRPr lang="en-US" sz="1900" dirty="0"/>
          </a:p>
        </p:txBody>
      </p:sp>
      <p:sp>
        <p:nvSpPr>
          <p:cNvPr id="14" name="Text 12"/>
          <p:cNvSpPr txBox="1"/>
          <p:nvPr/>
        </p:nvSpPr>
        <p:spPr>
          <a:xfrm>
            <a:off x="868680" y="4114800"/>
            <a:ext cx="4846320" cy="822960"/>
          </a:xfrm>
          <a:prstGeom prst="rect">
            <a:avLst/>
          </a:prstGeom>
          <a:noFill/>
          <a:ln/>
        </p:spPr>
        <p:txBody>
          <a:bodyPr wrap="square" lIns="0" tIns="0" rIns="0" bIns="0" rtlCol="0" anchor="t"/>
          <a:lstStyle/>
          <a:p>
            <a:pPr indent="0" marL="0">
              <a:buNone/>
            </a:pPr>
            <a:r>
              <a:rPr lang="en-US" sz="1550" dirty="0">
                <a:solidFill>
                  <a:srgbClr val="1F1E1B"/>
                </a:solidFill>
                <a:latin typeface="Calibri" pitchFamily="34" charset="0"/>
                <a:ea typeface="Calibri" pitchFamily="34" charset="-122"/>
                <a:cs typeface="Calibri" pitchFamily="34" charset="-120"/>
              </a:rPr>
              <a:t>one muscle group at a time</a:t>
            </a:r>
            <a:pPr indent="0" marL="0">
              <a:buNone/>
            </a:pPr>
            <a:r>
              <a:rPr lang="en-US" sz="1550" i="1" dirty="0">
                <a:solidFill>
                  <a:srgbClr val="565349"/>
                </a:solidFill>
                <a:latin typeface="Calibri" pitchFamily="34" charset="0"/>
                <a:ea typeface="Calibri" pitchFamily="34" charset="-122"/>
                <a:cs typeface="Calibri" pitchFamily="34" charset="-120"/>
              </a:rPr>
              <a:t>   e.g. calf stretch on the wall</a:t>
            </a:r>
            <a:endParaRPr lang="en-US" sz="1550" dirty="0"/>
          </a:p>
        </p:txBody>
      </p:sp>
      <p:sp>
        <p:nvSpPr>
          <p:cNvPr id="15" name="Shape 13"/>
          <p:cNvSpPr/>
          <p:nvPr/>
        </p:nvSpPr>
        <p:spPr>
          <a:xfrm>
            <a:off x="6217920" y="3520440"/>
            <a:ext cx="5303520" cy="1554480"/>
          </a:xfrm>
          <a:prstGeom prst="roundRect">
            <a:avLst>
              <a:gd name="adj" fmla="val 4706"/>
            </a:avLst>
          </a:prstGeom>
          <a:solidFill>
            <a:srgbClr val="E4EFE8"/>
          </a:solidFill>
          <a:ln/>
        </p:spPr>
      </p:sp>
      <p:sp>
        <p:nvSpPr>
          <p:cNvPr id="16" name="Text 14"/>
          <p:cNvSpPr txBox="1"/>
          <p:nvPr/>
        </p:nvSpPr>
        <p:spPr>
          <a:xfrm>
            <a:off x="6446520" y="3657600"/>
            <a:ext cx="4846320" cy="411480"/>
          </a:xfrm>
          <a:prstGeom prst="rect">
            <a:avLst/>
          </a:prstGeom>
          <a:noFill/>
          <a:ln/>
        </p:spPr>
        <p:txBody>
          <a:bodyPr wrap="square" lIns="0" tIns="0" rIns="0" bIns="0" rtlCol="0" anchor="ctr"/>
          <a:lstStyle/>
          <a:p>
            <a:pPr indent="0" marL="0">
              <a:buNone/>
            </a:pPr>
            <a:r>
              <a:rPr lang="en-US" sz="1900" b="1" dirty="0">
                <a:solidFill>
                  <a:srgbClr val="2C6E49"/>
                </a:solidFill>
                <a:latin typeface="Arial" pitchFamily="34" charset="0"/>
                <a:ea typeface="Arial" pitchFamily="34" charset="-122"/>
                <a:cs typeface="Arial" pitchFamily="34" charset="-120"/>
              </a:rPr>
              <a:t>Compound</a:t>
            </a:r>
            <a:endParaRPr lang="en-US" sz="1900" dirty="0"/>
          </a:p>
        </p:txBody>
      </p:sp>
      <p:sp>
        <p:nvSpPr>
          <p:cNvPr id="17" name="Text 15"/>
          <p:cNvSpPr txBox="1"/>
          <p:nvPr/>
        </p:nvSpPr>
        <p:spPr>
          <a:xfrm>
            <a:off x="6446520" y="4114800"/>
            <a:ext cx="4846320" cy="822960"/>
          </a:xfrm>
          <a:prstGeom prst="rect">
            <a:avLst/>
          </a:prstGeom>
          <a:noFill/>
          <a:ln/>
        </p:spPr>
        <p:txBody>
          <a:bodyPr wrap="square" lIns="0" tIns="0" rIns="0" bIns="0" rtlCol="0" anchor="t"/>
          <a:lstStyle/>
          <a:p>
            <a:pPr indent="0" marL="0">
              <a:buNone/>
            </a:pPr>
            <a:r>
              <a:rPr lang="en-US" sz="1550" dirty="0">
                <a:solidFill>
                  <a:srgbClr val="1F1E1B"/>
                </a:solidFill>
                <a:latin typeface="Calibri" pitchFamily="34" charset="0"/>
                <a:ea typeface="Calibri" pitchFamily="34" charset="-122"/>
                <a:cs typeface="Calibri" pitchFamily="34" charset="-120"/>
              </a:rPr>
              <a:t>several muscle groups at once</a:t>
            </a:r>
            <a:pPr indent="0" marL="0">
              <a:buNone/>
            </a:pPr>
            <a:r>
              <a:rPr lang="en-US" sz="1550" i="1" dirty="0">
                <a:solidFill>
                  <a:srgbClr val="565349"/>
                </a:solidFill>
                <a:latin typeface="Calibri" pitchFamily="34" charset="0"/>
                <a:ea typeface="Calibri" pitchFamily="34" charset="-122"/>
                <a:cs typeface="Calibri" pitchFamily="34" charset="-120"/>
              </a:rPr>
              <a:t>   e.g. lunge with rotation</a:t>
            </a:r>
            <a:endParaRPr lang="en-US" sz="1550" dirty="0"/>
          </a:p>
        </p:txBody>
      </p:sp>
      <p:sp>
        <p:nvSpPr>
          <p:cNvPr id="18" name="Text 16"/>
          <p:cNvSpPr txBox="1"/>
          <p:nvPr/>
        </p:nvSpPr>
        <p:spPr>
          <a:xfrm>
            <a:off x="640080" y="5394960"/>
            <a:ext cx="10881360" cy="640080"/>
          </a:xfrm>
          <a:prstGeom prst="rect">
            <a:avLst/>
          </a:prstGeom>
          <a:noFill/>
          <a:ln/>
        </p:spPr>
        <p:txBody>
          <a:bodyPr wrap="square" lIns="0" tIns="0" rIns="0" bIns="0" rtlCol="0" anchor="t"/>
          <a:lstStyle/>
          <a:p>
            <a:pPr indent="0" marL="0">
              <a:buNone/>
            </a:pPr>
            <a:r>
              <a:rPr lang="en-US" sz="1550" dirty="0">
                <a:solidFill>
                  <a:srgbClr val="565349"/>
                </a:solidFill>
                <a:latin typeface="Calibri" pitchFamily="34" charset="0"/>
                <a:ea typeface="Calibri" pitchFamily="34" charset="-122"/>
                <a:cs typeface="Calibri" pitchFamily="34" charset="-120"/>
              </a:rPr>
              <a:t>CR response: static → HR and breathing drop further · dynamic → both stay elevated.  MS response: muscles fully extended, far less likely to tear.</a:t>
            </a:r>
            <a:endParaRPr lang="en-US" sz="15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5</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Build the stretch bank.</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In pairs: one stretch for every one of the 11 muscles, demonstrate it, name it, classify it (static/dynamic, simple/compound)</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Record the best of each in your booklet's stretch bank, you will reuse this in your Task 3a plan</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Challenge: find one COMPOUND stretch that covers three muscles at once</a:t>
            </a:r>
            <a:endParaRPr lang="en-US" sz="17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 · Lesson 6</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6</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The three phases together</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Recall the responses of BOTH body systems to ALL three phases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Sequence a complete 10-minute warm-up</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Answer a joints-and-muscles exam question at speed</a:t>
            </a:r>
            <a:endParaRPr lang="en-US"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Static or dynamic: which keeps heart rate elevated?</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Simple or compound: a lunge with rotation is…?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the four muscles of the leg from our eleven</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Dynamic</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Compound</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Hip flexors · quadriceps · hamstrings · gastrocnemius</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The three phases</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Every warm-up has three phases.</a:t>
            </a:r>
            <a:endParaRPr lang="en-US" sz="3400" dirty="0"/>
          </a:p>
        </p:txBody>
      </p:sp>
      <p:sp>
        <p:nvSpPr>
          <p:cNvPr id="5" name="Shape 3"/>
          <p:cNvSpPr/>
          <p:nvPr/>
        </p:nvSpPr>
        <p:spPr>
          <a:xfrm>
            <a:off x="640080" y="1691640"/>
            <a:ext cx="3474720" cy="3383280"/>
          </a:xfrm>
          <a:prstGeom prst="roundRect">
            <a:avLst>
              <a:gd name="adj" fmla="val 2162"/>
            </a:avLst>
          </a:prstGeom>
          <a:solidFill>
            <a:srgbClr val="FAE6E8"/>
          </a:solidFill>
          <a:ln/>
        </p:spPr>
      </p:sp>
      <p:sp>
        <p:nvSpPr>
          <p:cNvPr id="6" name="Text 4"/>
          <p:cNvSpPr txBox="1"/>
          <p:nvPr/>
        </p:nvSpPr>
        <p:spPr>
          <a:xfrm>
            <a:off x="868680" y="1874520"/>
            <a:ext cx="3017520" cy="457200"/>
          </a:xfrm>
          <a:prstGeom prst="rect">
            <a:avLst/>
          </a:prstGeom>
          <a:noFill/>
          <a:ln/>
        </p:spPr>
        <p:txBody>
          <a:bodyPr wrap="square" lIns="0" tIns="0" rIns="0" bIns="0" rtlCol="0" anchor="ctr"/>
          <a:lstStyle/>
          <a:p>
            <a:pPr indent="0" marL="0">
              <a:buNone/>
            </a:pPr>
            <a:r>
              <a:rPr lang="en-US" sz="1900" b="1" dirty="0">
                <a:solidFill>
                  <a:srgbClr val="D0202E"/>
                </a:solidFill>
                <a:latin typeface="Arial" pitchFamily="34" charset="0"/>
                <a:ea typeface="Arial" pitchFamily="34" charset="-122"/>
                <a:cs typeface="Arial" pitchFamily="34" charset="-120"/>
              </a:rPr>
              <a:t>1 · Pulse raiser</a:t>
            </a:r>
            <a:endParaRPr lang="en-US" sz="1900" dirty="0"/>
          </a:p>
        </p:txBody>
      </p:sp>
      <p:sp>
        <p:nvSpPr>
          <p:cNvPr id="7" name="Text 5"/>
          <p:cNvSpPr txBox="1"/>
          <p:nvPr/>
        </p:nvSpPr>
        <p:spPr>
          <a:xfrm>
            <a:off x="868680" y="2377440"/>
            <a:ext cx="3017520" cy="1051560"/>
          </a:xfrm>
          <a:prstGeom prst="rect">
            <a:avLst/>
          </a:prstGeom>
          <a:noFill/>
          <a:ln/>
        </p:spPr>
        <p:txBody>
          <a:bodyPr wrap="square" lIns="0" tIns="0" rIns="0" bIns="0" rtlCol="0" anchor="t"/>
          <a:lstStyle/>
          <a:p>
            <a:pPr indent="0" marL="0">
              <a:buNone/>
            </a:pPr>
            <a:r>
              <a:rPr lang="en-US" sz="1500" dirty="0">
                <a:solidFill>
                  <a:srgbClr val="1F1E1B"/>
                </a:solidFill>
                <a:latin typeface="Calibri" pitchFamily="34" charset="0"/>
                <a:ea typeface="Calibri" pitchFamily="34" charset="-122"/>
                <a:cs typeface="Calibri" pitchFamily="34" charset="-120"/>
              </a:rPr>
              <a:t>Activities that gradually increase in intensity to raise the heart rate.</a:t>
            </a:r>
            <a:endParaRPr lang="en-US" sz="1500" dirty="0"/>
          </a:p>
        </p:txBody>
      </p:sp>
      <p:sp>
        <p:nvSpPr>
          <p:cNvPr id="8" name="Text 6"/>
          <p:cNvSpPr txBox="1"/>
          <p:nvPr/>
        </p:nvSpPr>
        <p:spPr>
          <a:xfrm>
            <a:off x="868680" y="3474720"/>
            <a:ext cx="3017520" cy="86868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Jogging · high knees · skipping · shuttle builds (25/50/75%)</a:t>
            </a:r>
            <a:endParaRPr lang="en-US" sz="1400" dirty="0"/>
          </a:p>
        </p:txBody>
      </p:sp>
      <p:sp>
        <p:nvSpPr>
          <p:cNvPr id="9" name="Text 7"/>
          <p:cNvSpPr txBox="1"/>
          <p:nvPr/>
        </p:nvSpPr>
        <p:spPr>
          <a:xfrm>
            <a:off x="868680" y="4526280"/>
            <a:ext cx="3017520" cy="365760"/>
          </a:xfrm>
          <a:prstGeom prst="rect">
            <a:avLst/>
          </a:prstGeom>
          <a:noFill/>
          <a:ln/>
        </p:spPr>
        <p:txBody>
          <a:bodyPr wrap="square" lIns="0" tIns="0" rIns="0" bIns="0" rtlCol="0" anchor="ctr"/>
          <a:lstStyle/>
          <a:p>
            <a:pPr indent="0" marL="0">
              <a:buNone/>
            </a:pPr>
            <a:r>
              <a:rPr lang="en-US" sz="1400" b="1" dirty="0">
                <a:solidFill>
                  <a:srgbClr val="D0202E"/>
                </a:solidFill>
                <a:latin typeface="Calibri" pitchFamily="34" charset="0"/>
                <a:ea typeface="Calibri" pitchFamily="34" charset="-122"/>
                <a:cs typeface="Calibri" pitchFamily="34" charset="-120"/>
              </a:rPr>
              <a:t>3–5 minutes</a:t>
            </a:r>
            <a:endParaRPr lang="en-US" sz="1400" dirty="0"/>
          </a:p>
        </p:txBody>
      </p:sp>
      <p:sp>
        <p:nvSpPr>
          <p:cNvPr id="10" name="Shape 8"/>
          <p:cNvSpPr/>
          <p:nvPr/>
        </p:nvSpPr>
        <p:spPr>
          <a:xfrm>
            <a:off x="4389120" y="1691640"/>
            <a:ext cx="3474720" cy="3383280"/>
          </a:xfrm>
          <a:prstGeom prst="roundRect">
            <a:avLst>
              <a:gd name="adj" fmla="val 2162"/>
            </a:avLst>
          </a:prstGeom>
          <a:solidFill>
            <a:srgbClr val="F6ECDD"/>
          </a:solidFill>
          <a:ln/>
        </p:spPr>
      </p:sp>
      <p:sp>
        <p:nvSpPr>
          <p:cNvPr id="11" name="Text 9"/>
          <p:cNvSpPr txBox="1"/>
          <p:nvPr/>
        </p:nvSpPr>
        <p:spPr>
          <a:xfrm>
            <a:off x="4617720" y="1874520"/>
            <a:ext cx="3017520" cy="457200"/>
          </a:xfrm>
          <a:prstGeom prst="rect">
            <a:avLst/>
          </a:prstGeom>
          <a:noFill/>
          <a:ln/>
        </p:spPr>
        <p:txBody>
          <a:bodyPr wrap="square" lIns="0" tIns="0" rIns="0" bIns="0" rtlCol="0" anchor="ctr"/>
          <a:lstStyle/>
          <a:p>
            <a:pPr indent="0" marL="0">
              <a:buNone/>
            </a:pPr>
            <a:r>
              <a:rPr lang="en-US" sz="1900" b="1" dirty="0">
                <a:solidFill>
                  <a:srgbClr val="B36A00"/>
                </a:solidFill>
                <a:latin typeface="Arial" pitchFamily="34" charset="0"/>
                <a:ea typeface="Arial" pitchFamily="34" charset="-122"/>
                <a:cs typeface="Arial" pitchFamily="34" charset="-120"/>
              </a:rPr>
              <a:t>2 · Mobilisers</a:t>
            </a:r>
            <a:endParaRPr lang="en-US" sz="1900" dirty="0"/>
          </a:p>
        </p:txBody>
      </p:sp>
      <p:sp>
        <p:nvSpPr>
          <p:cNvPr id="12" name="Text 10"/>
          <p:cNvSpPr txBox="1"/>
          <p:nvPr/>
        </p:nvSpPr>
        <p:spPr>
          <a:xfrm>
            <a:off x="4617720" y="2377440"/>
            <a:ext cx="3017520" cy="1051560"/>
          </a:xfrm>
          <a:prstGeom prst="rect">
            <a:avLst/>
          </a:prstGeom>
          <a:noFill/>
          <a:ln/>
        </p:spPr>
        <p:txBody>
          <a:bodyPr wrap="square" lIns="0" tIns="0" rIns="0" bIns="0" rtlCol="0" anchor="t"/>
          <a:lstStyle/>
          <a:p>
            <a:pPr indent="0" marL="0">
              <a:buNone/>
            </a:pPr>
            <a:r>
              <a:rPr lang="en-US" sz="1500" dirty="0">
                <a:solidFill>
                  <a:srgbClr val="1F1E1B"/>
                </a:solidFill>
                <a:latin typeface="Calibri" pitchFamily="34" charset="0"/>
                <a:ea typeface="Calibri" pitchFamily="34" charset="-122"/>
                <a:cs typeface="Calibri" pitchFamily="34" charset="-120"/>
              </a:rPr>
              <a:t>Take the joints through their range of movement: small movements first, bigger as you go.</a:t>
            </a:r>
            <a:endParaRPr lang="en-US" sz="1500" dirty="0"/>
          </a:p>
        </p:txBody>
      </p:sp>
      <p:sp>
        <p:nvSpPr>
          <p:cNvPr id="13" name="Text 11"/>
          <p:cNvSpPr txBox="1"/>
          <p:nvPr/>
        </p:nvSpPr>
        <p:spPr>
          <a:xfrm>
            <a:off x="4617720" y="3474720"/>
            <a:ext cx="3017520" cy="86868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Arm swings · hip circles · ankle rolls · open/close the gate</a:t>
            </a:r>
            <a:endParaRPr lang="en-US" sz="1400" dirty="0"/>
          </a:p>
        </p:txBody>
      </p:sp>
      <p:sp>
        <p:nvSpPr>
          <p:cNvPr id="14" name="Text 12"/>
          <p:cNvSpPr txBox="1"/>
          <p:nvPr/>
        </p:nvSpPr>
        <p:spPr>
          <a:xfrm>
            <a:off x="4617720" y="4526280"/>
            <a:ext cx="3017520" cy="365760"/>
          </a:xfrm>
          <a:prstGeom prst="rect">
            <a:avLst/>
          </a:prstGeom>
          <a:noFill/>
          <a:ln/>
        </p:spPr>
        <p:txBody>
          <a:bodyPr wrap="square" lIns="0" tIns="0" rIns="0" bIns="0" rtlCol="0" anchor="ctr"/>
          <a:lstStyle/>
          <a:p>
            <a:pPr indent="0" marL="0">
              <a:buNone/>
            </a:pPr>
            <a:r>
              <a:rPr lang="en-US" sz="1400" b="1" dirty="0">
                <a:solidFill>
                  <a:srgbClr val="B36A00"/>
                </a:solidFill>
                <a:latin typeface="Calibri" pitchFamily="34" charset="0"/>
                <a:ea typeface="Calibri" pitchFamily="34" charset="-122"/>
                <a:cs typeface="Calibri" pitchFamily="34" charset="-120"/>
              </a:rPr>
              <a:t>Every joint you'll use</a:t>
            </a:r>
            <a:endParaRPr lang="en-US" sz="1400" dirty="0"/>
          </a:p>
        </p:txBody>
      </p:sp>
      <p:sp>
        <p:nvSpPr>
          <p:cNvPr id="15" name="Shape 13"/>
          <p:cNvSpPr/>
          <p:nvPr/>
        </p:nvSpPr>
        <p:spPr>
          <a:xfrm>
            <a:off x="8138160" y="1691640"/>
            <a:ext cx="3474720" cy="3383280"/>
          </a:xfrm>
          <a:prstGeom prst="roundRect">
            <a:avLst>
              <a:gd name="adj" fmla="val 2162"/>
            </a:avLst>
          </a:prstGeom>
          <a:solidFill>
            <a:srgbClr val="E4EFE8"/>
          </a:solidFill>
          <a:ln/>
        </p:spPr>
      </p:sp>
      <p:sp>
        <p:nvSpPr>
          <p:cNvPr id="16" name="Text 14"/>
          <p:cNvSpPr txBox="1"/>
          <p:nvPr/>
        </p:nvSpPr>
        <p:spPr>
          <a:xfrm>
            <a:off x="8366760" y="1874520"/>
            <a:ext cx="3017520" cy="457200"/>
          </a:xfrm>
          <a:prstGeom prst="rect">
            <a:avLst/>
          </a:prstGeom>
          <a:noFill/>
          <a:ln/>
        </p:spPr>
        <p:txBody>
          <a:bodyPr wrap="square" lIns="0" tIns="0" rIns="0" bIns="0" rtlCol="0" anchor="ctr"/>
          <a:lstStyle/>
          <a:p>
            <a:pPr indent="0" marL="0">
              <a:buNone/>
            </a:pPr>
            <a:r>
              <a:rPr lang="en-US" sz="1900" b="1" dirty="0">
                <a:solidFill>
                  <a:srgbClr val="2C6E49"/>
                </a:solidFill>
                <a:latin typeface="Arial" pitchFamily="34" charset="0"/>
                <a:ea typeface="Arial" pitchFamily="34" charset="-122"/>
                <a:cs typeface="Arial" pitchFamily="34" charset="-120"/>
              </a:rPr>
              <a:t>3 · Preparation stretches</a:t>
            </a:r>
            <a:endParaRPr lang="en-US" sz="1900" dirty="0"/>
          </a:p>
        </p:txBody>
      </p:sp>
      <p:sp>
        <p:nvSpPr>
          <p:cNvPr id="17" name="Text 15"/>
          <p:cNvSpPr txBox="1"/>
          <p:nvPr/>
        </p:nvSpPr>
        <p:spPr>
          <a:xfrm>
            <a:off x="8366760" y="2377440"/>
            <a:ext cx="3017520" cy="1051560"/>
          </a:xfrm>
          <a:prstGeom prst="rect">
            <a:avLst/>
          </a:prstGeom>
          <a:noFill/>
          <a:ln/>
        </p:spPr>
        <p:txBody>
          <a:bodyPr wrap="square" lIns="0" tIns="0" rIns="0" bIns="0" rtlCol="0" anchor="t"/>
          <a:lstStyle/>
          <a:p>
            <a:pPr indent="0" marL="0">
              <a:buNone/>
            </a:pPr>
            <a:r>
              <a:rPr lang="en-US" sz="1500" dirty="0">
                <a:solidFill>
                  <a:srgbClr val="1F1E1B"/>
                </a:solidFill>
                <a:latin typeface="Calibri" pitchFamily="34" charset="0"/>
                <a:ea typeface="Calibri" pitchFamily="34" charset="-122"/>
                <a:cs typeface="Calibri" pitchFamily="34" charset="-120"/>
              </a:rPr>
              <a:t>Stretch the main muscles that will be used in the activity.</a:t>
            </a:r>
            <a:endParaRPr lang="en-US" sz="1500" dirty="0"/>
          </a:p>
        </p:txBody>
      </p:sp>
      <p:sp>
        <p:nvSpPr>
          <p:cNvPr id="18" name="Text 16"/>
          <p:cNvSpPr txBox="1"/>
          <p:nvPr/>
        </p:nvSpPr>
        <p:spPr>
          <a:xfrm>
            <a:off x="8366760" y="3474720"/>
            <a:ext cx="3017520" cy="868680"/>
          </a:xfrm>
          <a:prstGeom prst="rect">
            <a:avLst/>
          </a:prstGeom>
          <a:noFill/>
          <a:ln/>
        </p:spPr>
        <p:txBody>
          <a:bodyPr wrap="square" lIns="0" tIns="0" rIns="0" bIns="0" rtlCol="0" anchor="t"/>
          <a:lstStyle/>
          <a:p>
            <a:pPr indent="0" marL="0">
              <a:buNone/>
            </a:pPr>
            <a:r>
              <a:rPr lang="en-US" sz="1400" dirty="0">
                <a:solidFill>
                  <a:srgbClr val="565349"/>
                </a:solidFill>
                <a:latin typeface="Calibri" pitchFamily="34" charset="0"/>
                <a:ea typeface="Calibri" pitchFamily="34" charset="-122"/>
                <a:cs typeface="Calibri" pitchFamily="34" charset="-120"/>
              </a:rPr>
              <a:t>Static or dynamic · simple or compound</a:t>
            </a:r>
            <a:endParaRPr lang="en-US" sz="1400" dirty="0"/>
          </a:p>
        </p:txBody>
      </p:sp>
      <p:sp>
        <p:nvSpPr>
          <p:cNvPr id="19" name="Text 17"/>
          <p:cNvSpPr txBox="1"/>
          <p:nvPr/>
        </p:nvSpPr>
        <p:spPr>
          <a:xfrm>
            <a:off x="8366760" y="4526280"/>
            <a:ext cx="3017520" cy="365760"/>
          </a:xfrm>
          <a:prstGeom prst="rect">
            <a:avLst/>
          </a:prstGeom>
          <a:noFill/>
          <a:ln/>
        </p:spPr>
        <p:txBody>
          <a:bodyPr wrap="square" lIns="0" tIns="0" rIns="0" bIns="0" rtlCol="0" anchor="ctr"/>
          <a:lstStyle/>
          <a:p>
            <a:pPr indent="0" marL="0">
              <a:buNone/>
            </a:pPr>
            <a:r>
              <a:rPr lang="en-US" sz="1400" b="1" dirty="0">
                <a:solidFill>
                  <a:srgbClr val="2C6E49"/>
                </a:solidFill>
                <a:latin typeface="Calibri" pitchFamily="34" charset="0"/>
                <a:ea typeface="Calibri" pitchFamily="34" charset="-122"/>
                <a:cs typeface="Calibri" pitchFamily="34" charset="-120"/>
              </a:rPr>
              <a:t>Every muscle you'll use</a:t>
            </a:r>
            <a:endParaRPr lang="en-US" sz="1400" dirty="0"/>
          </a:p>
        </p:txBody>
      </p:sp>
      <p:sp>
        <p:nvSpPr>
          <p:cNvPr id="20" name="Text 18"/>
          <p:cNvSpPr txBox="1"/>
          <p:nvPr/>
        </p:nvSpPr>
        <p:spPr>
          <a:xfrm>
            <a:off x="640080" y="5486400"/>
            <a:ext cx="10881360" cy="411480"/>
          </a:xfrm>
          <a:prstGeom prst="rect">
            <a:avLst/>
          </a:prstGeom>
          <a:noFill/>
          <a:ln/>
        </p:spPr>
        <p:txBody>
          <a:bodyPr wrap="square" lIns="0" tIns="0" rIns="0" bIns="0" rtlCol="0" anchor="ctr"/>
          <a:lstStyle/>
          <a:p>
            <a:pPr indent="0" marL="0">
              <a:buNone/>
            </a:pPr>
            <a:r>
              <a:rPr lang="en-US" sz="1700" b="1" dirty="0">
                <a:solidFill>
                  <a:srgbClr val="D0202E"/>
                </a:solidFill>
                <a:latin typeface="Calibri" pitchFamily="34" charset="0"/>
                <a:ea typeface="Calibri" pitchFamily="34" charset="-122"/>
                <a:cs typeface="Calibri" pitchFamily="34" charset="-120"/>
              </a:rPr>
              <a:t>A Task 3 plan missing any phase is capped, no matter how good the rest is.</a:t>
            </a:r>
            <a:endParaRPr lang="en-US" sz="17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responses table.</a:t>
            </a:r>
            <a:endParaRPr lang="en-US" sz="3400" dirty="0"/>
          </a:p>
        </p:txBody>
      </p:sp>
      <p:sp>
        <p:nvSpPr>
          <p:cNvPr id="6" name="Text 4"/>
          <p:cNvSpPr txBox="1"/>
          <p:nvPr/>
        </p:nvSpPr>
        <p:spPr>
          <a:xfrm>
            <a:off x="841248" y="2240280"/>
            <a:ext cx="2194560" cy="457200"/>
          </a:xfrm>
          <a:prstGeom prst="rect">
            <a:avLst/>
          </a:prstGeom>
          <a:noFill/>
          <a:ln/>
        </p:spPr>
        <p:txBody>
          <a:bodyPr wrap="square" lIns="0" tIns="0" rIns="0" bIns="0" rtlCol="0" anchor="ctr"/>
          <a:lstStyle/>
          <a:p>
            <a:pPr indent="0" marL="0">
              <a:buNone/>
            </a:pPr>
            <a:endParaRPr lang="en-US" sz="1550" dirty="0"/>
          </a:p>
        </p:txBody>
      </p:sp>
      <p:sp>
        <p:nvSpPr>
          <p:cNvPr id="7" name="Text 5"/>
          <p:cNvSpPr txBox="1"/>
          <p:nvPr/>
        </p:nvSpPr>
        <p:spPr>
          <a:xfrm>
            <a:off x="3200400" y="2240280"/>
            <a:ext cx="4846320" cy="365760"/>
          </a:xfrm>
          <a:prstGeom prst="rect">
            <a:avLst/>
          </a:prstGeom>
          <a:noFill/>
          <a:ln/>
        </p:spPr>
        <p:txBody>
          <a:bodyPr wrap="square" lIns="0" tIns="0" rIns="0" bIns="0" rtlCol="0" anchor="t"/>
          <a:lstStyle/>
          <a:p>
            <a:pPr indent="0" marL="0">
              <a:buNone/>
            </a:pPr>
            <a:r>
              <a:rPr lang="en-US" sz="1400" b="1" dirty="0">
                <a:solidFill>
                  <a:srgbClr val="6E6B5E"/>
                </a:solidFill>
                <a:latin typeface="Calibri" pitchFamily="34" charset="0"/>
                <a:ea typeface="Calibri" pitchFamily="34" charset="-122"/>
                <a:cs typeface="Calibri" pitchFamily="34" charset="-120"/>
              </a:rPr>
              <a:t>Cardiorespiratory</a:t>
            </a:r>
            <a:endParaRPr lang="en-US" sz="1400" dirty="0"/>
          </a:p>
        </p:txBody>
      </p:sp>
      <p:sp>
        <p:nvSpPr>
          <p:cNvPr id="8" name="Text 6"/>
          <p:cNvSpPr txBox="1"/>
          <p:nvPr/>
        </p:nvSpPr>
        <p:spPr>
          <a:xfrm>
            <a:off x="8229600" y="2240280"/>
            <a:ext cx="3200400" cy="365760"/>
          </a:xfrm>
          <a:prstGeom prst="rect">
            <a:avLst/>
          </a:prstGeom>
          <a:noFill/>
          <a:ln/>
        </p:spPr>
        <p:txBody>
          <a:bodyPr wrap="square" lIns="0" tIns="0" rIns="0" bIns="0" rtlCol="0" anchor="t"/>
          <a:lstStyle/>
          <a:p>
            <a:pPr indent="0" marL="0">
              <a:buNone/>
            </a:pPr>
            <a:r>
              <a:rPr lang="en-US" sz="1400" b="1" dirty="0">
                <a:solidFill>
                  <a:srgbClr val="6E6B5E"/>
                </a:solidFill>
                <a:latin typeface="Calibri" pitchFamily="34" charset="0"/>
                <a:ea typeface="Calibri" pitchFamily="34" charset="-122"/>
                <a:cs typeface="Calibri" pitchFamily="34" charset="-120"/>
              </a:rPr>
              <a:t>Musculoskeletal</a:t>
            </a:r>
            <a:endParaRPr lang="en-US" sz="1400" dirty="0"/>
          </a:p>
        </p:txBody>
      </p:sp>
      <p:sp>
        <p:nvSpPr>
          <p:cNvPr id="9" name="Shape 7"/>
          <p:cNvSpPr/>
          <p:nvPr/>
        </p:nvSpPr>
        <p:spPr>
          <a:xfrm>
            <a:off x="640080" y="2770632"/>
            <a:ext cx="10881360" cy="914400"/>
          </a:xfrm>
          <a:prstGeom prst="roundRect">
            <a:avLst>
              <a:gd name="adj" fmla="val 6000"/>
            </a:avLst>
          </a:prstGeom>
          <a:solidFill>
            <a:srgbClr val="FAE6E8"/>
          </a:solidFill>
          <a:ln/>
        </p:spPr>
      </p:sp>
      <p:sp>
        <p:nvSpPr>
          <p:cNvPr id="10" name="Text 8"/>
          <p:cNvSpPr txBox="1"/>
          <p:nvPr/>
        </p:nvSpPr>
        <p:spPr>
          <a:xfrm>
            <a:off x="841248" y="3026664"/>
            <a:ext cx="2194560" cy="457200"/>
          </a:xfrm>
          <a:prstGeom prst="rect">
            <a:avLst/>
          </a:prstGeom>
          <a:noFill/>
          <a:ln/>
        </p:spPr>
        <p:txBody>
          <a:bodyPr wrap="square" lIns="0" tIns="0" rIns="0" bIns="0" rtlCol="0" anchor="ctr"/>
          <a:lstStyle/>
          <a:p>
            <a:pPr indent="0" marL="0">
              <a:buNone/>
            </a:pPr>
            <a:r>
              <a:rPr lang="en-US" sz="1550" b="1" dirty="0">
                <a:solidFill>
                  <a:srgbClr val="D0202E"/>
                </a:solidFill>
                <a:latin typeface="Calibri" pitchFamily="34" charset="0"/>
                <a:ea typeface="Calibri" pitchFamily="34" charset="-122"/>
                <a:cs typeface="Calibri" pitchFamily="34" charset="-120"/>
              </a:rPr>
              <a:t>Pulse raiser</a:t>
            </a:r>
            <a:endParaRPr lang="en-US" sz="1550" dirty="0"/>
          </a:p>
        </p:txBody>
      </p:sp>
      <p:sp>
        <p:nvSpPr>
          <p:cNvPr id="11" name="Text 9"/>
          <p:cNvSpPr txBox="1"/>
          <p:nvPr/>
        </p:nvSpPr>
        <p:spPr>
          <a:xfrm>
            <a:off x="3200400" y="2880360"/>
            <a:ext cx="4846320" cy="777240"/>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HR ↑ · breathing rate ↑ · depth ↑ · O₂ to muscles ↑ · CO₂ removal ↑</a:t>
            </a:r>
            <a:endParaRPr lang="en-US" sz="1350" dirty="0"/>
          </a:p>
        </p:txBody>
      </p:sp>
      <p:sp>
        <p:nvSpPr>
          <p:cNvPr id="12" name="Text 10"/>
          <p:cNvSpPr txBox="1"/>
          <p:nvPr/>
        </p:nvSpPr>
        <p:spPr>
          <a:xfrm>
            <a:off x="8229600" y="2880360"/>
            <a:ext cx="3200400" cy="777240"/>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Muscle temp ↑ · pliability ↑ · strain risk ↓</a:t>
            </a:r>
            <a:endParaRPr lang="en-US" sz="1350" dirty="0"/>
          </a:p>
        </p:txBody>
      </p:sp>
      <p:sp>
        <p:nvSpPr>
          <p:cNvPr id="13" name="Shape 11"/>
          <p:cNvSpPr/>
          <p:nvPr/>
        </p:nvSpPr>
        <p:spPr>
          <a:xfrm>
            <a:off x="640080" y="3803904"/>
            <a:ext cx="10881360" cy="914400"/>
          </a:xfrm>
          <a:prstGeom prst="roundRect">
            <a:avLst>
              <a:gd name="adj" fmla="val 6000"/>
            </a:avLst>
          </a:prstGeom>
          <a:solidFill>
            <a:srgbClr val="F6ECDD"/>
          </a:solidFill>
          <a:ln/>
        </p:spPr>
      </p:sp>
      <p:sp>
        <p:nvSpPr>
          <p:cNvPr id="14" name="Text 12"/>
          <p:cNvSpPr txBox="1"/>
          <p:nvPr/>
        </p:nvSpPr>
        <p:spPr>
          <a:xfrm>
            <a:off x="841248" y="4059936"/>
            <a:ext cx="2194560" cy="457200"/>
          </a:xfrm>
          <a:prstGeom prst="rect">
            <a:avLst/>
          </a:prstGeom>
          <a:noFill/>
          <a:ln/>
        </p:spPr>
        <p:txBody>
          <a:bodyPr wrap="square" lIns="0" tIns="0" rIns="0" bIns="0" rtlCol="0" anchor="ctr"/>
          <a:lstStyle/>
          <a:p>
            <a:pPr indent="0" marL="0">
              <a:buNone/>
            </a:pPr>
            <a:r>
              <a:rPr lang="en-US" sz="1550" b="1" dirty="0">
                <a:solidFill>
                  <a:srgbClr val="B36A00"/>
                </a:solidFill>
                <a:latin typeface="Calibri" pitchFamily="34" charset="0"/>
                <a:ea typeface="Calibri" pitchFamily="34" charset="-122"/>
                <a:cs typeface="Calibri" pitchFamily="34" charset="-120"/>
              </a:rPr>
              <a:t>Mobilisers</a:t>
            </a:r>
            <a:endParaRPr lang="en-US" sz="1550" dirty="0"/>
          </a:p>
        </p:txBody>
      </p:sp>
      <p:sp>
        <p:nvSpPr>
          <p:cNvPr id="15" name="Text 13"/>
          <p:cNvSpPr txBox="1"/>
          <p:nvPr/>
        </p:nvSpPr>
        <p:spPr>
          <a:xfrm>
            <a:off x="3200400" y="3913632"/>
            <a:ext cx="4846320" cy="777240"/>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Slight drop in HR · slight drop in breathing rate</a:t>
            </a:r>
            <a:endParaRPr lang="en-US" sz="1350" dirty="0"/>
          </a:p>
        </p:txBody>
      </p:sp>
      <p:sp>
        <p:nvSpPr>
          <p:cNvPr id="16" name="Text 14"/>
          <p:cNvSpPr txBox="1"/>
          <p:nvPr/>
        </p:nvSpPr>
        <p:spPr>
          <a:xfrm>
            <a:off x="8229600" y="3913632"/>
            <a:ext cx="3200400" cy="777240"/>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Synovial fluid ↑ → lubrication → range of movement ↑</a:t>
            </a:r>
            <a:endParaRPr lang="en-US" sz="1350" dirty="0"/>
          </a:p>
        </p:txBody>
      </p:sp>
      <p:sp>
        <p:nvSpPr>
          <p:cNvPr id="17" name="Shape 15"/>
          <p:cNvSpPr/>
          <p:nvPr/>
        </p:nvSpPr>
        <p:spPr>
          <a:xfrm>
            <a:off x="640080" y="4837176"/>
            <a:ext cx="10881360" cy="914400"/>
          </a:xfrm>
          <a:prstGeom prst="roundRect">
            <a:avLst>
              <a:gd name="adj" fmla="val 6000"/>
            </a:avLst>
          </a:prstGeom>
          <a:solidFill>
            <a:srgbClr val="E4EFE8"/>
          </a:solidFill>
          <a:ln/>
        </p:spPr>
      </p:sp>
      <p:sp>
        <p:nvSpPr>
          <p:cNvPr id="18" name="Text 16"/>
          <p:cNvSpPr txBox="1"/>
          <p:nvPr/>
        </p:nvSpPr>
        <p:spPr>
          <a:xfrm>
            <a:off x="841248" y="5093208"/>
            <a:ext cx="2194560" cy="457200"/>
          </a:xfrm>
          <a:prstGeom prst="rect">
            <a:avLst/>
          </a:prstGeom>
          <a:noFill/>
          <a:ln/>
        </p:spPr>
        <p:txBody>
          <a:bodyPr wrap="square" lIns="0" tIns="0" rIns="0" bIns="0" rtlCol="0" anchor="ctr"/>
          <a:lstStyle/>
          <a:p>
            <a:pPr indent="0" marL="0">
              <a:buNone/>
            </a:pPr>
            <a:r>
              <a:rPr lang="en-US" sz="1550" b="1" dirty="0">
                <a:solidFill>
                  <a:srgbClr val="2C6E49"/>
                </a:solidFill>
                <a:latin typeface="Calibri" pitchFamily="34" charset="0"/>
                <a:ea typeface="Calibri" pitchFamily="34" charset="-122"/>
                <a:cs typeface="Calibri" pitchFamily="34" charset="-120"/>
              </a:rPr>
              <a:t>Prep stretches</a:t>
            </a:r>
            <a:endParaRPr lang="en-US" sz="1550" dirty="0"/>
          </a:p>
        </p:txBody>
      </p:sp>
      <p:sp>
        <p:nvSpPr>
          <p:cNvPr id="19" name="Text 17"/>
          <p:cNvSpPr txBox="1"/>
          <p:nvPr/>
        </p:nvSpPr>
        <p:spPr>
          <a:xfrm>
            <a:off x="3200400" y="4946904"/>
            <a:ext cx="4846320" cy="777240"/>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Static: HR &amp; breathing drop further · Dynamic: stay elevated</a:t>
            </a:r>
            <a:endParaRPr lang="en-US" sz="1350" dirty="0"/>
          </a:p>
        </p:txBody>
      </p:sp>
      <p:sp>
        <p:nvSpPr>
          <p:cNvPr id="20" name="Text 18"/>
          <p:cNvSpPr txBox="1"/>
          <p:nvPr/>
        </p:nvSpPr>
        <p:spPr>
          <a:xfrm>
            <a:off x="8229600" y="4946904"/>
            <a:ext cx="3200400" cy="777240"/>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Muscles fully extended → less likely to tear</a:t>
            </a:r>
            <a:endParaRPr lang="en-US" sz="1350" dirty="0"/>
          </a:p>
        </p:txBody>
      </p:sp>
      <p:sp>
        <p:nvSpPr>
          <p:cNvPr id="21" name="Text 19"/>
          <p:cNvSpPr txBox="1"/>
          <p:nvPr/>
        </p:nvSpPr>
        <p:spPr>
          <a:xfrm>
            <a:off x="640080" y="5943600"/>
            <a:ext cx="10881360" cy="365760"/>
          </a:xfrm>
          <a:prstGeom prst="rect">
            <a:avLst/>
          </a:prstGeom>
          <a:noFill/>
          <a:ln/>
        </p:spPr>
        <p:txBody>
          <a:bodyPr wrap="square" lIns="0" tIns="0" rIns="0" bIns="0" rtlCol="0" anchor="ctr"/>
          <a:lstStyle/>
          <a:p>
            <a:pPr indent="0" marL="0">
              <a:buNone/>
            </a:pPr>
            <a:r>
              <a:rPr lang="en-US" sz="1500" b="1" dirty="0">
                <a:solidFill>
                  <a:srgbClr val="1F1E1B"/>
                </a:solidFill>
                <a:latin typeface="Calibri" pitchFamily="34" charset="0"/>
                <a:ea typeface="Calibri" pitchFamily="34" charset="-122"/>
                <a:cs typeface="Calibri" pitchFamily="34" charset="-120"/>
              </a:rPr>
              <a:t>This table is the physiology behind Task 3a. Fill the blank version in your booklet from memory, then check.</a:t>
            </a:r>
            <a:endParaRPr lang="en-US" sz="15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6</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Exam-style question.</a:t>
            </a:r>
            <a:endParaRPr lang="en-US" sz="3400" dirty="0"/>
          </a:p>
        </p:txBody>
      </p:sp>
      <p:sp>
        <p:nvSpPr>
          <p:cNvPr id="6" name="Shape 4"/>
          <p:cNvSpPr/>
          <p:nvPr/>
        </p:nvSpPr>
        <p:spPr>
          <a:xfrm>
            <a:off x="640080" y="1600200"/>
            <a:ext cx="6583680" cy="1737360"/>
          </a:xfrm>
          <a:prstGeom prst="roundRect">
            <a:avLst>
              <a:gd name="adj" fmla="val 4211"/>
            </a:avLst>
          </a:prstGeom>
          <a:solidFill>
            <a:srgbClr val="F1EFE5"/>
          </a:solidFill>
          <a:ln/>
        </p:spPr>
      </p:sp>
      <p:sp>
        <p:nvSpPr>
          <p:cNvPr id="7" name="Text 5"/>
          <p:cNvSpPr txBox="1"/>
          <p:nvPr/>
        </p:nvSpPr>
        <p:spPr>
          <a:xfrm>
            <a:off x="868680" y="1783080"/>
            <a:ext cx="6126480" cy="1371600"/>
          </a:xfrm>
          <a:prstGeom prst="rect">
            <a:avLst/>
          </a:prstGeom>
          <a:noFill/>
          <a:ln/>
        </p:spPr>
        <p:txBody>
          <a:bodyPr wrap="square" lIns="0" tIns="0" rIns="0" bIns="0" rtlCol="0" anchor="t"/>
          <a:lstStyle/>
          <a:p>
            <a:pPr indent="0" marL="0">
              <a:buNone/>
            </a:pPr>
            <a:r>
              <a:rPr lang="en-US" sz="1600" i="1" dirty="0">
                <a:solidFill>
                  <a:srgbClr val="1F1E1B"/>
                </a:solidFill>
                <a:latin typeface="Calibri" pitchFamily="34" charset="0"/>
                <a:ea typeface="Calibri" pitchFamily="34" charset="-122"/>
                <a:cs typeface="Calibri" pitchFamily="34" charset="-120"/>
              </a:rPr>
              <a:t>Lacy wants to warm up before her rounders tournament. She is unsure which parts of her body to prepare.</a:t>
            </a:r>
            <a:endParaRPr lang="en-US" sz="1600" dirty="0"/>
          </a:p>
        </p:txBody>
      </p:sp>
      <p:sp>
        <p:nvSpPr>
          <p:cNvPr id="8" name="Text 6"/>
          <p:cNvSpPr txBox="1"/>
          <p:nvPr/>
        </p:nvSpPr>
        <p:spPr>
          <a:xfrm>
            <a:off x="640080" y="3520440"/>
            <a:ext cx="6583680" cy="822960"/>
          </a:xfrm>
          <a:prstGeom prst="rect">
            <a:avLst/>
          </a:prstGeom>
          <a:noFill/>
          <a:ln/>
        </p:spPr>
        <p:txBody>
          <a:bodyPr wrap="square" lIns="0" tIns="0" rIns="0" bIns="0" rtlCol="0" anchor="t"/>
          <a:lstStyle/>
          <a:p>
            <a:pPr indent="0" marL="0">
              <a:buNone/>
            </a:pPr>
            <a:r>
              <a:rPr lang="en-US" sz="1800" dirty="0">
                <a:solidFill>
                  <a:srgbClr val="1F1E1B"/>
                </a:solidFill>
                <a:latin typeface="Calibri" pitchFamily="34" charset="0"/>
                <a:ea typeface="Calibri" pitchFamily="34" charset="-122"/>
                <a:cs typeface="Calibri" pitchFamily="34" charset="-120"/>
              </a:rPr>
              <a:t>Identify three joints and three muscles Lacy should prepare, and describe one suitable exercise for each phase of her warm-up.  </a:t>
            </a:r>
            <a:pPr indent="0" marL="0">
              <a:buNone/>
            </a:pPr>
            <a:r>
              <a:rPr lang="en-US" sz="1800" b="1" dirty="0">
                <a:solidFill>
                  <a:srgbClr val="D0202E"/>
                </a:solidFill>
                <a:latin typeface="Calibri" pitchFamily="34" charset="0"/>
                <a:ea typeface="Calibri" pitchFamily="34" charset="-122"/>
                <a:cs typeface="Calibri" pitchFamily="34" charset="-120"/>
              </a:rPr>
              <a:t>(6 marks)</a:t>
            </a:r>
            <a:endParaRPr lang="en-US" sz="1800" dirty="0"/>
          </a:p>
        </p:txBody>
      </p:sp>
      <p:sp>
        <p:nvSpPr>
          <p:cNvPr id="9" name="Text 7"/>
          <p:cNvSpPr txBox="1"/>
          <p:nvPr/>
        </p:nvSpPr>
        <p:spPr>
          <a:xfrm>
            <a:off x="7589520" y="1600200"/>
            <a:ext cx="393192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Mark bands</a:t>
            </a:r>
            <a:endParaRPr lang="en-US" sz="1300" dirty="0"/>
          </a:p>
        </p:txBody>
      </p:sp>
      <p:sp>
        <p:nvSpPr>
          <p:cNvPr id="10" name="Shape 8"/>
          <p:cNvSpPr/>
          <p:nvPr/>
        </p:nvSpPr>
        <p:spPr>
          <a:xfrm>
            <a:off x="7589520" y="2011680"/>
            <a:ext cx="3931920" cy="1188720"/>
          </a:xfrm>
          <a:prstGeom prst="roundRect">
            <a:avLst>
              <a:gd name="adj" fmla="val 4615"/>
            </a:avLst>
          </a:prstGeom>
          <a:solidFill>
            <a:srgbClr val="E4EFE8"/>
          </a:solidFill>
          <a:ln/>
        </p:spPr>
      </p:sp>
      <p:sp>
        <p:nvSpPr>
          <p:cNvPr id="11" name="Text 9"/>
          <p:cNvSpPr txBox="1"/>
          <p:nvPr/>
        </p:nvSpPr>
        <p:spPr>
          <a:xfrm>
            <a:off x="7818120" y="2121408"/>
            <a:ext cx="3474720" cy="274320"/>
          </a:xfrm>
          <a:prstGeom prst="rect">
            <a:avLst/>
          </a:prstGeom>
          <a:noFill/>
          <a:ln/>
        </p:spPr>
        <p:txBody>
          <a:bodyPr wrap="square" lIns="0" tIns="0" rIns="0" bIns="0" rtlCol="0" anchor="ctr"/>
          <a:lstStyle/>
          <a:p>
            <a:pPr indent="0" marL="0">
              <a:buNone/>
            </a:pPr>
            <a:r>
              <a:rPr lang="en-US" sz="1250" b="1" spc="300" kern="0" dirty="0">
                <a:solidFill>
                  <a:srgbClr val="2C6E49"/>
                </a:solidFill>
                <a:latin typeface="Calibri" pitchFamily="34" charset="0"/>
                <a:ea typeface="Calibri" pitchFamily="34" charset="-122"/>
                <a:cs typeface="Calibri" pitchFamily="34" charset="-120"/>
              </a:rPr>
              <a:t>PASS</a:t>
            </a:r>
            <a:endParaRPr lang="en-US" sz="1250" dirty="0"/>
          </a:p>
        </p:txBody>
      </p:sp>
      <p:sp>
        <p:nvSpPr>
          <p:cNvPr id="12" name="Text 10"/>
          <p:cNvSpPr txBox="1"/>
          <p:nvPr/>
        </p:nvSpPr>
        <p:spPr>
          <a:xfrm>
            <a:off x="7818120" y="241401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Names correct activities / responses</a:t>
            </a:r>
            <a:endParaRPr lang="en-US" sz="1400" dirty="0"/>
          </a:p>
        </p:txBody>
      </p:sp>
      <p:sp>
        <p:nvSpPr>
          <p:cNvPr id="13" name="Shape 11"/>
          <p:cNvSpPr/>
          <p:nvPr/>
        </p:nvSpPr>
        <p:spPr>
          <a:xfrm>
            <a:off x="7589520" y="3337560"/>
            <a:ext cx="3931920" cy="1188720"/>
          </a:xfrm>
          <a:prstGeom prst="roundRect">
            <a:avLst>
              <a:gd name="adj" fmla="val 4615"/>
            </a:avLst>
          </a:prstGeom>
          <a:solidFill>
            <a:srgbClr val="F6ECDD"/>
          </a:solidFill>
          <a:ln/>
        </p:spPr>
      </p:sp>
      <p:sp>
        <p:nvSpPr>
          <p:cNvPr id="14" name="Text 12"/>
          <p:cNvSpPr txBox="1"/>
          <p:nvPr/>
        </p:nvSpPr>
        <p:spPr>
          <a:xfrm>
            <a:off x="7818120" y="3447288"/>
            <a:ext cx="3474720" cy="274320"/>
          </a:xfrm>
          <a:prstGeom prst="rect">
            <a:avLst/>
          </a:prstGeom>
          <a:noFill/>
          <a:ln/>
        </p:spPr>
        <p:txBody>
          <a:bodyPr wrap="square" lIns="0" tIns="0" rIns="0" bIns="0" rtlCol="0" anchor="ctr"/>
          <a:lstStyle/>
          <a:p>
            <a:pPr indent="0" marL="0">
              <a:buNone/>
            </a:pPr>
            <a:r>
              <a:rPr lang="en-US" sz="1250" b="1" spc="300" kern="0" dirty="0">
                <a:solidFill>
                  <a:srgbClr val="B36A00"/>
                </a:solidFill>
                <a:latin typeface="Calibri" pitchFamily="34" charset="0"/>
                <a:ea typeface="Calibri" pitchFamily="34" charset="-122"/>
                <a:cs typeface="Calibri" pitchFamily="34" charset="-120"/>
              </a:rPr>
              <a:t>MERIT</a:t>
            </a:r>
            <a:endParaRPr lang="en-US" sz="1250" dirty="0"/>
          </a:p>
        </p:txBody>
      </p:sp>
      <p:sp>
        <p:nvSpPr>
          <p:cNvPr id="15" name="Text 13"/>
          <p:cNvSpPr txBox="1"/>
          <p:nvPr/>
        </p:nvSpPr>
        <p:spPr>
          <a:xfrm>
            <a:off x="7818120" y="373989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Describes them AND links each one to the body system</a:t>
            </a:r>
            <a:endParaRPr lang="en-US" sz="1400" dirty="0"/>
          </a:p>
        </p:txBody>
      </p:sp>
      <p:sp>
        <p:nvSpPr>
          <p:cNvPr id="16" name="Shape 14"/>
          <p:cNvSpPr/>
          <p:nvPr/>
        </p:nvSpPr>
        <p:spPr>
          <a:xfrm>
            <a:off x="7589520" y="4663440"/>
            <a:ext cx="3931920" cy="1188720"/>
          </a:xfrm>
          <a:prstGeom prst="roundRect">
            <a:avLst>
              <a:gd name="adj" fmla="val 4615"/>
            </a:avLst>
          </a:prstGeom>
          <a:solidFill>
            <a:srgbClr val="FAE6E8"/>
          </a:solidFill>
          <a:ln/>
        </p:spPr>
      </p:sp>
      <p:sp>
        <p:nvSpPr>
          <p:cNvPr id="17" name="Text 15"/>
          <p:cNvSpPr txBox="1"/>
          <p:nvPr/>
        </p:nvSpPr>
        <p:spPr>
          <a:xfrm>
            <a:off x="7818120" y="4773168"/>
            <a:ext cx="3474720" cy="274320"/>
          </a:xfrm>
          <a:prstGeom prst="rect">
            <a:avLst/>
          </a:prstGeom>
          <a:noFill/>
          <a:ln/>
        </p:spPr>
        <p:txBody>
          <a:bodyPr wrap="square" lIns="0" tIns="0" rIns="0" bIns="0" rtlCol="0" anchor="ctr"/>
          <a:lstStyle/>
          <a:p>
            <a:pPr indent="0" marL="0">
              <a:buNone/>
            </a:pPr>
            <a:r>
              <a:rPr lang="en-US" sz="1250" b="1" spc="300" kern="0" dirty="0">
                <a:solidFill>
                  <a:srgbClr val="D0202E"/>
                </a:solidFill>
                <a:latin typeface="Calibri" pitchFamily="34" charset="0"/>
                <a:ea typeface="Calibri" pitchFamily="34" charset="-122"/>
                <a:cs typeface="Calibri" pitchFamily="34" charset="-120"/>
              </a:rPr>
              <a:t>DISTINCTION</a:t>
            </a:r>
            <a:endParaRPr lang="en-US" sz="1250" dirty="0"/>
          </a:p>
        </p:txBody>
      </p:sp>
      <p:sp>
        <p:nvSpPr>
          <p:cNvPr id="18" name="Text 16"/>
          <p:cNvSpPr txBox="1"/>
          <p:nvPr/>
        </p:nvSpPr>
        <p:spPr>
          <a:xfrm>
            <a:off x="7818120" y="506577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Justifies every choice for this participant and this activity, consistently</a:t>
            </a:r>
            <a:endParaRPr lang="en-US" sz="1400" dirty="0"/>
          </a:p>
        </p:txBody>
      </p:sp>
      <p:sp>
        <p:nvSpPr>
          <p:cNvPr id="19" name="Text 17"/>
          <p:cNvSpPr txBox="1"/>
          <p:nvPr/>
        </p:nvSpPr>
        <p:spPr>
          <a:xfrm>
            <a:off x="640080" y="4480560"/>
            <a:ext cx="6583680" cy="1463040"/>
          </a:xfrm>
          <a:prstGeom prst="rect">
            <a:avLst/>
          </a:prstGeom>
          <a:noFill/>
          <a:ln/>
        </p:spPr>
        <p:txBody>
          <a:bodyPr wrap="square" lIns="0" tIns="0" rIns="0" bIns="0" rtlCol="0" anchor="t"/>
          <a:lstStyle/>
          <a:p>
            <a:pPr indent="0" marL="0">
              <a:buNone/>
            </a:pPr>
            <a:r>
              <a:rPr lang="en-US" sz="1400" dirty="0">
                <a:solidFill>
                  <a:srgbClr val="6E6B5E"/>
                </a:solidFill>
                <a:latin typeface="Calibri" pitchFamily="34" charset="0"/>
                <a:ea typeface="Calibri" pitchFamily="34" charset="-122"/>
                <a:cs typeface="Calibri" pitchFamily="34" charset="-120"/>
              </a:rPr>
              <a:t>Fast finish: classify every exercise you chose, static/dynamic, simple/compound.</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2 · Practical</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2, pulse raiser + mobilisers.</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New leaders this week: deliver a PR that builds, then mobilise top-to-toe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Leaders: name the JOINT as you mobilise it, teach while you deliver</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Observers' checklist: small → big? · every needed joint? · could you hear the teaching points?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Two minutes of feedback per leader: one strength, one improvement. Kind, specific, useful</a:t>
            </a:r>
            <a:endParaRPr lang="en-US" sz="17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3 · Lesson 7</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7</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Structuring a scenario answer</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Use the five-step structure for every scenario answer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Mark a model answer against the real criteria</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Write a full answer for a new scenario, and level it up</a:t>
            </a:r>
            <a:endParaRPr lang="en-US" sz="1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All five CR responses to a pulse raiser, from memory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MS response to mobilisers, name the fluid and what it does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do static stretches do to heart rate?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HR ↑ · breathing rate ↑ · depth ↑ · O₂ supply ↑ · CO₂ removal ↑</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Synovial fluid, lubricates joints, increases range of movement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Drops it further (stillness)</a:t>
            </a:r>
            <a:endParaRPr lang="en-US"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five-step answer.</a:t>
            </a:r>
            <a:endParaRPr lang="en-US" sz="3400" dirty="0"/>
          </a:p>
        </p:txBody>
      </p:sp>
      <p:sp>
        <p:nvSpPr>
          <p:cNvPr id="6" name="Shape 4"/>
          <p:cNvSpPr/>
          <p:nvPr/>
        </p:nvSpPr>
        <p:spPr>
          <a:xfrm>
            <a:off x="640080" y="1783080"/>
            <a:ext cx="7315200" cy="731520"/>
          </a:xfrm>
          <a:prstGeom prst="roundRect">
            <a:avLst>
              <a:gd name="adj" fmla="val 7500"/>
            </a:avLst>
          </a:prstGeom>
          <a:solidFill>
            <a:srgbClr val="F1EFE5"/>
          </a:solidFill>
          <a:ln/>
        </p:spPr>
      </p:sp>
      <p:sp>
        <p:nvSpPr>
          <p:cNvPr id="7" name="Text 5"/>
          <p:cNvSpPr txBox="1"/>
          <p:nvPr/>
        </p:nvSpPr>
        <p:spPr>
          <a:xfrm>
            <a:off x="868680" y="1929384"/>
            <a:ext cx="2011680" cy="438912"/>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1 · Define</a:t>
            </a:r>
            <a:endParaRPr lang="en-US" sz="1700" dirty="0"/>
          </a:p>
        </p:txBody>
      </p:sp>
      <p:sp>
        <p:nvSpPr>
          <p:cNvPr id="8" name="Text 6"/>
          <p:cNvSpPr txBox="1"/>
          <p:nvPr/>
        </p:nvSpPr>
        <p:spPr>
          <a:xfrm>
            <a:off x="3017520" y="1929384"/>
            <a:ext cx="4754880" cy="438912"/>
          </a:xfrm>
          <a:prstGeom prst="rect">
            <a:avLst/>
          </a:prstGeom>
          <a:noFill/>
          <a:ln/>
        </p:spPr>
        <p:txBody>
          <a:bodyPr wrap="square" lIns="0" tIns="0" rIns="0" bIns="0" rtlCol="0" anchor="ctr"/>
          <a:lstStyle/>
          <a:p>
            <a:pPr indent="0" marL="0">
              <a:buNone/>
            </a:pPr>
            <a:r>
              <a:rPr lang="en-US" sz="1550" dirty="0">
                <a:solidFill>
                  <a:srgbClr val="565349"/>
                </a:solidFill>
                <a:latin typeface="Calibri" pitchFamily="34" charset="0"/>
                <a:ea typeface="Calibri" pitchFamily="34" charset="-122"/>
                <a:cs typeface="Calibri" pitchFamily="34" charset="-120"/>
              </a:rPr>
              <a:t>the phase, in spec language</a:t>
            </a:r>
            <a:endParaRPr lang="en-US" sz="1550" dirty="0"/>
          </a:p>
        </p:txBody>
      </p:sp>
      <p:sp>
        <p:nvSpPr>
          <p:cNvPr id="9" name="Shape 7"/>
          <p:cNvSpPr/>
          <p:nvPr/>
        </p:nvSpPr>
        <p:spPr>
          <a:xfrm>
            <a:off x="640080" y="2651760"/>
            <a:ext cx="7315200" cy="731520"/>
          </a:xfrm>
          <a:prstGeom prst="roundRect">
            <a:avLst>
              <a:gd name="adj" fmla="val 7500"/>
            </a:avLst>
          </a:prstGeom>
          <a:solidFill>
            <a:srgbClr val="F1EFE5"/>
          </a:solidFill>
          <a:ln/>
        </p:spPr>
      </p:sp>
      <p:sp>
        <p:nvSpPr>
          <p:cNvPr id="10" name="Text 8"/>
          <p:cNvSpPr txBox="1"/>
          <p:nvPr/>
        </p:nvSpPr>
        <p:spPr>
          <a:xfrm>
            <a:off x="868680" y="2798064"/>
            <a:ext cx="2011680" cy="438912"/>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2 · Describe</a:t>
            </a:r>
            <a:endParaRPr lang="en-US" sz="1700" dirty="0"/>
          </a:p>
        </p:txBody>
      </p:sp>
      <p:sp>
        <p:nvSpPr>
          <p:cNvPr id="11" name="Text 9"/>
          <p:cNvSpPr txBox="1"/>
          <p:nvPr/>
        </p:nvSpPr>
        <p:spPr>
          <a:xfrm>
            <a:off x="3017520" y="2798064"/>
            <a:ext cx="4754880" cy="438912"/>
          </a:xfrm>
          <a:prstGeom prst="rect">
            <a:avLst/>
          </a:prstGeom>
          <a:noFill/>
          <a:ln/>
        </p:spPr>
        <p:txBody>
          <a:bodyPr wrap="square" lIns="0" tIns="0" rIns="0" bIns="0" rtlCol="0" anchor="ctr"/>
          <a:lstStyle/>
          <a:p>
            <a:pPr indent="0" marL="0">
              <a:buNone/>
            </a:pPr>
            <a:r>
              <a:rPr lang="en-US" sz="1550" dirty="0">
                <a:solidFill>
                  <a:srgbClr val="565349"/>
                </a:solidFill>
                <a:latin typeface="Calibri" pitchFamily="34" charset="0"/>
                <a:ea typeface="Calibri" pitchFamily="34" charset="-122"/>
                <a:cs typeface="Calibri" pitchFamily="34" charset="-120"/>
              </a:rPr>
              <a:t>named exercises + a teaching point each</a:t>
            </a:r>
            <a:endParaRPr lang="en-US" sz="1550" dirty="0"/>
          </a:p>
        </p:txBody>
      </p:sp>
      <p:sp>
        <p:nvSpPr>
          <p:cNvPr id="12" name="Shape 10"/>
          <p:cNvSpPr/>
          <p:nvPr/>
        </p:nvSpPr>
        <p:spPr>
          <a:xfrm>
            <a:off x="640080" y="3520440"/>
            <a:ext cx="7315200" cy="731520"/>
          </a:xfrm>
          <a:prstGeom prst="roundRect">
            <a:avLst>
              <a:gd name="adj" fmla="val 7500"/>
            </a:avLst>
          </a:prstGeom>
          <a:solidFill>
            <a:srgbClr val="F1EFE5"/>
          </a:solidFill>
          <a:ln/>
        </p:spPr>
      </p:sp>
      <p:sp>
        <p:nvSpPr>
          <p:cNvPr id="13" name="Text 11"/>
          <p:cNvSpPr txBox="1"/>
          <p:nvPr/>
        </p:nvSpPr>
        <p:spPr>
          <a:xfrm>
            <a:off x="868680" y="3666744"/>
            <a:ext cx="2011680" cy="438912"/>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3 · CR response</a:t>
            </a:r>
            <a:endParaRPr lang="en-US" sz="1700" dirty="0"/>
          </a:p>
        </p:txBody>
      </p:sp>
      <p:sp>
        <p:nvSpPr>
          <p:cNvPr id="14" name="Text 12"/>
          <p:cNvSpPr txBox="1"/>
          <p:nvPr/>
        </p:nvSpPr>
        <p:spPr>
          <a:xfrm>
            <a:off x="3017520" y="3666744"/>
            <a:ext cx="4754880" cy="438912"/>
          </a:xfrm>
          <a:prstGeom prst="rect">
            <a:avLst/>
          </a:prstGeom>
          <a:noFill/>
          <a:ln/>
        </p:spPr>
        <p:txBody>
          <a:bodyPr wrap="square" lIns="0" tIns="0" rIns="0" bIns="0" rtlCol="0" anchor="ctr"/>
          <a:lstStyle/>
          <a:p>
            <a:pPr indent="0" marL="0">
              <a:buNone/>
            </a:pPr>
            <a:r>
              <a:rPr lang="en-US" sz="1550" dirty="0">
                <a:solidFill>
                  <a:srgbClr val="565349"/>
                </a:solidFill>
                <a:latin typeface="Calibri" pitchFamily="34" charset="0"/>
                <a:ea typeface="Calibri" pitchFamily="34" charset="-122"/>
                <a:cs typeface="Calibri" pitchFamily="34" charset="-120"/>
              </a:rPr>
              <a:t>what the heart &amp; lungs do, and why that helps</a:t>
            </a:r>
            <a:endParaRPr lang="en-US" sz="1550" dirty="0"/>
          </a:p>
        </p:txBody>
      </p:sp>
      <p:sp>
        <p:nvSpPr>
          <p:cNvPr id="15" name="Shape 13"/>
          <p:cNvSpPr/>
          <p:nvPr/>
        </p:nvSpPr>
        <p:spPr>
          <a:xfrm>
            <a:off x="640080" y="4389120"/>
            <a:ext cx="7315200" cy="731520"/>
          </a:xfrm>
          <a:prstGeom prst="roundRect">
            <a:avLst>
              <a:gd name="adj" fmla="val 7500"/>
            </a:avLst>
          </a:prstGeom>
          <a:solidFill>
            <a:srgbClr val="F1EFE5"/>
          </a:solidFill>
          <a:ln/>
        </p:spPr>
      </p:sp>
      <p:sp>
        <p:nvSpPr>
          <p:cNvPr id="16" name="Text 14"/>
          <p:cNvSpPr txBox="1"/>
          <p:nvPr/>
        </p:nvSpPr>
        <p:spPr>
          <a:xfrm>
            <a:off x="868680" y="4535424"/>
            <a:ext cx="2011680" cy="438912"/>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4 · MS response</a:t>
            </a:r>
            <a:endParaRPr lang="en-US" sz="1700" dirty="0"/>
          </a:p>
        </p:txBody>
      </p:sp>
      <p:sp>
        <p:nvSpPr>
          <p:cNvPr id="17" name="Text 15"/>
          <p:cNvSpPr txBox="1"/>
          <p:nvPr/>
        </p:nvSpPr>
        <p:spPr>
          <a:xfrm>
            <a:off x="3017520" y="4535424"/>
            <a:ext cx="4754880" cy="438912"/>
          </a:xfrm>
          <a:prstGeom prst="rect">
            <a:avLst/>
          </a:prstGeom>
          <a:noFill/>
          <a:ln/>
        </p:spPr>
        <p:txBody>
          <a:bodyPr wrap="square" lIns="0" tIns="0" rIns="0" bIns="0" rtlCol="0" anchor="ctr"/>
          <a:lstStyle/>
          <a:p>
            <a:pPr indent="0" marL="0">
              <a:buNone/>
            </a:pPr>
            <a:r>
              <a:rPr lang="en-US" sz="1550" dirty="0">
                <a:solidFill>
                  <a:srgbClr val="565349"/>
                </a:solidFill>
                <a:latin typeface="Calibri" pitchFamily="34" charset="0"/>
                <a:ea typeface="Calibri" pitchFamily="34" charset="-122"/>
                <a:cs typeface="Calibri" pitchFamily="34" charset="-120"/>
              </a:rPr>
              <a:t>what muscles &amp; joints do, and why that helps</a:t>
            </a:r>
            <a:endParaRPr lang="en-US" sz="1550" dirty="0"/>
          </a:p>
        </p:txBody>
      </p:sp>
      <p:sp>
        <p:nvSpPr>
          <p:cNvPr id="18" name="Shape 16"/>
          <p:cNvSpPr/>
          <p:nvPr/>
        </p:nvSpPr>
        <p:spPr>
          <a:xfrm>
            <a:off x="640080" y="5257800"/>
            <a:ext cx="7315200" cy="731520"/>
          </a:xfrm>
          <a:prstGeom prst="roundRect">
            <a:avLst>
              <a:gd name="adj" fmla="val 7500"/>
            </a:avLst>
          </a:prstGeom>
          <a:solidFill>
            <a:srgbClr val="FAE6E8"/>
          </a:solidFill>
          <a:ln/>
        </p:spPr>
      </p:sp>
      <p:sp>
        <p:nvSpPr>
          <p:cNvPr id="19" name="Text 17"/>
          <p:cNvSpPr txBox="1"/>
          <p:nvPr/>
        </p:nvSpPr>
        <p:spPr>
          <a:xfrm>
            <a:off x="868680" y="5404104"/>
            <a:ext cx="2011680" cy="438912"/>
          </a:xfrm>
          <a:prstGeom prst="rect">
            <a:avLst/>
          </a:prstGeom>
          <a:noFill/>
          <a:ln/>
        </p:spPr>
        <p:txBody>
          <a:bodyPr wrap="square" lIns="0" tIns="0" rIns="0" bIns="0" rtlCol="0" anchor="ctr"/>
          <a:lstStyle/>
          <a:p>
            <a:pPr indent="0" marL="0">
              <a:buNone/>
            </a:pPr>
            <a:r>
              <a:rPr lang="en-US" sz="1700" b="1" dirty="0">
                <a:solidFill>
                  <a:srgbClr val="D0202E"/>
                </a:solidFill>
                <a:latin typeface="Calibri" pitchFamily="34" charset="0"/>
                <a:ea typeface="Calibri" pitchFamily="34" charset="-122"/>
                <a:cs typeface="Calibri" pitchFamily="34" charset="-120"/>
              </a:rPr>
              <a:t>5 · Link</a:t>
            </a:r>
            <a:endParaRPr lang="en-US" sz="1700" dirty="0"/>
          </a:p>
        </p:txBody>
      </p:sp>
      <p:sp>
        <p:nvSpPr>
          <p:cNvPr id="20" name="Text 18"/>
          <p:cNvSpPr txBox="1"/>
          <p:nvPr/>
        </p:nvSpPr>
        <p:spPr>
          <a:xfrm>
            <a:off x="3017520" y="5404104"/>
            <a:ext cx="4754880" cy="438912"/>
          </a:xfrm>
          <a:prstGeom prst="rect">
            <a:avLst/>
          </a:prstGeom>
          <a:noFill/>
          <a:ln/>
        </p:spPr>
        <p:txBody>
          <a:bodyPr wrap="square" lIns="0" tIns="0" rIns="0" bIns="0" rtlCol="0" anchor="ctr"/>
          <a:lstStyle/>
          <a:p>
            <a:pPr indent="0" marL="0">
              <a:buNone/>
            </a:pPr>
            <a:r>
              <a:rPr lang="en-US" sz="1550" dirty="0">
                <a:solidFill>
                  <a:srgbClr val="565349"/>
                </a:solidFill>
                <a:latin typeface="Calibri" pitchFamily="34" charset="0"/>
                <a:ea typeface="Calibri" pitchFamily="34" charset="-122"/>
                <a:cs typeface="Calibri" pitchFamily="34" charset="-120"/>
              </a:rPr>
              <a:t>to THIS participant and THIS activity, by name</a:t>
            </a:r>
            <a:endParaRPr lang="en-US" sz="1550" dirty="0"/>
          </a:p>
        </p:txBody>
      </p:sp>
      <p:sp>
        <p:nvSpPr>
          <p:cNvPr id="21" name="Shape 19"/>
          <p:cNvSpPr/>
          <p:nvPr/>
        </p:nvSpPr>
        <p:spPr>
          <a:xfrm>
            <a:off x="8321040" y="1783080"/>
            <a:ext cx="3200400" cy="4160520"/>
          </a:xfrm>
          <a:prstGeom prst="roundRect">
            <a:avLst>
              <a:gd name="adj" fmla="val 2286"/>
            </a:avLst>
          </a:prstGeom>
          <a:solidFill>
            <a:srgbClr val="FAE6E8"/>
          </a:solidFill>
          <a:ln/>
        </p:spPr>
      </p:sp>
      <p:sp>
        <p:nvSpPr>
          <p:cNvPr id="22" name="Text 20"/>
          <p:cNvSpPr txBox="1"/>
          <p:nvPr/>
        </p:nvSpPr>
        <p:spPr>
          <a:xfrm>
            <a:off x="8549640" y="1947672"/>
            <a:ext cx="2743200" cy="384048"/>
          </a:xfrm>
          <a:prstGeom prst="rect">
            <a:avLst/>
          </a:prstGeom>
          <a:noFill/>
          <a:ln/>
        </p:spPr>
        <p:txBody>
          <a:bodyPr wrap="square" lIns="0" tIns="0" rIns="0" bIns="0" rtlCol="0" anchor="ctr"/>
          <a:lstStyle/>
          <a:p>
            <a:pPr indent="0" marL="0">
              <a:buNone/>
            </a:pPr>
            <a:r>
              <a:rPr lang="en-US" sz="1700" b="1" dirty="0">
                <a:solidFill>
                  <a:srgbClr val="D0202E"/>
                </a:solidFill>
                <a:latin typeface="Arial" pitchFamily="34" charset="0"/>
                <a:ea typeface="Arial" pitchFamily="34" charset="-122"/>
                <a:cs typeface="Arial" pitchFamily="34" charset="-120"/>
              </a:rPr>
              <a:t>Step 5 decides the band</a:t>
            </a:r>
            <a:endParaRPr lang="en-US" sz="1700" dirty="0"/>
          </a:p>
        </p:txBody>
      </p:sp>
      <p:sp>
        <p:nvSpPr>
          <p:cNvPr id="23" name="Text 21"/>
          <p:cNvSpPr txBox="1"/>
          <p:nvPr/>
        </p:nvSpPr>
        <p:spPr>
          <a:xfrm>
            <a:off x="8549640" y="2350008"/>
            <a:ext cx="2743200" cy="338328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Steps 1–4 without step 5 is a textbook answer about no one.</a:t>
            </a:r>
            <a:endParaRPr lang="en-US" sz="1450" dirty="0"/>
          </a:p>
          <a:p>
            <a:pPr indent="0" marL="0">
              <a:buNone/>
            </a:pP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Linked to the participant sometimes: Band 3 ceiling.</a:t>
            </a:r>
            <a:endParaRPr lang="en-US" sz="1450" dirty="0"/>
          </a:p>
          <a:p>
            <a:pPr indent="0" marL="0">
              <a:buNone/>
            </a:pP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Linked in every paragraph: Band 4.</a:t>
            </a:r>
            <a:endParaRPr lang="en-US" sz="14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Model answer: Rafael.</a:t>
            </a:r>
            <a:endParaRPr lang="en-US" sz="3400" dirty="0"/>
          </a:p>
        </p:txBody>
      </p:sp>
      <p:sp>
        <p:nvSpPr>
          <p:cNvPr id="6" name="Shape 4"/>
          <p:cNvSpPr/>
          <p:nvPr/>
        </p:nvSpPr>
        <p:spPr>
          <a:xfrm>
            <a:off x="640080" y="1554480"/>
            <a:ext cx="6949440" cy="4480560"/>
          </a:xfrm>
          <a:prstGeom prst="roundRect">
            <a:avLst>
              <a:gd name="adj" fmla="val 1633"/>
            </a:avLst>
          </a:prstGeom>
          <a:solidFill>
            <a:srgbClr val="F1EFE5"/>
          </a:solidFill>
          <a:ln/>
        </p:spPr>
      </p:sp>
      <p:sp>
        <p:nvSpPr>
          <p:cNvPr id="7" name="Text 5"/>
          <p:cNvSpPr txBox="1"/>
          <p:nvPr/>
        </p:nvSpPr>
        <p:spPr>
          <a:xfrm>
            <a:off x="914400" y="1783080"/>
            <a:ext cx="6400800" cy="4023360"/>
          </a:xfrm>
          <a:prstGeom prst="rect">
            <a:avLst/>
          </a:prstGeom>
          <a:noFill/>
          <a:ln/>
        </p:spPr>
        <p:txBody>
          <a:bodyPr wrap="square" lIns="0" tIns="0" rIns="0" bIns="0" rtlCol="0" anchor="t"/>
          <a:lstStyle/>
          <a:p>
            <a:pPr indent="0" marL="0">
              <a:buNone/>
            </a:pPr>
            <a:r>
              <a:rPr lang="en-US" sz="1350" dirty="0">
                <a:solidFill>
                  <a:srgbClr val="1F1E1B"/>
                </a:solidFill>
                <a:latin typeface="Calibri" pitchFamily="34" charset="0"/>
                <a:ea typeface="Calibri" pitchFamily="34" charset="-122"/>
                <a:cs typeface="Calibri" pitchFamily="34" charset="-120"/>
              </a:rPr>
              <a:t>Rafael, 12, city school, loves basketball and netball…</a:t>
            </a:r>
            <a:endParaRPr lang="en-US" sz="1350" dirty="0"/>
          </a:p>
          <a:p>
            <a:pPr indent="0" marL="0">
              <a:buNone/>
            </a:pPr>
            <a:endParaRPr lang="en-US" sz="1350" dirty="0"/>
          </a:p>
          <a:p>
            <a:pPr indent="0" marL="0">
              <a:buNone/>
            </a:pPr>
            <a:r>
              <a:rPr lang="en-US" sz="1350" dirty="0">
                <a:solidFill>
                  <a:srgbClr val="1F1E1B"/>
                </a:solidFill>
                <a:latin typeface="Calibri" pitchFamily="34" charset="0"/>
                <a:ea typeface="Calibri" pitchFamily="34" charset="-122"/>
                <a:cs typeface="Calibri" pitchFamily="34" charset="-120"/>
              </a:rPr>
              <a:t>"A pulse raiser is an activity that gradually increases in intensity to raise the heart rate. Rafael's group would start with a gentle jog around the court, build into side-steps, then high knees, finishing with sprints to the key at 75% pace, basketball movements he already knows, which suits his confidence with invasion games. During this his heart rate and breathing rate increase, and he breathes more deeply, so more oxygen reaches his working muscles and carbon dioxide is removed faster, meaning he can play at full intensity from tip-off. At the same time his muscle temperature rises and his muscles become more pliable, reducing his risk of a strain when he jumps for a rebound, which matters because Rafael plays on hard indoor courts."</a:t>
            </a:r>
            <a:endParaRPr lang="en-US" sz="1350" dirty="0"/>
          </a:p>
        </p:txBody>
      </p:sp>
      <p:sp>
        <p:nvSpPr>
          <p:cNvPr id="8" name="Text 6"/>
          <p:cNvSpPr txBox="1"/>
          <p:nvPr/>
        </p:nvSpPr>
        <p:spPr>
          <a:xfrm>
            <a:off x="7863840" y="1554480"/>
            <a:ext cx="36576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Why this is top band:</a:t>
            </a:r>
            <a:endParaRPr lang="en-US" sz="1400" dirty="0"/>
          </a:p>
        </p:txBody>
      </p:sp>
      <p:sp>
        <p:nvSpPr>
          <p:cNvPr id="9" name="Shape 7"/>
          <p:cNvSpPr/>
          <p:nvPr/>
        </p:nvSpPr>
        <p:spPr>
          <a:xfrm>
            <a:off x="7863840" y="2011680"/>
            <a:ext cx="164592" cy="164592"/>
          </a:xfrm>
          <a:prstGeom prst="ellipse">
            <a:avLst/>
          </a:prstGeom>
          <a:solidFill>
            <a:srgbClr val="2C6E49"/>
          </a:solidFill>
          <a:ln/>
        </p:spPr>
      </p:sp>
      <p:sp>
        <p:nvSpPr>
          <p:cNvPr id="10" name="Text 8"/>
          <p:cNvSpPr txBox="1"/>
          <p:nvPr/>
        </p:nvSpPr>
        <p:spPr>
          <a:xfrm>
            <a:off x="8138160" y="1965960"/>
            <a:ext cx="3474720" cy="68580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Defined in spec language</a:t>
            </a:r>
            <a:endParaRPr lang="en-US" sz="1400" dirty="0"/>
          </a:p>
        </p:txBody>
      </p:sp>
      <p:sp>
        <p:nvSpPr>
          <p:cNvPr id="11" name="Shape 9"/>
          <p:cNvSpPr/>
          <p:nvPr/>
        </p:nvSpPr>
        <p:spPr>
          <a:xfrm>
            <a:off x="7863840" y="2788920"/>
            <a:ext cx="164592" cy="164592"/>
          </a:xfrm>
          <a:prstGeom prst="ellipse">
            <a:avLst/>
          </a:prstGeom>
          <a:solidFill>
            <a:srgbClr val="2C6E49"/>
          </a:solidFill>
          <a:ln/>
        </p:spPr>
      </p:sp>
      <p:sp>
        <p:nvSpPr>
          <p:cNvPr id="12" name="Text 10"/>
          <p:cNvSpPr txBox="1"/>
          <p:nvPr/>
        </p:nvSpPr>
        <p:spPr>
          <a:xfrm>
            <a:off x="8138160" y="2743200"/>
            <a:ext cx="3474720" cy="68580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Named, gradual, sport-specific exercises</a:t>
            </a:r>
            <a:endParaRPr lang="en-US" sz="1400" dirty="0"/>
          </a:p>
        </p:txBody>
      </p:sp>
      <p:sp>
        <p:nvSpPr>
          <p:cNvPr id="13" name="Shape 11"/>
          <p:cNvSpPr/>
          <p:nvPr/>
        </p:nvSpPr>
        <p:spPr>
          <a:xfrm>
            <a:off x="7863840" y="3566160"/>
            <a:ext cx="164592" cy="164592"/>
          </a:xfrm>
          <a:prstGeom prst="ellipse">
            <a:avLst/>
          </a:prstGeom>
          <a:solidFill>
            <a:srgbClr val="2C6E49"/>
          </a:solidFill>
          <a:ln/>
        </p:spPr>
      </p:sp>
      <p:sp>
        <p:nvSpPr>
          <p:cNvPr id="14" name="Text 12"/>
          <p:cNvSpPr txBox="1"/>
          <p:nvPr/>
        </p:nvSpPr>
        <p:spPr>
          <a:xfrm>
            <a:off x="8138160" y="3520440"/>
            <a:ext cx="3474720" cy="68580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CR responses + why they help</a:t>
            </a:r>
            <a:endParaRPr lang="en-US" sz="1400" dirty="0"/>
          </a:p>
        </p:txBody>
      </p:sp>
      <p:sp>
        <p:nvSpPr>
          <p:cNvPr id="15" name="Shape 13"/>
          <p:cNvSpPr/>
          <p:nvPr/>
        </p:nvSpPr>
        <p:spPr>
          <a:xfrm>
            <a:off x="7863840" y="4343400"/>
            <a:ext cx="164592" cy="164592"/>
          </a:xfrm>
          <a:prstGeom prst="ellipse">
            <a:avLst/>
          </a:prstGeom>
          <a:solidFill>
            <a:srgbClr val="2C6E49"/>
          </a:solidFill>
          <a:ln/>
        </p:spPr>
      </p:sp>
      <p:sp>
        <p:nvSpPr>
          <p:cNvPr id="16" name="Text 14"/>
          <p:cNvSpPr txBox="1"/>
          <p:nvPr/>
        </p:nvSpPr>
        <p:spPr>
          <a:xfrm>
            <a:off x="8138160" y="4297680"/>
            <a:ext cx="3474720" cy="68580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MS responses + why they help</a:t>
            </a:r>
            <a:endParaRPr lang="en-US" sz="1400" dirty="0"/>
          </a:p>
        </p:txBody>
      </p:sp>
      <p:sp>
        <p:nvSpPr>
          <p:cNvPr id="17" name="Shape 15"/>
          <p:cNvSpPr/>
          <p:nvPr/>
        </p:nvSpPr>
        <p:spPr>
          <a:xfrm>
            <a:off x="7863840" y="5120640"/>
            <a:ext cx="164592" cy="164592"/>
          </a:xfrm>
          <a:prstGeom prst="ellipse">
            <a:avLst/>
          </a:prstGeom>
          <a:solidFill>
            <a:srgbClr val="D0202E"/>
          </a:solidFill>
          <a:ln/>
        </p:spPr>
      </p:sp>
      <p:sp>
        <p:nvSpPr>
          <p:cNvPr id="18" name="Text 16"/>
          <p:cNvSpPr txBox="1"/>
          <p:nvPr/>
        </p:nvSpPr>
        <p:spPr>
          <a:xfrm>
            <a:off x="8138160" y="5074920"/>
            <a:ext cx="3474720" cy="68580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Rafael named in every section</a:t>
            </a:r>
            <a:endParaRPr lang="en-US" sz="1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7</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Your turn: Beatrice.</a:t>
            </a:r>
            <a:endParaRPr lang="en-US" sz="3400" dirty="0"/>
          </a:p>
        </p:txBody>
      </p:sp>
      <p:sp>
        <p:nvSpPr>
          <p:cNvPr id="6" name="Shape 4"/>
          <p:cNvSpPr/>
          <p:nvPr/>
        </p:nvSpPr>
        <p:spPr>
          <a:xfrm>
            <a:off x="640080" y="1600200"/>
            <a:ext cx="10881360" cy="1463040"/>
          </a:xfrm>
          <a:prstGeom prst="roundRect">
            <a:avLst>
              <a:gd name="adj" fmla="val 5000"/>
            </a:avLst>
          </a:prstGeom>
          <a:solidFill>
            <a:srgbClr val="F1EFE5"/>
          </a:solidFill>
          <a:ln/>
        </p:spPr>
      </p:sp>
      <p:sp>
        <p:nvSpPr>
          <p:cNvPr id="7" name="Text 5"/>
          <p:cNvSpPr txBox="1"/>
          <p:nvPr/>
        </p:nvSpPr>
        <p:spPr>
          <a:xfrm>
            <a:off x="868680" y="1783080"/>
            <a:ext cx="10424160" cy="1097280"/>
          </a:xfrm>
          <a:prstGeom prst="rect">
            <a:avLst/>
          </a:prstGeom>
          <a:noFill/>
          <a:ln/>
        </p:spPr>
        <p:txBody>
          <a:bodyPr wrap="square" lIns="0" tIns="0" rIns="0" bIns="0" rtlCol="0" anchor="t"/>
          <a:lstStyle/>
          <a:p>
            <a:pPr indent="0" marL="0">
              <a:buNone/>
            </a:pPr>
            <a:r>
              <a:rPr lang="en-US" sz="1600" i="1" dirty="0">
                <a:solidFill>
                  <a:srgbClr val="1F1E1B"/>
                </a:solidFill>
                <a:latin typeface="Calibri" pitchFamily="34" charset="0"/>
                <a:ea typeface="Calibri" pitchFamily="34" charset="-122"/>
                <a:cs typeface="Calibri" pitchFamily="34" charset="-120"/>
              </a:rPr>
              <a:t>Beatrice is a 33-year-old who has just moved from the city to a village with green space, outdoor trails and a local tennis club. She wants to get back into regular activity after two years out.</a:t>
            </a:r>
            <a:endParaRPr lang="en-US" sz="1600" dirty="0"/>
          </a:p>
        </p:txBody>
      </p:sp>
      <p:sp>
        <p:nvSpPr>
          <p:cNvPr id="8" name="Text 6"/>
          <p:cNvSpPr txBox="1"/>
          <p:nvPr/>
        </p:nvSpPr>
        <p:spPr>
          <a:xfrm>
            <a:off x="640080" y="329184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Write the pulse raiser + mobiliser sections of Beatrice's warm-up, using all five steps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Swap: your partner circles every place you linked to Beatrice, and counts them</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Fewer than three links? Rewrite the weakest paragraph before the end of the lesson</a:t>
            </a:r>
            <a:endParaRPr lang="en-US" sz="17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3 · Lesson 8</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8</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Adapting for different participants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Use the four adaptations: intensity, impact, timing, stretch type</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Adapt a warm-up for older, younger and less-fit participants, and for disabilities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Justify every adaptation with a reason</a:t>
            </a:r>
            <a:endParaRPr lang="en-US" sz="1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The five steps of a scenario answer?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turns a Band 3 answer into a Band 4 answer?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One CR and one MS response to preparation stretches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Define · describe · CR · MS · link</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Linking to the participant consistently, in every paragraph</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Static: HR drops further / muscles fully extended, less likely to tear</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1 · Lesson 1</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1</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What is a warm-up?</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Define a warm-up and name its three phases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what happens if you don't warm up</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Link the benefits of a warm-up to a sport you play</a:t>
            </a:r>
            <a:endParaRPr lang="en-US" sz="1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four adaptations.</a:t>
            </a:r>
            <a:endParaRPr lang="en-US" sz="3400" dirty="0"/>
          </a:p>
        </p:txBody>
      </p:sp>
      <p:sp>
        <p:nvSpPr>
          <p:cNvPr id="6" name="Shape 4"/>
          <p:cNvSpPr/>
          <p:nvPr/>
        </p:nvSpPr>
        <p:spPr>
          <a:xfrm>
            <a:off x="640080" y="1691640"/>
            <a:ext cx="5303520" cy="1920240"/>
          </a:xfrm>
          <a:prstGeom prst="roundRect">
            <a:avLst>
              <a:gd name="adj" fmla="val 3810"/>
            </a:avLst>
          </a:prstGeom>
          <a:solidFill>
            <a:srgbClr val="F1EFE5"/>
          </a:solidFill>
          <a:ln/>
        </p:spPr>
      </p:sp>
      <p:sp>
        <p:nvSpPr>
          <p:cNvPr id="7" name="Text 5"/>
          <p:cNvSpPr txBox="1"/>
          <p:nvPr/>
        </p:nvSpPr>
        <p:spPr>
          <a:xfrm>
            <a:off x="868680" y="1828800"/>
            <a:ext cx="4846320" cy="411480"/>
          </a:xfrm>
          <a:prstGeom prst="rect">
            <a:avLst/>
          </a:prstGeom>
          <a:noFill/>
          <a:ln/>
        </p:spPr>
        <p:txBody>
          <a:bodyPr wrap="square" lIns="0" tIns="0" rIns="0" bIns="0" rtlCol="0" anchor="ctr"/>
          <a:lstStyle/>
          <a:p>
            <a:pPr indent="0" marL="0">
              <a:buNone/>
            </a:pPr>
            <a:r>
              <a:rPr lang="en-US" sz="1900" b="1" dirty="0">
                <a:solidFill>
                  <a:srgbClr val="D0202E"/>
                </a:solidFill>
                <a:latin typeface="Arial" pitchFamily="34" charset="0"/>
                <a:ea typeface="Arial" pitchFamily="34" charset="-122"/>
                <a:cs typeface="Arial" pitchFamily="34" charset="-120"/>
              </a:rPr>
              <a:t>Intensity</a:t>
            </a:r>
            <a:endParaRPr lang="en-US" sz="1900" dirty="0"/>
          </a:p>
        </p:txBody>
      </p:sp>
      <p:sp>
        <p:nvSpPr>
          <p:cNvPr id="8" name="Text 6"/>
          <p:cNvSpPr txBox="1"/>
          <p:nvPr/>
        </p:nvSpPr>
        <p:spPr>
          <a:xfrm>
            <a:off x="868680" y="2258568"/>
            <a:ext cx="4846320" cy="7772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how hard: governed by age, ability, fitness level</a:t>
            </a:r>
            <a:endParaRPr lang="en-US" sz="1450" dirty="0"/>
          </a:p>
        </p:txBody>
      </p:sp>
      <p:sp>
        <p:nvSpPr>
          <p:cNvPr id="9" name="Text 7"/>
          <p:cNvSpPr txBox="1"/>
          <p:nvPr/>
        </p:nvSpPr>
        <p:spPr>
          <a:xfrm>
            <a:off x="868680" y="3063240"/>
            <a:ext cx="4846320" cy="457200"/>
          </a:xfrm>
          <a:prstGeom prst="rect">
            <a:avLst/>
          </a:prstGeom>
          <a:noFill/>
          <a:ln/>
        </p:spPr>
        <p:txBody>
          <a:bodyPr wrap="square" lIns="0" tIns="0" rIns="0" bIns="0" rtlCol="0" anchor="t"/>
          <a:lstStyle/>
          <a:p>
            <a:pPr indent="0" marL="0">
              <a:buNone/>
            </a:pPr>
            <a:r>
              <a:rPr lang="en-US" sz="1350" i="1" dirty="0">
                <a:solidFill>
                  <a:srgbClr val="6E6B5E"/>
                </a:solidFill>
                <a:latin typeface="Calibri" pitchFamily="34" charset="0"/>
                <a:ea typeface="Calibri" pitchFamily="34" charset="-122"/>
                <a:cs typeface="Calibri" pitchFamily="34" charset="-120"/>
              </a:rPr>
              <a:t>e.g. beginner jog vs athlete's 75% builds</a:t>
            </a:r>
            <a:endParaRPr lang="en-US" sz="1350" dirty="0"/>
          </a:p>
        </p:txBody>
      </p:sp>
      <p:sp>
        <p:nvSpPr>
          <p:cNvPr id="10" name="Shape 8"/>
          <p:cNvSpPr/>
          <p:nvPr/>
        </p:nvSpPr>
        <p:spPr>
          <a:xfrm>
            <a:off x="6217920" y="1691640"/>
            <a:ext cx="5303520" cy="1920240"/>
          </a:xfrm>
          <a:prstGeom prst="roundRect">
            <a:avLst>
              <a:gd name="adj" fmla="val 3810"/>
            </a:avLst>
          </a:prstGeom>
          <a:solidFill>
            <a:srgbClr val="F1EFE5"/>
          </a:solidFill>
          <a:ln/>
        </p:spPr>
      </p:sp>
      <p:sp>
        <p:nvSpPr>
          <p:cNvPr id="11" name="Text 9"/>
          <p:cNvSpPr txBox="1"/>
          <p:nvPr/>
        </p:nvSpPr>
        <p:spPr>
          <a:xfrm>
            <a:off x="6446520" y="1828800"/>
            <a:ext cx="4846320" cy="411480"/>
          </a:xfrm>
          <a:prstGeom prst="rect">
            <a:avLst/>
          </a:prstGeom>
          <a:noFill/>
          <a:ln/>
        </p:spPr>
        <p:txBody>
          <a:bodyPr wrap="square" lIns="0" tIns="0" rIns="0" bIns="0" rtlCol="0" anchor="ctr"/>
          <a:lstStyle/>
          <a:p>
            <a:pPr indent="0" marL="0">
              <a:buNone/>
            </a:pPr>
            <a:r>
              <a:rPr lang="en-US" sz="1900" b="1" dirty="0">
                <a:solidFill>
                  <a:srgbClr val="D0202E"/>
                </a:solidFill>
                <a:latin typeface="Arial" pitchFamily="34" charset="0"/>
                <a:ea typeface="Arial" pitchFamily="34" charset="-122"/>
                <a:cs typeface="Arial" pitchFamily="34" charset="-120"/>
              </a:rPr>
              <a:t>Impact</a:t>
            </a:r>
            <a:endParaRPr lang="en-US" sz="1900" dirty="0"/>
          </a:p>
        </p:txBody>
      </p:sp>
      <p:sp>
        <p:nvSpPr>
          <p:cNvPr id="12" name="Text 10"/>
          <p:cNvSpPr txBox="1"/>
          <p:nvPr/>
        </p:nvSpPr>
        <p:spPr>
          <a:xfrm>
            <a:off x="6446520" y="2258568"/>
            <a:ext cx="4846320" cy="7772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low impact means no jumping or bounding: for older participants and some disabilities</a:t>
            </a:r>
            <a:endParaRPr lang="en-US" sz="1450" dirty="0"/>
          </a:p>
        </p:txBody>
      </p:sp>
      <p:sp>
        <p:nvSpPr>
          <p:cNvPr id="13" name="Text 11"/>
          <p:cNvSpPr txBox="1"/>
          <p:nvPr/>
        </p:nvSpPr>
        <p:spPr>
          <a:xfrm>
            <a:off x="6446520" y="3063240"/>
            <a:ext cx="4846320" cy="457200"/>
          </a:xfrm>
          <a:prstGeom prst="rect">
            <a:avLst/>
          </a:prstGeom>
          <a:noFill/>
          <a:ln/>
        </p:spPr>
        <p:txBody>
          <a:bodyPr wrap="square" lIns="0" tIns="0" rIns="0" bIns="0" rtlCol="0" anchor="t"/>
          <a:lstStyle/>
          <a:p>
            <a:pPr indent="0" marL="0">
              <a:buNone/>
            </a:pPr>
            <a:r>
              <a:rPr lang="en-US" sz="1350" i="1" dirty="0">
                <a:solidFill>
                  <a:srgbClr val="6E6B5E"/>
                </a:solidFill>
                <a:latin typeface="Calibri" pitchFamily="34" charset="0"/>
                <a:ea typeface="Calibri" pitchFamily="34" charset="-122"/>
                <a:cs typeface="Calibri" pitchFamily="34" charset="-120"/>
              </a:rPr>
              <a:t>e.g. step-touches instead of jumping jacks</a:t>
            </a:r>
            <a:endParaRPr lang="en-US" sz="1350" dirty="0"/>
          </a:p>
        </p:txBody>
      </p:sp>
      <p:sp>
        <p:nvSpPr>
          <p:cNvPr id="14" name="Shape 12"/>
          <p:cNvSpPr/>
          <p:nvPr/>
        </p:nvSpPr>
        <p:spPr>
          <a:xfrm>
            <a:off x="640080" y="3794760"/>
            <a:ext cx="5303520" cy="1920240"/>
          </a:xfrm>
          <a:prstGeom prst="roundRect">
            <a:avLst>
              <a:gd name="adj" fmla="val 3810"/>
            </a:avLst>
          </a:prstGeom>
          <a:solidFill>
            <a:srgbClr val="F1EFE5"/>
          </a:solidFill>
          <a:ln/>
        </p:spPr>
      </p:sp>
      <p:sp>
        <p:nvSpPr>
          <p:cNvPr id="15" name="Text 13"/>
          <p:cNvSpPr txBox="1"/>
          <p:nvPr/>
        </p:nvSpPr>
        <p:spPr>
          <a:xfrm>
            <a:off x="868680" y="3931920"/>
            <a:ext cx="4846320" cy="411480"/>
          </a:xfrm>
          <a:prstGeom prst="rect">
            <a:avLst/>
          </a:prstGeom>
          <a:noFill/>
          <a:ln/>
        </p:spPr>
        <p:txBody>
          <a:bodyPr wrap="square" lIns="0" tIns="0" rIns="0" bIns="0" rtlCol="0" anchor="ctr"/>
          <a:lstStyle/>
          <a:p>
            <a:pPr indent="0" marL="0">
              <a:buNone/>
            </a:pPr>
            <a:r>
              <a:rPr lang="en-US" sz="1900" b="1" dirty="0">
                <a:solidFill>
                  <a:srgbClr val="D0202E"/>
                </a:solidFill>
                <a:latin typeface="Arial" pitchFamily="34" charset="0"/>
                <a:ea typeface="Arial" pitchFamily="34" charset="-122"/>
                <a:cs typeface="Arial" pitchFamily="34" charset="-120"/>
              </a:rPr>
              <a:t>Timing</a:t>
            </a:r>
            <a:endParaRPr lang="en-US" sz="1900" dirty="0"/>
          </a:p>
        </p:txBody>
      </p:sp>
      <p:sp>
        <p:nvSpPr>
          <p:cNvPr id="16" name="Text 14"/>
          <p:cNvSpPr txBox="1"/>
          <p:nvPr/>
        </p:nvSpPr>
        <p:spPr>
          <a:xfrm>
            <a:off x="868680" y="4361688"/>
            <a:ext cx="4846320" cy="7772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longer for beginners, low fitness and 50+ · can be shorter/sharper for the very fit</a:t>
            </a:r>
            <a:endParaRPr lang="en-US" sz="1450" dirty="0"/>
          </a:p>
        </p:txBody>
      </p:sp>
      <p:sp>
        <p:nvSpPr>
          <p:cNvPr id="17" name="Text 15"/>
          <p:cNvSpPr txBox="1"/>
          <p:nvPr/>
        </p:nvSpPr>
        <p:spPr>
          <a:xfrm>
            <a:off x="868680" y="5166360"/>
            <a:ext cx="4846320" cy="457200"/>
          </a:xfrm>
          <a:prstGeom prst="rect">
            <a:avLst/>
          </a:prstGeom>
          <a:noFill/>
          <a:ln/>
        </p:spPr>
        <p:txBody>
          <a:bodyPr wrap="square" lIns="0" tIns="0" rIns="0" bIns="0" rtlCol="0" anchor="t"/>
          <a:lstStyle/>
          <a:p>
            <a:pPr indent="0" marL="0">
              <a:buNone/>
            </a:pPr>
            <a:r>
              <a:rPr lang="en-US" sz="1350" i="1" dirty="0">
                <a:solidFill>
                  <a:srgbClr val="6E6B5E"/>
                </a:solidFill>
                <a:latin typeface="Calibri" pitchFamily="34" charset="0"/>
                <a:ea typeface="Calibri" pitchFamily="34" charset="-122"/>
                <a:cs typeface="Calibri" pitchFamily="34" charset="-120"/>
              </a:rPr>
              <a:t>e.g. 8 gentle minutes vs 5 brisk ones</a:t>
            </a:r>
            <a:endParaRPr lang="en-US" sz="1350" dirty="0"/>
          </a:p>
        </p:txBody>
      </p:sp>
      <p:sp>
        <p:nvSpPr>
          <p:cNvPr id="18" name="Shape 16"/>
          <p:cNvSpPr/>
          <p:nvPr/>
        </p:nvSpPr>
        <p:spPr>
          <a:xfrm>
            <a:off x="6217920" y="3794760"/>
            <a:ext cx="5303520" cy="1920240"/>
          </a:xfrm>
          <a:prstGeom prst="roundRect">
            <a:avLst>
              <a:gd name="adj" fmla="val 3810"/>
            </a:avLst>
          </a:prstGeom>
          <a:solidFill>
            <a:srgbClr val="F1EFE5"/>
          </a:solidFill>
          <a:ln/>
        </p:spPr>
      </p:sp>
      <p:sp>
        <p:nvSpPr>
          <p:cNvPr id="19" name="Text 17"/>
          <p:cNvSpPr txBox="1"/>
          <p:nvPr/>
        </p:nvSpPr>
        <p:spPr>
          <a:xfrm>
            <a:off x="6446520" y="3931920"/>
            <a:ext cx="4846320" cy="411480"/>
          </a:xfrm>
          <a:prstGeom prst="rect">
            <a:avLst/>
          </a:prstGeom>
          <a:noFill/>
          <a:ln/>
        </p:spPr>
        <p:txBody>
          <a:bodyPr wrap="square" lIns="0" tIns="0" rIns="0" bIns="0" rtlCol="0" anchor="ctr"/>
          <a:lstStyle/>
          <a:p>
            <a:pPr indent="0" marL="0">
              <a:buNone/>
            </a:pPr>
            <a:r>
              <a:rPr lang="en-US" sz="1900" b="1" dirty="0">
                <a:solidFill>
                  <a:srgbClr val="D0202E"/>
                </a:solidFill>
                <a:latin typeface="Arial" pitchFamily="34" charset="0"/>
                <a:ea typeface="Arial" pitchFamily="34" charset="-122"/>
                <a:cs typeface="Arial" pitchFamily="34" charset="-120"/>
              </a:rPr>
              <a:t>Stretch type</a:t>
            </a:r>
            <a:endParaRPr lang="en-US" sz="1900" dirty="0"/>
          </a:p>
        </p:txBody>
      </p:sp>
      <p:sp>
        <p:nvSpPr>
          <p:cNvPr id="20" name="Text 18"/>
          <p:cNvSpPr txBox="1"/>
          <p:nvPr/>
        </p:nvSpPr>
        <p:spPr>
          <a:xfrm>
            <a:off x="6446520" y="4361688"/>
            <a:ext cx="4846320" cy="77724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simple stretches for beginners · compound for moderate/advanced</a:t>
            </a:r>
            <a:endParaRPr lang="en-US" sz="1450" dirty="0"/>
          </a:p>
        </p:txBody>
      </p:sp>
      <p:sp>
        <p:nvSpPr>
          <p:cNvPr id="21" name="Text 19"/>
          <p:cNvSpPr txBox="1"/>
          <p:nvPr/>
        </p:nvSpPr>
        <p:spPr>
          <a:xfrm>
            <a:off x="6446520" y="5166360"/>
            <a:ext cx="4846320" cy="457200"/>
          </a:xfrm>
          <a:prstGeom prst="rect">
            <a:avLst/>
          </a:prstGeom>
          <a:noFill/>
          <a:ln/>
        </p:spPr>
        <p:txBody>
          <a:bodyPr wrap="square" lIns="0" tIns="0" rIns="0" bIns="0" rtlCol="0" anchor="t"/>
          <a:lstStyle/>
          <a:p>
            <a:pPr indent="0" marL="0">
              <a:buNone/>
            </a:pPr>
            <a:r>
              <a:rPr lang="en-US" sz="1350" i="1" dirty="0">
                <a:solidFill>
                  <a:srgbClr val="6E6B5E"/>
                </a:solidFill>
                <a:latin typeface="Calibri" pitchFamily="34" charset="0"/>
                <a:ea typeface="Calibri" pitchFamily="34" charset="-122"/>
                <a:cs typeface="Calibri" pitchFamily="34" charset="-120"/>
              </a:rPr>
              <a:t>e.g. wall calf stretch vs lunge-and-rotate</a:t>
            </a:r>
            <a:endParaRPr lang="en-US" sz="13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Adapting for participant groups.</a:t>
            </a:r>
            <a:endParaRPr lang="en-US" sz="3400" dirty="0"/>
          </a:p>
        </p:txBody>
      </p:sp>
      <p:sp>
        <p:nvSpPr>
          <p:cNvPr id="6" name="Shape 4"/>
          <p:cNvSpPr/>
          <p:nvPr/>
        </p:nvSpPr>
        <p:spPr>
          <a:xfrm>
            <a:off x="640080" y="1691640"/>
            <a:ext cx="3520440" cy="1874520"/>
          </a:xfrm>
          <a:prstGeom prst="roundRect">
            <a:avLst>
              <a:gd name="adj" fmla="val 3902"/>
            </a:avLst>
          </a:prstGeom>
          <a:solidFill>
            <a:srgbClr val="FAE6E8"/>
          </a:solidFill>
          <a:ln/>
        </p:spPr>
      </p:sp>
      <p:sp>
        <p:nvSpPr>
          <p:cNvPr id="7" name="Text 5"/>
          <p:cNvSpPr txBox="1"/>
          <p:nvPr/>
        </p:nvSpPr>
        <p:spPr>
          <a:xfrm>
            <a:off x="841248" y="1819656"/>
            <a:ext cx="3108960" cy="54864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Older participants</a:t>
            </a:r>
            <a:endParaRPr lang="en-US" sz="1550" dirty="0"/>
          </a:p>
        </p:txBody>
      </p:sp>
      <p:sp>
        <p:nvSpPr>
          <p:cNvPr id="8" name="Text 6"/>
          <p:cNvSpPr txBox="1"/>
          <p:nvPr/>
        </p:nvSpPr>
        <p:spPr>
          <a:xfrm>
            <a:off x="841248" y="2377440"/>
            <a:ext cx="3108960" cy="109728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lower intensity · low impact · longer, gradual timing · simple stretches</a:t>
            </a:r>
            <a:endParaRPr lang="en-US" sz="1300" dirty="0"/>
          </a:p>
        </p:txBody>
      </p:sp>
      <p:sp>
        <p:nvSpPr>
          <p:cNvPr id="9" name="Shape 7"/>
          <p:cNvSpPr/>
          <p:nvPr/>
        </p:nvSpPr>
        <p:spPr>
          <a:xfrm>
            <a:off x="4389120" y="1691640"/>
            <a:ext cx="3520440" cy="1874520"/>
          </a:xfrm>
          <a:prstGeom prst="roundRect">
            <a:avLst>
              <a:gd name="adj" fmla="val 3902"/>
            </a:avLst>
          </a:prstGeom>
          <a:solidFill>
            <a:srgbClr val="F1EFE5"/>
          </a:solidFill>
          <a:ln/>
        </p:spPr>
      </p:sp>
      <p:sp>
        <p:nvSpPr>
          <p:cNvPr id="10" name="Text 8"/>
          <p:cNvSpPr txBox="1"/>
          <p:nvPr/>
        </p:nvSpPr>
        <p:spPr>
          <a:xfrm>
            <a:off x="4590288" y="1819656"/>
            <a:ext cx="3108960" cy="54864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Younger participants</a:t>
            </a:r>
            <a:endParaRPr lang="en-US" sz="1550" dirty="0"/>
          </a:p>
        </p:txBody>
      </p:sp>
      <p:sp>
        <p:nvSpPr>
          <p:cNvPr id="11" name="Text 9"/>
          <p:cNvSpPr txBox="1"/>
          <p:nvPr/>
        </p:nvSpPr>
        <p:spPr>
          <a:xfrm>
            <a:off x="4590288" y="2377440"/>
            <a:ext cx="3108960" cy="109728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shorter attention span: fun, game-based, clear demonstrations</a:t>
            </a:r>
            <a:endParaRPr lang="en-US" sz="1300" dirty="0"/>
          </a:p>
        </p:txBody>
      </p:sp>
      <p:sp>
        <p:nvSpPr>
          <p:cNvPr id="12" name="Shape 10"/>
          <p:cNvSpPr/>
          <p:nvPr/>
        </p:nvSpPr>
        <p:spPr>
          <a:xfrm>
            <a:off x="8138160" y="1691640"/>
            <a:ext cx="3520440" cy="1874520"/>
          </a:xfrm>
          <a:prstGeom prst="roundRect">
            <a:avLst>
              <a:gd name="adj" fmla="val 3902"/>
            </a:avLst>
          </a:prstGeom>
          <a:solidFill>
            <a:srgbClr val="FAE6E8"/>
          </a:solidFill>
          <a:ln/>
        </p:spPr>
      </p:sp>
      <p:sp>
        <p:nvSpPr>
          <p:cNvPr id="13" name="Text 11"/>
          <p:cNvSpPr txBox="1"/>
          <p:nvPr/>
        </p:nvSpPr>
        <p:spPr>
          <a:xfrm>
            <a:off x="8339328" y="1819656"/>
            <a:ext cx="3108960" cy="54864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Injury or physical disability</a:t>
            </a:r>
            <a:endParaRPr lang="en-US" sz="1550" dirty="0"/>
          </a:p>
        </p:txBody>
      </p:sp>
      <p:sp>
        <p:nvSpPr>
          <p:cNvPr id="14" name="Text 12"/>
          <p:cNvSpPr txBox="1"/>
          <p:nvPr/>
        </p:nvSpPr>
        <p:spPr>
          <a:xfrm>
            <a:off x="8339328" y="2377440"/>
            <a:ext cx="3108960" cy="109728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avoid aggravating movements · low impact options · adapt around the limb or joint</a:t>
            </a:r>
            <a:endParaRPr lang="en-US" sz="1300" dirty="0"/>
          </a:p>
        </p:txBody>
      </p:sp>
      <p:sp>
        <p:nvSpPr>
          <p:cNvPr id="15" name="Shape 13"/>
          <p:cNvSpPr/>
          <p:nvPr/>
        </p:nvSpPr>
        <p:spPr>
          <a:xfrm>
            <a:off x="640080" y="3749040"/>
            <a:ext cx="3520440" cy="1874520"/>
          </a:xfrm>
          <a:prstGeom prst="roundRect">
            <a:avLst>
              <a:gd name="adj" fmla="val 3902"/>
            </a:avLst>
          </a:prstGeom>
          <a:solidFill>
            <a:srgbClr val="F1EFE5"/>
          </a:solidFill>
          <a:ln/>
        </p:spPr>
      </p:sp>
      <p:sp>
        <p:nvSpPr>
          <p:cNvPr id="16" name="Text 14"/>
          <p:cNvSpPr txBox="1"/>
          <p:nvPr/>
        </p:nvSpPr>
        <p:spPr>
          <a:xfrm>
            <a:off x="841248" y="3877056"/>
            <a:ext cx="3108960" cy="54864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Visual impairment</a:t>
            </a:r>
            <a:endParaRPr lang="en-US" sz="1550" dirty="0"/>
          </a:p>
        </p:txBody>
      </p:sp>
      <p:sp>
        <p:nvSpPr>
          <p:cNvPr id="17" name="Text 15"/>
          <p:cNvSpPr txBox="1"/>
          <p:nvPr/>
        </p:nvSpPr>
        <p:spPr>
          <a:xfrm>
            <a:off x="841248" y="4434840"/>
            <a:ext cx="3108960" cy="109728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verbal instructions carry everything: clear, loud, describe before you demonstrate</a:t>
            </a:r>
            <a:endParaRPr lang="en-US" sz="1300" dirty="0"/>
          </a:p>
        </p:txBody>
      </p:sp>
      <p:sp>
        <p:nvSpPr>
          <p:cNvPr id="18" name="Shape 16"/>
          <p:cNvSpPr/>
          <p:nvPr/>
        </p:nvSpPr>
        <p:spPr>
          <a:xfrm>
            <a:off x="4389120" y="3749040"/>
            <a:ext cx="3520440" cy="1874520"/>
          </a:xfrm>
          <a:prstGeom prst="roundRect">
            <a:avLst>
              <a:gd name="adj" fmla="val 3902"/>
            </a:avLst>
          </a:prstGeom>
          <a:solidFill>
            <a:srgbClr val="FAE6E8"/>
          </a:solidFill>
          <a:ln/>
        </p:spPr>
      </p:sp>
      <p:sp>
        <p:nvSpPr>
          <p:cNvPr id="19" name="Text 17"/>
          <p:cNvSpPr txBox="1"/>
          <p:nvPr/>
        </p:nvSpPr>
        <p:spPr>
          <a:xfrm>
            <a:off x="4590288" y="3877056"/>
            <a:ext cx="3108960" cy="54864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Hearing impairment</a:t>
            </a:r>
            <a:endParaRPr lang="en-US" sz="1550" dirty="0"/>
          </a:p>
        </p:txBody>
      </p:sp>
      <p:sp>
        <p:nvSpPr>
          <p:cNvPr id="20" name="Text 18"/>
          <p:cNvSpPr txBox="1"/>
          <p:nvPr/>
        </p:nvSpPr>
        <p:spPr>
          <a:xfrm>
            <a:off x="4590288" y="4434840"/>
            <a:ext cx="3108960" cy="109728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visual demonstrations carry everything: position where all can see you</a:t>
            </a:r>
            <a:endParaRPr lang="en-US" sz="1300" dirty="0"/>
          </a:p>
        </p:txBody>
      </p:sp>
      <p:sp>
        <p:nvSpPr>
          <p:cNvPr id="21" name="Shape 19"/>
          <p:cNvSpPr/>
          <p:nvPr/>
        </p:nvSpPr>
        <p:spPr>
          <a:xfrm>
            <a:off x="8138160" y="3749040"/>
            <a:ext cx="3520440" cy="1874520"/>
          </a:xfrm>
          <a:prstGeom prst="roundRect">
            <a:avLst>
              <a:gd name="adj" fmla="val 3902"/>
            </a:avLst>
          </a:prstGeom>
          <a:solidFill>
            <a:srgbClr val="F1EFE5"/>
          </a:solidFill>
          <a:ln/>
        </p:spPr>
      </p:sp>
      <p:sp>
        <p:nvSpPr>
          <p:cNvPr id="22" name="Text 20"/>
          <p:cNvSpPr txBox="1"/>
          <p:nvPr/>
        </p:nvSpPr>
        <p:spPr>
          <a:xfrm>
            <a:off x="8339328" y="3877056"/>
            <a:ext cx="3108960" cy="54864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Low confidence</a:t>
            </a:r>
            <a:endParaRPr lang="en-US" sz="1550" dirty="0"/>
          </a:p>
        </p:txBody>
      </p:sp>
      <p:sp>
        <p:nvSpPr>
          <p:cNvPr id="23" name="Text 21"/>
          <p:cNvSpPr txBox="1"/>
          <p:nvPr/>
        </p:nvSpPr>
        <p:spPr>
          <a:xfrm>
            <a:off x="8339328" y="4434840"/>
            <a:ext cx="3108960" cy="109728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no singling out · pair work · achievable early activities to build success</a:t>
            </a:r>
            <a:endParaRPr lang="en-US" sz="13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8</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Exam-style question.</a:t>
            </a:r>
            <a:endParaRPr lang="en-US" sz="3400" dirty="0"/>
          </a:p>
        </p:txBody>
      </p:sp>
      <p:sp>
        <p:nvSpPr>
          <p:cNvPr id="6" name="Shape 4"/>
          <p:cNvSpPr/>
          <p:nvPr/>
        </p:nvSpPr>
        <p:spPr>
          <a:xfrm>
            <a:off x="640080" y="1600200"/>
            <a:ext cx="6583680" cy="1737360"/>
          </a:xfrm>
          <a:prstGeom prst="roundRect">
            <a:avLst>
              <a:gd name="adj" fmla="val 4211"/>
            </a:avLst>
          </a:prstGeom>
          <a:solidFill>
            <a:srgbClr val="F1EFE5"/>
          </a:solidFill>
          <a:ln/>
        </p:spPr>
      </p:sp>
      <p:sp>
        <p:nvSpPr>
          <p:cNvPr id="7" name="Text 5"/>
          <p:cNvSpPr txBox="1"/>
          <p:nvPr/>
        </p:nvSpPr>
        <p:spPr>
          <a:xfrm>
            <a:off x="868680" y="1783080"/>
            <a:ext cx="6126480" cy="1371600"/>
          </a:xfrm>
          <a:prstGeom prst="rect">
            <a:avLst/>
          </a:prstGeom>
          <a:noFill/>
          <a:ln/>
        </p:spPr>
        <p:txBody>
          <a:bodyPr wrap="square" lIns="0" tIns="0" rIns="0" bIns="0" rtlCol="0" anchor="t"/>
          <a:lstStyle/>
          <a:p>
            <a:pPr indent="0" marL="0">
              <a:buNone/>
            </a:pPr>
            <a:r>
              <a:rPr lang="en-US" sz="1600" i="1" dirty="0">
                <a:solidFill>
                  <a:srgbClr val="1F1E1B"/>
                </a:solidFill>
                <a:latin typeface="Calibri" pitchFamily="34" charset="0"/>
                <a:ea typeface="Calibri" pitchFamily="34" charset="-122"/>
                <a:cs typeface="Calibri" pitchFamily="34" charset="-120"/>
              </a:rPr>
              <a:t>Alex is a 63-year-old retired woman with high blood pressure. She used to cycle, play rugby and snowboard, but has been inactive since her diagnosis and wants to return to gentle exercise.</a:t>
            </a:r>
            <a:endParaRPr lang="en-US" sz="1600" dirty="0"/>
          </a:p>
        </p:txBody>
      </p:sp>
      <p:sp>
        <p:nvSpPr>
          <p:cNvPr id="8" name="Text 6"/>
          <p:cNvSpPr txBox="1"/>
          <p:nvPr/>
        </p:nvSpPr>
        <p:spPr>
          <a:xfrm>
            <a:off x="640080" y="3520440"/>
            <a:ext cx="6583680" cy="822960"/>
          </a:xfrm>
          <a:prstGeom prst="rect">
            <a:avLst/>
          </a:prstGeom>
          <a:noFill/>
          <a:ln/>
        </p:spPr>
        <p:txBody>
          <a:bodyPr wrap="square" lIns="0" tIns="0" rIns="0" bIns="0" rtlCol="0" anchor="t"/>
          <a:lstStyle/>
          <a:p>
            <a:pPr indent="0" marL="0">
              <a:buNone/>
            </a:pPr>
            <a:r>
              <a:rPr lang="en-US" sz="1800" dirty="0">
                <a:solidFill>
                  <a:srgbClr val="1F1E1B"/>
                </a:solidFill>
                <a:latin typeface="Calibri" pitchFamily="34" charset="0"/>
                <a:ea typeface="Calibri" pitchFamily="34" charset="-122"/>
                <a:cs typeface="Calibri" pitchFamily="34" charset="-120"/>
              </a:rPr>
              <a:t>Plan the pulse raiser for Alex's warm-up and justify TWO adaptations you have made for her.  </a:t>
            </a:r>
            <a:pPr indent="0" marL="0">
              <a:buNone/>
            </a:pPr>
            <a:r>
              <a:rPr lang="en-US" sz="1800" b="1" dirty="0">
                <a:solidFill>
                  <a:srgbClr val="D0202E"/>
                </a:solidFill>
                <a:latin typeface="Calibri" pitchFamily="34" charset="0"/>
                <a:ea typeface="Calibri" pitchFamily="34" charset="-122"/>
                <a:cs typeface="Calibri" pitchFamily="34" charset="-120"/>
              </a:rPr>
              <a:t>(6 marks)</a:t>
            </a:r>
            <a:endParaRPr lang="en-US" sz="1800" dirty="0"/>
          </a:p>
        </p:txBody>
      </p:sp>
      <p:sp>
        <p:nvSpPr>
          <p:cNvPr id="9" name="Text 7"/>
          <p:cNvSpPr txBox="1"/>
          <p:nvPr/>
        </p:nvSpPr>
        <p:spPr>
          <a:xfrm>
            <a:off x="7589520" y="1600200"/>
            <a:ext cx="393192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Mark bands</a:t>
            </a:r>
            <a:endParaRPr lang="en-US" sz="1300" dirty="0"/>
          </a:p>
        </p:txBody>
      </p:sp>
      <p:sp>
        <p:nvSpPr>
          <p:cNvPr id="10" name="Shape 8"/>
          <p:cNvSpPr/>
          <p:nvPr/>
        </p:nvSpPr>
        <p:spPr>
          <a:xfrm>
            <a:off x="7589520" y="2011680"/>
            <a:ext cx="3931920" cy="1188720"/>
          </a:xfrm>
          <a:prstGeom prst="roundRect">
            <a:avLst>
              <a:gd name="adj" fmla="val 4615"/>
            </a:avLst>
          </a:prstGeom>
          <a:solidFill>
            <a:srgbClr val="E4EFE8"/>
          </a:solidFill>
          <a:ln/>
        </p:spPr>
      </p:sp>
      <p:sp>
        <p:nvSpPr>
          <p:cNvPr id="11" name="Text 9"/>
          <p:cNvSpPr txBox="1"/>
          <p:nvPr/>
        </p:nvSpPr>
        <p:spPr>
          <a:xfrm>
            <a:off x="7818120" y="2121408"/>
            <a:ext cx="3474720" cy="274320"/>
          </a:xfrm>
          <a:prstGeom prst="rect">
            <a:avLst/>
          </a:prstGeom>
          <a:noFill/>
          <a:ln/>
        </p:spPr>
        <p:txBody>
          <a:bodyPr wrap="square" lIns="0" tIns="0" rIns="0" bIns="0" rtlCol="0" anchor="ctr"/>
          <a:lstStyle/>
          <a:p>
            <a:pPr indent="0" marL="0">
              <a:buNone/>
            </a:pPr>
            <a:r>
              <a:rPr lang="en-US" sz="1250" b="1" spc="300" kern="0" dirty="0">
                <a:solidFill>
                  <a:srgbClr val="2C6E49"/>
                </a:solidFill>
                <a:latin typeface="Calibri" pitchFamily="34" charset="0"/>
                <a:ea typeface="Calibri" pitchFamily="34" charset="-122"/>
                <a:cs typeface="Calibri" pitchFamily="34" charset="-120"/>
              </a:rPr>
              <a:t>PASS</a:t>
            </a:r>
            <a:endParaRPr lang="en-US" sz="1250" dirty="0"/>
          </a:p>
        </p:txBody>
      </p:sp>
      <p:sp>
        <p:nvSpPr>
          <p:cNvPr id="12" name="Text 10"/>
          <p:cNvSpPr txBox="1"/>
          <p:nvPr/>
        </p:nvSpPr>
        <p:spPr>
          <a:xfrm>
            <a:off x="7818120" y="241401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Names correct activities / responses</a:t>
            </a:r>
            <a:endParaRPr lang="en-US" sz="1400" dirty="0"/>
          </a:p>
        </p:txBody>
      </p:sp>
      <p:sp>
        <p:nvSpPr>
          <p:cNvPr id="13" name="Shape 11"/>
          <p:cNvSpPr/>
          <p:nvPr/>
        </p:nvSpPr>
        <p:spPr>
          <a:xfrm>
            <a:off x="7589520" y="3337560"/>
            <a:ext cx="3931920" cy="1188720"/>
          </a:xfrm>
          <a:prstGeom prst="roundRect">
            <a:avLst>
              <a:gd name="adj" fmla="val 4615"/>
            </a:avLst>
          </a:prstGeom>
          <a:solidFill>
            <a:srgbClr val="F6ECDD"/>
          </a:solidFill>
          <a:ln/>
        </p:spPr>
      </p:sp>
      <p:sp>
        <p:nvSpPr>
          <p:cNvPr id="14" name="Text 12"/>
          <p:cNvSpPr txBox="1"/>
          <p:nvPr/>
        </p:nvSpPr>
        <p:spPr>
          <a:xfrm>
            <a:off x="7818120" y="3447288"/>
            <a:ext cx="3474720" cy="274320"/>
          </a:xfrm>
          <a:prstGeom prst="rect">
            <a:avLst/>
          </a:prstGeom>
          <a:noFill/>
          <a:ln/>
        </p:spPr>
        <p:txBody>
          <a:bodyPr wrap="square" lIns="0" tIns="0" rIns="0" bIns="0" rtlCol="0" anchor="ctr"/>
          <a:lstStyle/>
          <a:p>
            <a:pPr indent="0" marL="0">
              <a:buNone/>
            </a:pPr>
            <a:r>
              <a:rPr lang="en-US" sz="1250" b="1" spc="300" kern="0" dirty="0">
                <a:solidFill>
                  <a:srgbClr val="B36A00"/>
                </a:solidFill>
                <a:latin typeface="Calibri" pitchFamily="34" charset="0"/>
                <a:ea typeface="Calibri" pitchFamily="34" charset="-122"/>
                <a:cs typeface="Calibri" pitchFamily="34" charset="-120"/>
              </a:rPr>
              <a:t>MERIT</a:t>
            </a:r>
            <a:endParaRPr lang="en-US" sz="1250" dirty="0"/>
          </a:p>
        </p:txBody>
      </p:sp>
      <p:sp>
        <p:nvSpPr>
          <p:cNvPr id="15" name="Text 13"/>
          <p:cNvSpPr txBox="1"/>
          <p:nvPr/>
        </p:nvSpPr>
        <p:spPr>
          <a:xfrm>
            <a:off x="7818120" y="373989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Describes them AND links each one to the body system</a:t>
            </a:r>
            <a:endParaRPr lang="en-US" sz="1400" dirty="0"/>
          </a:p>
        </p:txBody>
      </p:sp>
      <p:sp>
        <p:nvSpPr>
          <p:cNvPr id="16" name="Shape 14"/>
          <p:cNvSpPr/>
          <p:nvPr/>
        </p:nvSpPr>
        <p:spPr>
          <a:xfrm>
            <a:off x="7589520" y="4663440"/>
            <a:ext cx="3931920" cy="1188720"/>
          </a:xfrm>
          <a:prstGeom prst="roundRect">
            <a:avLst>
              <a:gd name="adj" fmla="val 4615"/>
            </a:avLst>
          </a:prstGeom>
          <a:solidFill>
            <a:srgbClr val="FAE6E8"/>
          </a:solidFill>
          <a:ln/>
        </p:spPr>
      </p:sp>
      <p:sp>
        <p:nvSpPr>
          <p:cNvPr id="17" name="Text 15"/>
          <p:cNvSpPr txBox="1"/>
          <p:nvPr/>
        </p:nvSpPr>
        <p:spPr>
          <a:xfrm>
            <a:off x="7818120" y="4773168"/>
            <a:ext cx="3474720" cy="274320"/>
          </a:xfrm>
          <a:prstGeom prst="rect">
            <a:avLst/>
          </a:prstGeom>
          <a:noFill/>
          <a:ln/>
        </p:spPr>
        <p:txBody>
          <a:bodyPr wrap="square" lIns="0" tIns="0" rIns="0" bIns="0" rtlCol="0" anchor="ctr"/>
          <a:lstStyle/>
          <a:p>
            <a:pPr indent="0" marL="0">
              <a:buNone/>
            </a:pPr>
            <a:r>
              <a:rPr lang="en-US" sz="1250" b="1" spc="300" kern="0" dirty="0">
                <a:solidFill>
                  <a:srgbClr val="D0202E"/>
                </a:solidFill>
                <a:latin typeface="Calibri" pitchFamily="34" charset="0"/>
                <a:ea typeface="Calibri" pitchFamily="34" charset="-122"/>
                <a:cs typeface="Calibri" pitchFamily="34" charset="-120"/>
              </a:rPr>
              <a:t>DISTINCTION</a:t>
            </a:r>
            <a:endParaRPr lang="en-US" sz="1250" dirty="0"/>
          </a:p>
        </p:txBody>
      </p:sp>
      <p:sp>
        <p:nvSpPr>
          <p:cNvPr id="18" name="Text 16"/>
          <p:cNvSpPr txBox="1"/>
          <p:nvPr/>
        </p:nvSpPr>
        <p:spPr>
          <a:xfrm>
            <a:off x="7818120" y="506577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Justifies every choice for this participant and this activity, consistently</a:t>
            </a:r>
            <a:endParaRPr lang="en-US" sz="1400" dirty="0"/>
          </a:p>
        </p:txBody>
      </p:sp>
      <p:sp>
        <p:nvSpPr>
          <p:cNvPr id="19" name="Text 17"/>
          <p:cNvSpPr txBox="1"/>
          <p:nvPr/>
        </p:nvSpPr>
        <p:spPr>
          <a:xfrm>
            <a:off x="640080" y="4480560"/>
            <a:ext cx="6583680" cy="1463040"/>
          </a:xfrm>
          <a:prstGeom prst="rect">
            <a:avLst/>
          </a:prstGeom>
          <a:noFill/>
          <a:ln/>
        </p:spPr>
        <p:txBody>
          <a:bodyPr wrap="square" lIns="0" tIns="0" rIns="0" bIns="0" rtlCol="0" anchor="t"/>
          <a:lstStyle/>
          <a:p>
            <a:pPr indent="0" marL="0">
              <a:buNone/>
            </a:pPr>
            <a:r>
              <a:rPr lang="en-US" sz="1400" dirty="0">
                <a:solidFill>
                  <a:srgbClr val="6E6B5E"/>
                </a:solidFill>
                <a:latin typeface="Calibri" pitchFamily="34" charset="0"/>
                <a:ea typeface="Calibri" pitchFamily="34" charset="-122"/>
                <a:cs typeface="Calibri" pitchFamily="34" charset="-120"/>
              </a:rPr>
              <a:t>Both adaptations must name the adaptation type (intensity, impact, timing, stretch type) and the reason it suits Alex specifically: both her age and her blood pressure.</a:t>
            </a:r>
            <a:endParaRPr lang="en-US" sz="1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3 · Practical</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3, the full warm-up, adapted.</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Deliver all three phases: pulse raiser → mobilisers → preparation stretches (10 minutes)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Each group draws a participant card and delivers the warm-up adapted for them</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Cards: 63 with high blood pressure · 12-year-old beginners · returning from ankle injury · hearing impairment</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Observers name the adaptations they spot: did the leader choose the right ones?</a:t>
            </a:r>
            <a:endParaRPr lang="en-US" sz="17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4 · Lesson 9</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9</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Adapting to the physical activity</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Make a warm-up specific to a physical activity, three ways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Choose the muscles that matter for a given sport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Write a full-length adapted plan under time pressure</a:t>
            </a:r>
            <a:endParaRPr lang="en-US" sz="1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The four warm-up adaptations?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Two adaptations for an older participant?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How would you adapt delivery for a participant with a hearing impairment?</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Intensity · impact · timing · stretch type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Lower intensity / low impact / longer timing / simple stretches (any two)</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Visual demonstrations, positioned where everyone can see you</a:t>
            </a:r>
            <a:endParaRPr lang="en-US" sz="1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Specific to the activity: three ways.</a:t>
            </a:r>
            <a:endParaRPr lang="en-US" sz="3400" dirty="0"/>
          </a:p>
        </p:txBody>
      </p:sp>
      <p:sp>
        <p:nvSpPr>
          <p:cNvPr id="6" name="Shape 4"/>
          <p:cNvSpPr/>
          <p:nvPr/>
        </p:nvSpPr>
        <p:spPr>
          <a:xfrm>
            <a:off x="640080" y="1783080"/>
            <a:ext cx="10881360" cy="1207008"/>
          </a:xfrm>
          <a:prstGeom prst="roundRect">
            <a:avLst>
              <a:gd name="adj" fmla="val 6061"/>
            </a:avLst>
          </a:prstGeom>
          <a:solidFill>
            <a:srgbClr val="E4EFE8"/>
          </a:solidFill>
          <a:ln/>
        </p:spPr>
      </p:sp>
      <p:sp>
        <p:nvSpPr>
          <p:cNvPr id="7" name="Text 5"/>
          <p:cNvSpPr txBox="1"/>
          <p:nvPr/>
        </p:nvSpPr>
        <p:spPr>
          <a:xfrm>
            <a:off x="868680" y="1920240"/>
            <a:ext cx="4206240" cy="822960"/>
          </a:xfrm>
          <a:prstGeom prst="rect">
            <a:avLst/>
          </a:prstGeom>
          <a:noFill/>
          <a:ln/>
        </p:spPr>
        <p:txBody>
          <a:bodyPr wrap="square" lIns="0" tIns="0" rIns="0" bIns="0" rtlCol="0" anchor="t"/>
          <a:lstStyle/>
          <a:p>
            <a:pPr indent="0" marL="0">
              <a:buNone/>
            </a:pPr>
            <a:r>
              <a:rPr lang="en-US" sz="1700" b="1" dirty="0">
                <a:solidFill>
                  <a:srgbClr val="1F1E1B"/>
                </a:solidFill>
                <a:latin typeface="Calibri" pitchFamily="34" charset="0"/>
                <a:ea typeface="Calibri" pitchFamily="34" charset="-122"/>
                <a:cs typeface="Calibri" pitchFamily="34" charset="-120"/>
              </a:rPr>
              <a:t>Equipment in the warm-up</a:t>
            </a:r>
            <a:endParaRPr lang="en-US" sz="1700" dirty="0"/>
          </a:p>
        </p:txBody>
      </p:sp>
      <p:sp>
        <p:nvSpPr>
          <p:cNvPr id="8" name="Text 6"/>
          <p:cNvSpPr txBox="1"/>
          <p:nvPr/>
        </p:nvSpPr>
        <p:spPr>
          <a:xfrm>
            <a:off x="5303520" y="1920240"/>
            <a:ext cx="5943600" cy="9601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tennis groundstrokes with a racquet · netball ball-handling in the pulse raiser</a:t>
            </a:r>
            <a:endParaRPr lang="en-US" sz="1500" dirty="0"/>
          </a:p>
        </p:txBody>
      </p:sp>
      <p:sp>
        <p:nvSpPr>
          <p:cNvPr id="9" name="Shape 7"/>
          <p:cNvSpPr/>
          <p:nvPr/>
        </p:nvSpPr>
        <p:spPr>
          <a:xfrm>
            <a:off x="640080" y="3154680"/>
            <a:ext cx="10881360" cy="1207008"/>
          </a:xfrm>
          <a:prstGeom prst="roundRect">
            <a:avLst>
              <a:gd name="adj" fmla="val 6061"/>
            </a:avLst>
          </a:prstGeom>
          <a:solidFill>
            <a:srgbClr val="FFFFFF"/>
          </a:solidFill>
          <a:ln/>
        </p:spPr>
      </p:sp>
      <p:sp>
        <p:nvSpPr>
          <p:cNvPr id="10" name="Text 8"/>
          <p:cNvSpPr txBox="1"/>
          <p:nvPr/>
        </p:nvSpPr>
        <p:spPr>
          <a:xfrm>
            <a:off x="868680" y="3291840"/>
            <a:ext cx="4206240" cy="822960"/>
          </a:xfrm>
          <a:prstGeom prst="rect">
            <a:avLst/>
          </a:prstGeom>
          <a:noFill/>
          <a:ln/>
        </p:spPr>
        <p:txBody>
          <a:bodyPr wrap="square" lIns="0" tIns="0" rIns="0" bIns="0" rtlCol="0" anchor="t"/>
          <a:lstStyle/>
          <a:p>
            <a:pPr indent="0" marL="0">
              <a:buNone/>
            </a:pPr>
            <a:r>
              <a:rPr lang="en-US" sz="1700" b="1" dirty="0">
                <a:solidFill>
                  <a:srgbClr val="1F1E1B"/>
                </a:solidFill>
                <a:latin typeface="Calibri" pitchFamily="34" charset="0"/>
                <a:ea typeface="Calibri" pitchFamily="34" charset="-122"/>
                <a:cs typeface="Calibri" pitchFamily="34" charset="-120"/>
              </a:rPr>
              <a:t>Movements from the activity</a:t>
            </a:r>
            <a:endParaRPr lang="en-US" sz="1700" dirty="0"/>
          </a:p>
        </p:txBody>
      </p:sp>
      <p:sp>
        <p:nvSpPr>
          <p:cNvPr id="11" name="Text 9"/>
          <p:cNvSpPr txBox="1"/>
          <p:nvPr/>
        </p:nvSpPr>
        <p:spPr>
          <a:xfrm>
            <a:off x="5303520" y="3291840"/>
            <a:ext cx="5943600" cy="9601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footballers warm up with passing patterns · swimmers with shoulder-dominant mobilisers</a:t>
            </a:r>
            <a:endParaRPr lang="en-US" sz="1500" dirty="0"/>
          </a:p>
        </p:txBody>
      </p:sp>
      <p:sp>
        <p:nvSpPr>
          <p:cNvPr id="12" name="Shape 10"/>
          <p:cNvSpPr/>
          <p:nvPr/>
        </p:nvSpPr>
        <p:spPr>
          <a:xfrm>
            <a:off x="640080" y="4526280"/>
            <a:ext cx="10881360" cy="1207008"/>
          </a:xfrm>
          <a:prstGeom prst="roundRect">
            <a:avLst>
              <a:gd name="adj" fmla="val 6061"/>
            </a:avLst>
          </a:prstGeom>
          <a:solidFill>
            <a:srgbClr val="E4EFE8"/>
          </a:solidFill>
          <a:ln/>
        </p:spPr>
      </p:sp>
      <p:sp>
        <p:nvSpPr>
          <p:cNvPr id="13" name="Text 11"/>
          <p:cNvSpPr txBox="1"/>
          <p:nvPr/>
        </p:nvSpPr>
        <p:spPr>
          <a:xfrm>
            <a:off x="868680" y="4663440"/>
            <a:ext cx="4206240" cy="822960"/>
          </a:xfrm>
          <a:prstGeom prst="rect">
            <a:avLst/>
          </a:prstGeom>
          <a:noFill/>
          <a:ln/>
        </p:spPr>
        <p:txBody>
          <a:bodyPr wrap="square" lIns="0" tIns="0" rIns="0" bIns="0" rtlCol="0" anchor="t"/>
          <a:lstStyle/>
          <a:p>
            <a:pPr indent="0" marL="0">
              <a:buNone/>
            </a:pPr>
            <a:r>
              <a:rPr lang="en-US" sz="1700" b="1" dirty="0">
                <a:solidFill>
                  <a:srgbClr val="1F1E1B"/>
                </a:solidFill>
                <a:latin typeface="Calibri" pitchFamily="34" charset="0"/>
                <a:ea typeface="Calibri" pitchFamily="34" charset="-122"/>
                <a:cs typeface="Calibri" pitchFamily="34" charset="-120"/>
              </a:rPr>
              <a:t>Stretch the muscles the sport uses</a:t>
            </a:r>
            <a:endParaRPr lang="en-US" sz="1700" dirty="0"/>
          </a:p>
        </p:txBody>
      </p:sp>
      <p:sp>
        <p:nvSpPr>
          <p:cNvPr id="14" name="Text 12"/>
          <p:cNvSpPr txBox="1"/>
          <p:nvPr/>
        </p:nvSpPr>
        <p:spPr>
          <a:xfrm>
            <a:off x="5303520" y="4663440"/>
            <a:ext cx="5943600" cy="9601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sprinting → hamstrings, quads, gastrocnemius · racket sports → deltoids, obliques</a:t>
            </a:r>
            <a:endParaRPr lang="en-US" sz="1500" dirty="0"/>
          </a:p>
        </p:txBody>
      </p:sp>
      <p:sp>
        <p:nvSpPr>
          <p:cNvPr id="15" name="Text 13"/>
          <p:cNvSpPr txBox="1"/>
          <p:nvPr/>
        </p:nvSpPr>
        <p:spPr>
          <a:xfrm>
            <a:off x="640080" y="5897880"/>
            <a:ext cx="10881360" cy="365760"/>
          </a:xfrm>
          <a:prstGeom prst="rect">
            <a:avLst/>
          </a:prstGeom>
          <a:noFill/>
          <a:ln/>
        </p:spPr>
        <p:txBody>
          <a:bodyPr wrap="square" lIns="0" tIns="0" rIns="0" bIns="0" rtlCol="0" anchor="ctr"/>
          <a:lstStyle/>
          <a:p>
            <a:pPr indent="0" marL="0">
              <a:buNone/>
            </a:pPr>
            <a:r>
              <a:rPr lang="en-US" sz="1600" b="1" dirty="0">
                <a:solidFill>
                  <a:srgbClr val="D0202E"/>
                </a:solidFill>
                <a:latin typeface="Calibri" pitchFamily="34" charset="0"/>
                <a:ea typeface="Calibri" pitchFamily="34" charset="-122"/>
                <a:cs typeface="Calibri" pitchFamily="34" charset="-120"/>
              </a:rPr>
              <a:t>Generic warm-ups cap marks. Specific to the participant and the activity reaches the top of the grid.</a:t>
            </a:r>
            <a:endParaRPr lang="en-US" sz="16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9</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EXAM PRACTICE</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Exam-style question.</a:t>
            </a:r>
            <a:endParaRPr lang="en-US" sz="3400" dirty="0"/>
          </a:p>
        </p:txBody>
      </p:sp>
      <p:sp>
        <p:nvSpPr>
          <p:cNvPr id="6" name="Shape 4"/>
          <p:cNvSpPr/>
          <p:nvPr/>
        </p:nvSpPr>
        <p:spPr>
          <a:xfrm>
            <a:off x="640080" y="1600200"/>
            <a:ext cx="6583680" cy="1737360"/>
          </a:xfrm>
          <a:prstGeom prst="roundRect">
            <a:avLst>
              <a:gd name="adj" fmla="val 4211"/>
            </a:avLst>
          </a:prstGeom>
          <a:solidFill>
            <a:srgbClr val="F1EFE5"/>
          </a:solidFill>
          <a:ln/>
        </p:spPr>
      </p:sp>
      <p:sp>
        <p:nvSpPr>
          <p:cNvPr id="7" name="Text 5"/>
          <p:cNvSpPr txBox="1"/>
          <p:nvPr/>
        </p:nvSpPr>
        <p:spPr>
          <a:xfrm>
            <a:off x="868680" y="1783080"/>
            <a:ext cx="6126480" cy="1371600"/>
          </a:xfrm>
          <a:prstGeom prst="rect">
            <a:avLst/>
          </a:prstGeom>
          <a:noFill/>
          <a:ln/>
        </p:spPr>
        <p:txBody>
          <a:bodyPr wrap="square" lIns="0" tIns="0" rIns="0" bIns="0" rtlCol="0" anchor="t"/>
          <a:lstStyle/>
          <a:p>
            <a:pPr indent="0" marL="0">
              <a:buNone/>
            </a:pPr>
            <a:r>
              <a:rPr lang="en-US" sz="1600" i="1" dirty="0">
                <a:solidFill>
                  <a:srgbClr val="1F1E1B"/>
                </a:solidFill>
                <a:latin typeface="Calibri" pitchFamily="34" charset="0"/>
                <a:ea typeface="Calibri" pitchFamily="34" charset="-122"/>
                <a:cs typeface="Calibri" pitchFamily="34" charset="-120"/>
              </a:rPr>
              <a:t>Doris is an 80-year-old woman who walks daily and wants to join a gentle aqua-aerobics class at her local pool.</a:t>
            </a:r>
            <a:endParaRPr lang="en-US" sz="1600" dirty="0"/>
          </a:p>
        </p:txBody>
      </p:sp>
      <p:sp>
        <p:nvSpPr>
          <p:cNvPr id="8" name="Text 6"/>
          <p:cNvSpPr txBox="1"/>
          <p:nvPr/>
        </p:nvSpPr>
        <p:spPr>
          <a:xfrm>
            <a:off x="640080" y="3520440"/>
            <a:ext cx="6583680" cy="822960"/>
          </a:xfrm>
          <a:prstGeom prst="rect">
            <a:avLst/>
          </a:prstGeom>
          <a:noFill/>
          <a:ln/>
        </p:spPr>
        <p:txBody>
          <a:bodyPr wrap="square" lIns="0" tIns="0" rIns="0" bIns="0" rtlCol="0" anchor="t"/>
          <a:lstStyle/>
          <a:p>
            <a:pPr indent="0" marL="0">
              <a:buNone/>
            </a:pPr>
            <a:r>
              <a:rPr lang="en-US" sz="1800" dirty="0">
                <a:solidFill>
                  <a:srgbClr val="1F1E1B"/>
                </a:solidFill>
                <a:latin typeface="Calibri" pitchFamily="34" charset="0"/>
                <a:ea typeface="Calibri" pitchFamily="34" charset="-122"/>
                <a:cs typeface="Calibri" pitchFamily="34" charset="-120"/>
              </a:rPr>
              <a:t>Write a plan for Doris's full warm-up, pulse raiser, mobilisers and preparation stretches. Explain the effects on her cardiorespiratory and musculoskeletal systems, and justify your adaptations.  </a:t>
            </a:r>
            <a:pPr indent="0" marL="0">
              <a:buNone/>
            </a:pPr>
            <a:r>
              <a:rPr lang="en-US" sz="1800" b="1" dirty="0">
                <a:solidFill>
                  <a:srgbClr val="D0202E"/>
                </a:solidFill>
                <a:latin typeface="Calibri" pitchFamily="34" charset="0"/>
                <a:ea typeface="Calibri" pitchFamily="34" charset="-122"/>
                <a:cs typeface="Calibri" pitchFamily="34" charset="-120"/>
              </a:rPr>
              <a:t>(9 marks)</a:t>
            </a:r>
            <a:endParaRPr lang="en-US" sz="1800" dirty="0"/>
          </a:p>
        </p:txBody>
      </p:sp>
      <p:sp>
        <p:nvSpPr>
          <p:cNvPr id="9" name="Text 7"/>
          <p:cNvSpPr txBox="1"/>
          <p:nvPr/>
        </p:nvSpPr>
        <p:spPr>
          <a:xfrm>
            <a:off x="7589520" y="1600200"/>
            <a:ext cx="393192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Mark bands</a:t>
            </a:r>
            <a:endParaRPr lang="en-US" sz="1300" dirty="0"/>
          </a:p>
        </p:txBody>
      </p:sp>
      <p:sp>
        <p:nvSpPr>
          <p:cNvPr id="10" name="Shape 8"/>
          <p:cNvSpPr/>
          <p:nvPr/>
        </p:nvSpPr>
        <p:spPr>
          <a:xfrm>
            <a:off x="7589520" y="2011680"/>
            <a:ext cx="3931920" cy="1188720"/>
          </a:xfrm>
          <a:prstGeom prst="roundRect">
            <a:avLst>
              <a:gd name="adj" fmla="val 4615"/>
            </a:avLst>
          </a:prstGeom>
          <a:solidFill>
            <a:srgbClr val="E4EFE8"/>
          </a:solidFill>
          <a:ln/>
        </p:spPr>
      </p:sp>
      <p:sp>
        <p:nvSpPr>
          <p:cNvPr id="11" name="Text 9"/>
          <p:cNvSpPr txBox="1"/>
          <p:nvPr/>
        </p:nvSpPr>
        <p:spPr>
          <a:xfrm>
            <a:off x="7818120" y="2121408"/>
            <a:ext cx="3474720" cy="274320"/>
          </a:xfrm>
          <a:prstGeom prst="rect">
            <a:avLst/>
          </a:prstGeom>
          <a:noFill/>
          <a:ln/>
        </p:spPr>
        <p:txBody>
          <a:bodyPr wrap="square" lIns="0" tIns="0" rIns="0" bIns="0" rtlCol="0" anchor="ctr"/>
          <a:lstStyle/>
          <a:p>
            <a:pPr indent="0" marL="0">
              <a:buNone/>
            </a:pPr>
            <a:r>
              <a:rPr lang="en-US" sz="1250" b="1" spc="300" kern="0" dirty="0">
                <a:solidFill>
                  <a:srgbClr val="2C6E49"/>
                </a:solidFill>
                <a:latin typeface="Calibri" pitchFamily="34" charset="0"/>
                <a:ea typeface="Calibri" pitchFamily="34" charset="-122"/>
                <a:cs typeface="Calibri" pitchFamily="34" charset="-120"/>
              </a:rPr>
              <a:t>PASS</a:t>
            </a:r>
            <a:endParaRPr lang="en-US" sz="1250" dirty="0"/>
          </a:p>
        </p:txBody>
      </p:sp>
      <p:sp>
        <p:nvSpPr>
          <p:cNvPr id="12" name="Text 10"/>
          <p:cNvSpPr txBox="1"/>
          <p:nvPr/>
        </p:nvSpPr>
        <p:spPr>
          <a:xfrm>
            <a:off x="7818120" y="241401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Names correct activities / responses</a:t>
            </a:r>
            <a:endParaRPr lang="en-US" sz="1400" dirty="0"/>
          </a:p>
        </p:txBody>
      </p:sp>
      <p:sp>
        <p:nvSpPr>
          <p:cNvPr id="13" name="Shape 11"/>
          <p:cNvSpPr/>
          <p:nvPr/>
        </p:nvSpPr>
        <p:spPr>
          <a:xfrm>
            <a:off x="7589520" y="3337560"/>
            <a:ext cx="3931920" cy="1188720"/>
          </a:xfrm>
          <a:prstGeom prst="roundRect">
            <a:avLst>
              <a:gd name="adj" fmla="val 4615"/>
            </a:avLst>
          </a:prstGeom>
          <a:solidFill>
            <a:srgbClr val="F6ECDD"/>
          </a:solidFill>
          <a:ln/>
        </p:spPr>
      </p:sp>
      <p:sp>
        <p:nvSpPr>
          <p:cNvPr id="14" name="Text 12"/>
          <p:cNvSpPr txBox="1"/>
          <p:nvPr/>
        </p:nvSpPr>
        <p:spPr>
          <a:xfrm>
            <a:off x="7818120" y="3447288"/>
            <a:ext cx="3474720" cy="274320"/>
          </a:xfrm>
          <a:prstGeom prst="rect">
            <a:avLst/>
          </a:prstGeom>
          <a:noFill/>
          <a:ln/>
        </p:spPr>
        <p:txBody>
          <a:bodyPr wrap="square" lIns="0" tIns="0" rIns="0" bIns="0" rtlCol="0" anchor="ctr"/>
          <a:lstStyle/>
          <a:p>
            <a:pPr indent="0" marL="0">
              <a:buNone/>
            </a:pPr>
            <a:r>
              <a:rPr lang="en-US" sz="1250" b="1" spc="300" kern="0" dirty="0">
                <a:solidFill>
                  <a:srgbClr val="B36A00"/>
                </a:solidFill>
                <a:latin typeface="Calibri" pitchFamily="34" charset="0"/>
                <a:ea typeface="Calibri" pitchFamily="34" charset="-122"/>
                <a:cs typeface="Calibri" pitchFamily="34" charset="-120"/>
              </a:rPr>
              <a:t>MERIT</a:t>
            </a:r>
            <a:endParaRPr lang="en-US" sz="1250" dirty="0"/>
          </a:p>
        </p:txBody>
      </p:sp>
      <p:sp>
        <p:nvSpPr>
          <p:cNvPr id="15" name="Text 13"/>
          <p:cNvSpPr txBox="1"/>
          <p:nvPr/>
        </p:nvSpPr>
        <p:spPr>
          <a:xfrm>
            <a:off x="7818120" y="373989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Describes them AND links each one to the body system</a:t>
            </a:r>
            <a:endParaRPr lang="en-US" sz="1400" dirty="0"/>
          </a:p>
        </p:txBody>
      </p:sp>
      <p:sp>
        <p:nvSpPr>
          <p:cNvPr id="16" name="Shape 14"/>
          <p:cNvSpPr/>
          <p:nvPr/>
        </p:nvSpPr>
        <p:spPr>
          <a:xfrm>
            <a:off x="7589520" y="4663440"/>
            <a:ext cx="3931920" cy="1188720"/>
          </a:xfrm>
          <a:prstGeom prst="roundRect">
            <a:avLst>
              <a:gd name="adj" fmla="val 4615"/>
            </a:avLst>
          </a:prstGeom>
          <a:solidFill>
            <a:srgbClr val="FAE6E8"/>
          </a:solidFill>
          <a:ln/>
        </p:spPr>
      </p:sp>
      <p:sp>
        <p:nvSpPr>
          <p:cNvPr id="17" name="Text 15"/>
          <p:cNvSpPr txBox="1"/>
          <p:nvPr/>
        </p:nvSpPr>
        <p:spPr>
          <a:xfrm>
            <a:off x="7818120" y="4773168"/>
            <a:ext cx="3474720" cy="274320"/>
          </a:xfrm>
          <a:prstGeom prst="rect">
            <a:avLst/>
          </a:prstGeom>
          <a:noFill/>
          <a:ln/>
        </p:spPr>
        <p:txBody>
          <a:bodyPr wrap="square" lIns="0" tIns="0" rIns="0" bIns="0" rtlCol="0" anchor="ctr"/>
          <a:lstStyle/>
          <a:p>
            <a:pPr indent="0" marL="0">
              <a:buNone/>
            </a:pPr>
            <a:r>
              <a:rPr lang="en-US" sz="1250" b="1" spc="300" kern="0" dirty="0">
                <a:solidFill>
                  <a:srgbClr val="D0202E"/>
                </a:solidFill>
                <a:latin typeface="Calibri" pitchFamily="34" charset="0"/>
                <a:ea typeface="Calibri" pitchFamily="34" charset="-122"/>
                <a:cs typeface="Calibri" pitchFamily="34" charset="-120"/>
              </a:rPr>
              <a:t>DISTINCTION</a:t>
            </a:r>
            <a:endParaRPr lang="en-US" sz="1250" dirty="0"/>
          </a:p>
        </p:txBody>
      </p:sp>
      <p:sp>
        <p:nvSpPr>
          <p:cNvPr id="18" name="Text 16"/>
          <p:cNvSpPr txBox="1"/>
          <p:nvPr/>
        </p:nvSpPr>
        <p:spPr>
          <a:xfrm>
            <a:off x="7818120" y="5065776"/>
            <a:ext cx="3474720" cy="731520"/>
          </a:xfrm>
          <a:prstGeom prst="rect">
            <a:avLst/>
          </a:prstGeom>
          <a:noFill/>
          <a:ln/>
        </p:spPr>
        <p:txBody>
          <a:bodyPr wrap="square" lIns="0" tIns="0" rIns="0" bIns="0" rtlCol="0" anchor="t"/>
          <a:lstStyle/>
          <a:p>
            <a:pPr indent="0" marL="0">
              <a:buNone/>
            </a:pPr>
            <a:r>
              <a:rPr lang="en-US" sz="1400" dirty="0">
                <a:solidFill>
                  <a:srgbClr val="1F1E1B"/>
                </a:solidFill>
                <a:latin typeface="Calibri" pitchFamily="34" charset="0"/>
                <a:ea typeface="Calibri" pitchFamily="34" charset="-122"/>
                <a:cs typeface="Calibri" pitchFamily="34" charset="-120"/>
              </a:rPr>
              <a:t>Justifies every choice for this participant and this activity, consistently</a:t>
            </a:r>
            <a:endParaRPr lang="en-US" sz="1400" dirty="0"/>
          </a:p>
        </p:txBody>
      </p:sp>
      <p:sp>
        <p:nvSpPr>
          <p:cNvPr id="19" name="Text 17"/>
          <p:cNvSpPr txBox="1"/>
          <p:nvPr/>
        </p:nvSpPr>
        <p:spPr>
          <a:xfrm>
            <a:off x="640080" y="4480560"/>
            <a:ext cx="6583680" cy="1463040"/>
          </a:xfrm>
          <a:prstGeom prst="rect">
            <a:avLst/>
          </a:prstGeom>
          <a:noFill/>
          <a:ln/>
        </p:spPr>
        <p:txBody>
          <a:bodyPr wrap="square" lIns="0" tIns="0" rIns="0" bIns="0" rtlCol="0" anchor="t"/>
          <a:lstStyle/>
          <a:p>
            <a:pPr indent="0" marL="0">
              <a:buNone/>
            </a:pPr>
            <a:r>
              <a:rPr lang="en-US" sz="1400" dirty="0">
                <a:solidFill>
                  <a:srgbClr val="6E6B5E"/>
                </a:solidFill>
                <a:latin typeface="Calibri" pitchFamily="34" charset="0"/>
                <a:ea typeface="Calibri" pitchFamily="34" charset="-122"/>
                <a:cs typeface="Calibri" pitchFamily="34" charset="-120"/>
              </a:rPr>
              <a:t>Timed: 15 minutes, silence, full sentences. Task 3a practice: five steps, all three phases, Doris in every paragraph.</a:t>
            </a:r>
            <a:endParaRPr lang="en-US" sz="14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4 · Lesson 10</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10</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Delivering a warm-up: organisation</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Plan the six organisation decisions before any delivery</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Position and demonstrate so every participant can see and hear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Design the layout for your own filmed delivery</a:t>
            </a:r>
            <a:endParaRPr lang="en-US" sz="1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10</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Three ways to make a warm-up activity-specific?</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Which muscles matter most for a swimmer's prep stretches?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What does a plan missing a phase score?</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Equipment · movements from the activity · the activity's muscles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Deltoids, triceps/biceps, erector spinae (shoulder-dominant)</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It is capped, regardless of quality elsewhere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Write down every reason you can think of to warm up before sport (2 min blast)</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could happen to a player who sprints straight into a match from the bench?</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Name one sport where you have seen a proper warm-up, what did it involve?</a:t>
            </a:r>
            <a:endParaRPr lang="en-US" sz="19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10</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Organisation and demonstration: six decisions.</a:t>
            </a:r>
            <a:endParaRPr lang="en-US" sz="3400" dirty="0"/>
          </a:p>
        </p:txBody>
      </p:sp>
      <p:sp>
        <p:nvSpPr>
          <p:cNvPr id="6" name="Shape 4"/>
          <p:cNvSpPr/>
          <p:nvPr/>
        </p:nvSpPr>
        <p:spPr>
          <a:xfrm>
            <a:off x="640080" y="1737360"/>
            <a:ext cx="3520440" cy="1874520"/>
          </a:xfrm>
          <a:prstGeom prst="roundRect">
            <a:avLst>
              <a:gd name="adj" fmla="val 3902"/>
            </a:avLst>
          </a:prstGeom>
          <a:solidFill>
            <a:srgbClr val="F1EFE5"/>
          </a:solidFill>
          <a:ln/>
        </p:spPr>
      </p:sp>
      <p:sp>
        <p:nvSpPr>
          <p:cNvPr id="7" name="Text 5"/>
          <p:cNvSpPr txBox="1"/>
          <p:nvPr/>
        </p:nvSpPr>
        <p:spPr>
          <a:xfrm>
            <a:off x="841248" y="1856232"/>
            <a:ext cx="548640" cy="41148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1</a:t>
            </a:r>
            <a:endParaRPr lang="en-US" sz="2000" dirty="0"/>
          </a:p>
        </p:txBody>
      </p:sp>
      <p:sp>
        <p:nvSpPr>
          <p:cNvPr id="8" name="Text 6"/>
          <p:cNvSpPr txBox="1"/>
          <p:nvPr/>
        </p:nvSpPr>
        <p:spPr>
          <a:xfrm>
            <a:off x="1325880" y="1901952"/>
            <a:ext cx="2651760" cy="41148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Space</a:t>
            </a:r>
            <a:endParaRPr lang="en-US" sz="1550" dirty="0"/>
          </a:p>
        </p:txBody>
      </p:sp>
      <p:sp>
        <p:nvSpPr>
          <p:cNvPr id="9" name="Text 7"/>
          <p:cNvSpPr txBox="1"/>
          <p:nvPr/>
        </p:nvSpPr>
        <p:spPr>
          <a:xfrm>
            <a:off x="841248" y="2395728"/>
            <a:ext cx="3108960" cy="114300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what area do you have? mark it out: safe, big enough, free of hazards</a:t>
            </a:r>
            <a:endParaRPr lang="en-US" sz="1300" dirty="0"/>
          </a:p>
        </p:txBody>
      </p:sp>
      <p:sp>
        <p:nvSpPr>
          <p:cNvPr id="10" name="Shape 8"/>
          <p:cNvSpPr/>
          <p:nvPr/>
        </p:nvSpPr>
        <p:spPr>
          <a:xfrm>
            <a:off x="4389120" y="1737360"/>
            <a:ext cx="3520440" cy="1874520"/>
          </a:xfrm>
          <a:prstGeom prst="roundRect">
            <a:avLst>
              <a:gd name="adj" fmla="val 3902"/>
            </a:avLst>
          </a:prstGeom>
          <a:solidFill>
            <a:srgbClr val="F1EFE5"/>
          </a:solidFill>
          <a:ln/>
        </p:spPr>
      </p:sp>
      <p:sp>
        <p:nvSpPr>
          <p:cNvPr id="11" name="Text 9"/>
          <p:cNvSpPr txBox="1"/>
          <p:nvPr/>
        </p:nvSpPr>
        <p:spPr>
          <a:xfrm>
            <a:off x="4590288" y="1856232"/>
            <a:ext cx="548640" cy="41148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2</a:t>
            </a:r>
            <a:endParaRPr lang="en-US" sz="2000" dirty="0"/>
          </a:p>
        </p:txBody>
      </p:sp>
      <p:sp>
        <p:nvSpPr>
          <p:cNvPr id="12" name="Text 10"/>
          <p:cNvSpPr txBox="1"/>
          <p:nvPr/>
        </p:nvSpPr>
        <p:spPr>
          <a:xfrm>
            <a:off x="5074920" y="1901952"/>
            <a:ext cx="2651760" cy="41148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Equipment</a:t>
            </a:r>
            <a:endParaRPr lang="en-US" sz="1550" dirty="0"/>
          </a:p>
        </p:txBody>
      </p:sp>
      <p:sp>
        <p:nvSpPr>
          <p:cNvPr id="13" name="Text 11"/>
          <p:cNvSpPr txBox="1"/>
          <p:nvPr/>
        </p:nvSpPr>
        <p:spPr>
          <a:xfrm>
            <a:off x="4590288" y="2395728"/>
            <a:ext cx="3108960" cy="114300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cones, bibs, balls out and placed before participants arrive</a:t>
            </a:r>
            <a:endParaRPr lang="en-US" sz="1300" dirty="0"/>
          </a:p>
        </p:txBody>
      </p:sp>
      <p:sp>
        <p:nvSpPr>
          <p:cNvPr id="14" name="Shape 12"/>
          <p:cNvSpPr/>
          <p:nvPr/>
        </p:nvSpPr>
        <p:spPr>
          <a:xfrm>
            <a:off x="8138160" y="1737360"/>
            <a:ext cx="3520440" cy="1874520"/>
          </a:xfrm>
          <a:prstGeom prst="roundRect">
            <a:avLst>
              <a:gd name="adj" fmla="val 3902"/>
            </a:avLst>
          </a:prstGeom>
          <a:solidFill>
            <a:srgbClr val="F1EFE5"/>
          </a:solidFill>
          <a:ln/>
        </p:spPr>
      </p:sp>
      <p:sp>
        <p:nvSpPr>
          <p:cNvPr id="15" name="Text 13"/>
          <p:cNvSpPr txBox="1"/>
          <p:nvPr/>
        </p:nvSpPr>
        <p:spPr>
          <a:xfrm>
            <a:off x="8339328" y="1856232"/>
            <a:ext cx="548640" cy="41148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3</a:t>
            </a:r>
            <a:endParaRPr lang="en-US" sz="2000" dirty="0"/>
          </a:p>
        </p:txBody>
      </p:sp>
      <p:sp>
        <p:nvSpPr>
          <p:cNvPr id="16" name="Text 14"/>
          <p:cNvSpPr txBox="1"/>
          <p:nvPr/>
        </p:nvSpPr>
        <p:spPr>
          <a:xfrm>
            <a:off x="8823960" y="1901952"/>
            <a:ext cx="2651760" cy="41148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Organisation of participants</a:t>
            </a:r>
            <a:endParaRPr lang="en-US" sz="1550" dirty="0"/>
          </a:p>
        </p:txBody>
      </p:sp>
      <p:sp>
        <p:nvSpPr>
          <p:cNvPr id="17" name="Text 15"/>
          <p:cNvSpPr txBox="1"/>
          <p:nvPr/>
        </p:nvSpPr>
        <p:spPr>
          <a:xfrm>
            <a:off x="8339328" y="2395728"/>
            <a:ext cx="3108960" cy="114300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group sizes · can everyone see and hear you?</a:t>
            </a:r>
            <a:endParaRPr lang="en-US" sz="1300" dirty="0"/>
          </a:p>
        </p:txBody>
      </p:sp>
      <p:sp>
        <p:nvSpPr>
          <p:cNvPr id="18" name="Shape 16"/>
          <p:cNvSpPr/>
          <p:nvPr/>
        </p:nvSpPr>
        <p:spPr>
          <a:xfrm>
            <a:off x="640080" y="3794760"/>
            <a:ext cx="3520440" cy="1874520"/>
          </a:xfrm>
          <a:prstGeom prst="roundRect">
            <a:avLst>
              <a:gd name="adj" fmla="val 3902"/>
            </a:avLst>
          </a:prstGeom>
          <a:solidFill>
            <a:srgbClr val="F1EFE5"/>
          </a:solidFill>
          <a:ln/>
        </p:spPr>
      </p:sp>
      <p:sp>
        <p:nvSpPr>
          <p:cNvPr id="19" name="Text 17"/>
          <p:cNvSpPr txBox="1"/>
          <p:nvPr/>
        </p:nvSpPr>
        <p:spPr>
          <a:xfrm>
            <a:off x="841248" y="3913632"/>
            <a:ext cx="548640" cy="41148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4</a:t>
            </a:r>
            <a:endParaRPr lang="en-US" sz="2000" dirty="0"/>
          </a:p>
        </p:txBody>
      </p:sp>
      <p:sp>
        <p:nvSpPr>
          <p:cNvPr id="20" name="Text 18"/>
          <p:cNvSpPr txBox="1"/>
          <p:nvPr/>
        </p:nvSpPr>
        <p:spPr>
          <a:xfrm>
            <a:off x="1325880" y="3959352"/>
            <a:ext cx="2651760" cy="41148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Timing</a:t>
            </a:r>
            <a:endParaRPr lang="en-US" sz="1550" dirty="0"/>
          </a:p>
        </p:txBody>
      </p:sp>
      <p:sp>
        <p:nvSpPr>
          <p:cNvPr id="21" name="Text 19"/>
          <p:cNvSpPr txBox="1"/>
          <p:nvPr/>
        </p:nvSpPr>
        <p:spPr>
          <a:xfrm>
            <a:off x="841248" y="4453128"/>
            <a:ext cx="3108960" cy="114300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how long per activity? keep a stopwatch on you and check it</a:t>
            </a:r>
            <a:endParaRPr lang="en-US" sz="1300" dirty="0"/>
          </a:p>
        </p:txBody>
      </p:sp>
      <p:sp>
        <p:nvSpPr>
          <p:cNvPr id="22" name="Shape 20"/>
          <p:cNvSpPr/>
          <p:nvPr/>
        </p:nvSpPr>
        <p:spPr>
          <a:xfrm>
            <a:off x="4389120" y="3794760"/>
            <a:ext cx="3520440" cy="1874520"/>
          </a:xfrm>
          <a:prstGeom prst="roundRect">
            <a:avLst>
              <a:gd name="adj" fmla="val 3902"/>
            </a:avLst>
          </a:prstGeom>
          <a:solidFill>
            <a:srgbClr val="F1EFE5"/>
          </a:solidFill>
          <a:ln/>
        </p:spPr>
      </p:sp>
      <p:sp>
        <p:nvSpPr>
          <p:cNvPr id="23" name="Text 21"/>
          <p:cNvSpPr txBox="1"/>
          <p:nvPr/>
        </p:nvSpPr>
        <p:spPr>
          <a:xfrm>
            <a:off x="4590288" y="3913632"/>
            <a:ext cx="548640" cy="41148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5</a:t>
            </a:r>
            <a:endParaRPr lang="en-US" sz="2000" dirty="0"/>
          </a:p>
        </p:txBody>
      </p:sp>
      <p:sp>
        <p:nvSpPr>
          <p:cNvPr id="24" name="Text 22"/>
          <p:cNvSpPr txBox="1"/>
          <p:nvPr/>
        </p:nvSpPr>
        <p:spPr>
          <a:xfrm>
            <a:off x="5074920" y="3959352"/>
            <a:ext cx="2651760" cy="41148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Demonstrations</a:t>
            </a:r>
            <a:endParaRPr lang="en-US" sz="1550" dirty="0"/>
          </a:p>
        </p:txBody>
      </p:sp>
      <p:sp>
        <p:nvSpPr>
          <p:cNvPr id="25" name="Text 23"/>
          <p:cNvSpPr txBox="1"/>
          <p:nvPr/>
        </p:nvSpPr>
        <p:spPr>
          <a:xfrm>
            <a:off x="4590288" y="4453128"/>
            <a:ext cx="3108960" cy="114300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show as well as tell, especially for young participants</a:t>
            </a:r>
            <a:endParaRPr lang="en-US" sz="1300" dirty="0"/>
          </a:p>
        </p:txBody>
      </p:sp>
      <p:sp>
        <p:nvSpPr>
          <p:cNvPr id="26" name="Shape 24"/>
          <p:cNvSpPr/>
          <p:nvPr/>
        </p:nvSpPr>
        <p:spPr>
          <a:xfrm>
            <a:off x="8138160" y="3794760"/>
            <a:ext cx="3520440" cy="1874520"/>
          </a:xfrm>
          <a:prstGeom prst="roundRect">
            <a:avLst>
              <a:gd name="adj" fmla="val 3902"/>
            </a:avLst>
          </a:prstGeom>
          <a:solidFill>
            <a:srgbClr val="F1EFE5"/>
          </a:solidFill>
          <a:ln/>
        </p:spPr>
      </p:sp>
      <p:sp>
        <p:nvSpPr>
          <p:cNvPr id="27" name="Text 25"/>
          <p:cNvSpPr txBox="1"/>
          <p:nvPr/>
        </p:nvSpPr>
        <p:spPr>
          <a:xfrm>
            <a:off x="8339328" y="3913632"/>
            <a:ext cx="548640" cy="411480"/>
          </a:xfrm>
          <a:prstGeom prst="rect">
            <a:avLst/>
          </a:prstGeom>
          <a:noFill/>
          <a:ln/>
        </p:spPr>
        <p:txBody>
          <a:bodyPr wrap="square" lIns="0" tIns="0" rIns="0" bIns="0" rtlCol="0" anchor="ctr"/>
          <a:lstStyle/>
          <a:p>
            <a:pPr indent="0" marL="0">
              <a:buNone/>
            </a:pPr>
            <a:r>
              <a:rPr lang="en-US" sz="2000" b="1" dirty="0">
                <a:solidFill>
                  <a:srgbClr val="D0202E"/>
                </a:solidFill>
                <a:latin typeface="Arial" pitchFamily="34" charset="0"/>
                <a:ea typeface="Arial" pitchFamily="34" charset="-122"/>
                <a:cs typeface="Arial" pitchFamily="34" charset="-120"/>
              </a:rPr>
              <a:t>6</a:t>
            </a:r>
            <a:endParaRPr lang="en-US" sz="2000" dirty="0"/>
          </a:p>
        </p:txBody>
      </p:sp>
      <p:sp>
        <p:nvSpPr>
          <p:cNvPr id="28" name="Text 26"/>
          <p:cNvSpPr txBox="1"/>
          <p:nvPr/>
        </p:nvSpPr>
        <p:spPr>
          <a:xfrm>
            <a:off x="8823960" y="3959352"/>
            <a:ext cx="2651760" cy="411480"/>
          </a:xfrm>
          <a:prstGeom prst="rect">
            <a:avLst/>
          </a:prstGeom>
          <a:noFill/>
          <a:ln/>
        </p:spPr>
        <p:txBody>
          <a:bodyPr wrap="square" lIns="0" tIns="0" rIns="0" bIns="0" rtlCol="0" anchor="ctr"/>
          <a:lstStyle/>
          <a:p>
            <a:pPr indent="0" marL="0">
              <a:buNone/>
            </a:pPr>
            <a:r>
              <a:rPr lang="en-US" sz="1550" b="1" dirty="0">
                <a:solidFill>
                  <a:srgbClr val="1F1E1B"/>
                </a:solidFill>
                <a:latin typeface="Calibri" pitchFamily="34" charset="0"/>
                <a:ea typeface="Calibri" pitchFamily="34" charset="-122"/>
                <a:cs typeface="Calibri" pitchFamily="34" charset="-120"/>
              </a:rPr>
              <a:t>Positioning</a:t>
            </a:r>
            <a:endParaRPr lang="en-US" sz="1550" dirty="0"/>
          </a:p>
        </p:txBody>
      </p:sp>
      <p:sp>
        <p:nvSpPr>
          <p:cNvPr id="29" name="Text 27"/>
          <p:cNvSpPr txBox="1"/>
          <p:nvPr/>
        </p:nvSpPr>
        <p:spPr>
          <a:xfrm>
            <a:off x="8339328" y="4453128"/>
            <a:ext cx="3108960" cy="1143000"/>
          </a:xfrm>
          <a:prstGeom prst="rect">
            <a:avLst/>
          </a:prstGeom>
          <a:noFill/>
          <a:ln/>
        </p:spPr>
        <p:txBody>
          <a:bodyPr wrap="square" lIns="0" tIns="0" rIns="0" bIns="0" rtlCol="0" anchor="t"/>
          <a:lstStyle/>
          <a:p>
            <a:pPr indent="0" marL="0">
              <a:buNone/>
            </a:pPr>
            <a:r>
              <a:rPr lang="en-US" sz="1300" dirty="0">
                <a:solidFill>
                  <a:srgbClr val="565349"/>
                </a:solidFill>
                <a:latin typeface="Calibri" pitchFamily="34" charset="0"/>
                <a:ea typeface="Calibri" pitchFamily="34" charset="-122"/>
                <a:cs typeface="Calibri" pitchFamily="34" charset="-120"/>
              </a:rPr>
              <a:t>where you stand: everyone in view, nobody behind you</a:t>
            </a:r>
            <a:endParaRPr lang="en-US" sz="13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10</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Plan your delivery space.</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Bird's-eye sketch of your warm-up space: participants, equipment, and where you stand for each phase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Annotate: why that position? why those groups? where does the camera go in November?</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Swap sketches: could your partner run your session from your drawing alone?</a:t>
            </a:r>
            <a:endParaRPr lang="en-US" sz="17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4 · Lesson 11</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11</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Delivering a warm-up: supporting participants</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Support participants four ways while they warm up</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Write teaching points that actually teach</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Give feedback that is kind, specific and useful</a:t>
            </a:r>
            <a:endParaRPr lang="en-US" sz="1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The six organisation decisions?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Why does positioning matter during a demonstration?</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Who especially benefits from visual demonstrations?</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Space · equipment · organisation of participants · timing · demonstrations · positioning</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Everyone must be able to see and hear you</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Young participants, and anyone with a hearing impairment</a:t>
            </a:r>
            <a:endParaRPr lang="en-US" sz="1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Supporting participants as they take part.</a:t>
            </a:r>
            <a:endParaRPr lang="en-US" sz="3400" dirty="0"/>
          </a:p>
        </p:txBody>
      </p:sp>
      <p:sp>
        <p:nvSpPr>
          <p:cNvPr id="6" name="Shape 4"/>
          <p:cNvSpPr/>
          <p:nvPr/>
        </p:nvSpPr>
        <p:spPr>
          <a:xfrm>
            <a:off x="640080" y="1737360"/>
            <a:ext cx="5303520" cy="1920240"/>
          </a:xfrm>
          <a:prstGeom prst="roundRect">
            <a:avLst>
              <a:gd name="adj" fmla="val 3810"/>
            </a:avLst>
          </a:prstGeom>
          <a:solidFill>
            <a:srgbClr val="FAE6E8"/>
          </a:solidFill>
          <a:ln/>
        </p:spPr>
      </p:sp>
      <p:sp>
        <p:nvSpPr>
          <p:cNvPr id="7" name="Text 5"/>
          <p:cNvSpPr txBox="1"/>
          <p:nvPr/>
        </p:nvSpPr>
        <p:spPr>
          <a:xfrm>
            <a:off x="868680" y="1883664"/>
            <a:ext cx="4846320" cy="411480"/>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Observing participants</a:t>
            </a:r>
            <a:endParaRPr lang="en-US" sz="1700" dirty="0"/>
          </a:p>
        </p:txBody>
      </p:sp>
      <p:sp>
        <p:nvSpPr>
          <p:cNvPr id="8" name="Text 6"/>
          <p:cNvSpPr txBox="1"/>
          <p:nvPr/>
        </p:nvSpPr>
        <p:spPr>
          <a:xfrm>
            <a:off x="868680" y="2359152"/>
            <a:ext cx="4846320" cy="118872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watch closely, pitch-side or from higher up, so feedback comes at the right moment</a:t>
            </a:r>
            <a:endParaRPr lang="en-US" sz="1450" dirty="0"/>
          </a:p>
        </p:txBody>
      </p:sp>
      <p:sp>
        <p:nvSpPr>
          <p:cNvPr id="9" name="Shape 7"/>
          <p:cNvSpPr/>
          <p:nvPr/>
        </p:nvSpPr>
        <p:spPr>
          <a:xfrm>
            <a:off x="6217920" y="1737360"/>
            <a:ext cx="5303520" cy="1920240"/>
          </a:xfrm>
          <a:prstGeom prst="roundRect">
            <a:avLst>
              <a:gd name="adj" fmla="val 3810"/>
            </a:avLst>
          </a:prstGeom>
          <a:solidFill>
            <a:srgbClr val="F1EFE5"/>
          </a:solidFill>
          <a:ln/>
        </p:spPr>
      </p:sp>
      <p:sp>
        <p:nvSpPr>
          <p:cNvPr id="10" name="Text 8"/>
          <p:cNvSpPr txBox="1"/>
          <p:nvPr/>
        </p:nvSpPr>
        <p:spPr>
          <a:xfrm>
            <a:off x="6446520" y="1883664"/>
            <a:ext cx="4846320" cy="411480"/>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Providing instructions</a:t>
            </a:r>
            <a:endParaRPr lang="en-US" sz="1700" dirty="0"/>
          </a:p>
        </p:txBody>
      </p:sp>
      <p:sp>
        <p:nvSpPr>
          <p:cNvPr id="11" name="Text 9"/>
          <p:cNvSpPr txBox="1"/>
          <p:nvPr/>
        </p:nvSpPr>
        <p:spPr>
          <a:xfrm>
            <a:off x="6446520" y="2359152"/>
            <a:ext cx="4846320" cy="118872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clear and loud: everyone knows exactly what is expected before they start</a:t>
            </a:r>
            <a:endParaRPr lang="en-US" sz="1450" dirty="0"/>
          </a:p>
        </p:txBody>
      </p:sp>
      <p:sp>
        <p:nvSpPr>
          <p:cNvPr id="12" name="Shape 10"/>
          <p:cNvSpPr/>
          <p:nvPr/>
        </p:nvSpPr>
        <p:spPr>
          <a:xfrm>
            <a:off x="640080" y="3840480"/>
            <a:ext cx="5303520" cy="1920240"/>
          </a:xfrm>
          <a:prstGeom prst="roundRect">
            <a:avLst>
              <a:gd name="adj" fmla="val 3810"/>
            </a:avLst>
          </a:prstGeom>
          <a:solidFill>
            <a:srgbClr val="FAE6E8"/>
          </a:solidFill>
          <a:ln/>
        </p:spPr>
      </p:sp>
      <p:sp>
        <p:nvSpPr>
          <p:cNvPr id="13" name="Text 11"/>
          <p:cNvSpPr txBox="1"/>
          <p:nvPr/>
        </p:nvSpPr>
        <p:spPr>
          <a:xfrm>
            <a:off x="868680" y="3986784"/>
            <a:ext cx="4846320" cy="411480"/>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Providing teaching points</a:t>
            </a:r>
            <a:endParaRPr lang="en-US" sz="1700" dirty="0"/>
          </a:p>
        </p:txBody>
      </p:sp>
      <p:sp>
        <p:nvSpPr>
          <p:cNvPr id="14" name="Text 12"/>
          <p:cNvSpPr txBox="1"/>
          <p:nvPr/>
        </p:nvSpPr>
        <p:spPr>
          <a:xfrm>
            <a:off x="868680" y="4462272"/>
            <a:ext cx="4846320" cy="118872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short cues that improve technique: 'heels down', 'drive the knee'</a:t>
            </a:r>
            <a:endParaRPr lang="en-US" sz="1450" dirty="0"/>
          </a:p>
        </p:txBody>
      </p:sp>
      <p:sp>
        <p:nvSpPr>
          <p:cNvPr id="15" name="Shape 13"/>
          <p:cNvSpPr/>
          <p:nvPr/>
        </p:nvSpPr>
        <p:spPr>
          <a:xfrm>
            <a:off x="6217920" y="3840480"/>
            <a:ext cx="5303520" cy="1920240"/>
          </a:xfrm>
          <a:prstGeom prst="roundRect">
            <a:avLst>
              <a:gd name="adj" fmla="val 3810"/>
            </a:avLst>
          </a:prstGeom>
          <a:solidFill>
            <a:srgbClr val="F1EFE5"/>
          </a:solidFill>
          <a:ln/>
        </p:spPr>
      </p:sp>
      <p:sp>
        <p:nvSpPr>
          <p:cNvPr id="16" name="Text 14"/>
          <p:cNvSpPr txBox="1"/>
          <p:nvPr/>
        </p:nvSpPr>
        <p:spPr>
          <a:xfrm>
            <a:off x="6446520" y="3986784"/>
            <a:ext cx="4846320" cy="411480"/>
          </a:xfrm>
          <a:prstGeom prst="rect">
            <a:avLst/>
          </a:prstGeom>
          <a:noFill/>
          <a:ln/>
        </p:spPr>
        <p:txBody>
          <a:bodyPr wrap="square" lIns="0" tIns="0" rIns="0" bIns="0" rtlCol="0" anchor="ctr"/>
          <a:lstStyle/>
          <a:p>
            <a:pPr indent="0" marL="0">
              <a:buNone/>
            </a:pPr>
            <a:r>
              <a:rPr lang="en-US" sz="1700" b="1" dirty="0">
                <a:solidFill>
                  <a:srgbClr val="1F1E1B"/>
                </a:solidFill>
                <a:latin typeface="Calibri" pitchFamily="34" charset="0"/>
                <a:ea typeface="Calibri" pitchFamily="34" charset="-122"/>
                <a:cs typeface="Calibri" pitchFamily="34" charset="-120"/>
              </a:rPr>
              <a:t>Providing feedback</a:t>
            </a:r>
            <a:endParaRPr lang="en-US" sz="1700" dirty="0"/>
          </a:p>
        </p:txBody>
      </p:sp>
      <p:sp>
        <p:nvSpPr>
          <p:cNvPr id="17" name="Text 15"/>
          <p:cNvSpPr txBox="1"/>
          <p:nvPr/>
        </p:nvSpPr>
        <p:spPr>
          <a:xfrm>
            <a:off x="6446520" y="4462272"/>
            <a:ext cx="4846320" cy="118872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what went well and what to improve next time: constructive, specific, named</a:t>
            </a:r>
            <a:endParaRPr lang="en-US" sz="145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11</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teaching-point bank.</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For each: jogging · high knees · arm swings · hip circles · quad stretch · walking lunge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Write ONE teaching point of five words or fewer that would fix the most common mistake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Test them: partner performs it badly on purpose, does your cue fix it?</a:t>
            </a:r>
            <a:endParaRPr lang="en-US" sz="17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4 · Lesson 12</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12</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Planning like a Band 4</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Know exactly what Task 3a asks for, and what caps marks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Use the plan template: every phase, both systems, one participant throughout</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Draft a complete plan against a practice scenario</a:t>
            </a:r>
            <a:endParaRPr lang="en-US" sz="1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12</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Four ways to support participants during delivery?</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The four warm-up adaptations?</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The five steps of a scenario answer?</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Observing · instructions · teaching points · feedback</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Intensity · impact · timing · stretch type</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Define · describe · CR · MS · link</a:t>
            </a:r>
            <a:endParaRPr lang="en-US" sz="14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12</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What Task 3a requires.</a:t>
            </a:r>
            <a:endParaRPr lang="en-US" sz="3400" dirty="0"/>
          </a:p>
        </p:txBody>
      </p:sp>
      <p:sp>
        <p:nvSpPr>
          <p:cNvPr id="6" name="Text 4"/>
          <p:cNvSpPr txBox="1"/>
          <p:nvPr/>
        </p:nvSpPr>
        <p:spPr>
          <a:xfrm>
            <a:off x="640080" y="1828800"/>
            <a:ext cx="6583680" cy="4206240"/>
          </a:xfrm>
          <a:prstGeom prst="rect">
            <a:avLst/>
          </a:prstGeom>
          <a:noFill/>
          <a:ln/>
        </p:spPr>
        <p:txBody>
          <a:bodyPr wrap="square" lIns="0" tIns="0" rIns="0" bIns="0" rtlCol="0" anchor="t"/>
          <a:lstStyle/>
          <a:p>
            <a:pPr marL="177800" indent="-177800">
              <a:spcAft>
                <a:spcPts val="1000"/>
              </a:spcAft>
              <a:buSzPct val="100000"/>
              <a:buChar char="•"/>
            </a:pPr>
            <a:r>
              <a:rPr lang="en-US" sz="1700" b="1" dirty="0">
                <a:solidFill>
                  <a:srgbClr val="1F1E1B"/>
                </a:solidFill>
                <a:latin typeface="Calibri" pitchFamily="34" charset="0"/>
                <a:ea typeface="Calibri" pitchFamily="34" charset="-122"/>
                <a:cs typeface="Calibri" pitchFamily="34" charset="-120"/>
              </a:rPr>
              <a:t>A warm-up plan for your chosen activity, for the participant in the paper (~2 supervised hours, 12 marks)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All three phases: pulse raiser, mobilisers, preparation stretches. Missing one caps the mark</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Activities described in enough detail that someone else could run them</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Justify every choice: effect on the cardiorespiratory AND musculoskeletal systems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Specific relevance to the participant and the activity, in every section, not just the intro</a:t>
            </a:r>
            <a:endParaRPr lang="en-US" sz="1700" dirty="0"/>
          </a:p>
        </p:txBody>
      </p:sp>
      <p:sp>
        <p:nvSpPr>
          <p:cNvPr id="7" name="Shape 5"/>
          <p:cNvSpPr/>
          <p:nvPr/>
        </p:nvSpPr>
        <p:spPr>
          <a:xfrm>
            <a:off x="7589520" y="1828800"/>
            <a:ext cx="3931920" cy="3931920"/>
          </a:xfrm>
          <a:prstGeom prst="roundRect">
            <a:avLst>
              <a:gd name="adj" fmla="val 1860"/>
            </a:avLst>
          </a:prstGeom>
          <a:solidFill>
            <a:srgbClr val="FAE6E8"/>
          </a:solidFill>
          <a:ln/>
        </p:spPr>
      </p:sp>
      <p:sp>
        <p:nvSpPr>
          <p:cNvPr id="8" name="Text 6"/>
          <p:cNvSpPr txBox="1"/>
          <p:nvPr/>
        </p:nvSpPr>
        <p:spPr>
          <a:xfrm>
            <a:off x="7818120" y="1993392"/>
            <a:ext cx="3474720" cy="384048"/>
          </a:xfrm>
          <a:prstGeom prst="rect">
            <a:avLst/>
          </a:prstGeom>
          <a:noFill/>
          <a:ln/>
        </p:spPr>
        <p:txBody>
          <a:bodyPr wrap="square" lIns="0" tIns="0" rIns="0" bIns="0" rtlCol="0" anchor="ctr"/>
          <a:lstStyle/>
          <a:p>
            <a:pPr indent="0" marL="0">
              <a:buNone/>
            </a:pPr>
            <a:r>
              <a:rPr lang="en-US" sz="1700" b="1" dirty="0">
                <a:solidFill>
                  <a:srgbClr val="D0202E"/>
                </a:solidFill>
                <a:latin typeface="Arial" pitchFamily="34" charset="0"/>
                <a:ea typeface="Arial" pitchFamily="34" charset="-122"/>
                <a:cs typeface="Arial" pitchFamily="34" charset="-120"/>
              </a:rPr>
              <a:t>Band 4 checklist</a:t>
            </a:r>
            <a:endParaRPr lang="en-US" sz="1700" dirty="0"/>
          </a:p>
        </p:txBody>
      </p:sp>
      <p:sp>
        <p:nvSpPr>
          <p:cNvPr id="9" name="Text 7"/>
          <p:cNvSpPr txBox="1"/>
          <p:nvPr/>
        </p:nvSpPr>
        <p:spPr>
          <a:xfrm>
            <a:off x="7818120" y="2395728"/>
            <a:ext cx="3474720" cy="315468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 All 3 phases, fully detailed</a:t>
            </a: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 Every activity justified</a:t>
            </a: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 CR + MS effects for each phase</a:t>
            </a: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 Participant named throughout</a:t>
            </a: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 Activity-specific choices</a:t>
            </a: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 Adaptations + reasons</a:t>
            </a:r>
            <a:endParaRPr lang="en-US" sz="1450" dirty="0"/>
          </a:p>
          <a:p>
            <a:pPr indent="0" marL="0">
              <a:buNone/>
            </a:pPr>
            <a:endParaRPr lang="en-US" sz="1450" dirty="0"/>
          </a:p>
          <a:p>
            <a:pPr indent="0" marL="0">
              <a:buNone/>
            </a:pPr>
            <a:r>
              <a:rPr lang="en-US" sz="1450" dirty="0">
                <a:solidFill>
                  <a:srgbClr val="565349"/>
                </a:solidFill>
                <a:latin typeface="Calibri" pitchFamily="34" charset="0"/>
                <a:ea typeface="Calibri" pitchFamily="34" charset="-122"/>
                <a:cs typeface="Calibri" pitchFamily="34" charset="-120"/>
              </a:rPr>
              <a:t>This checklist is in your booklet. Use it on every draft.</a:t>
            </a:r>
            <a:endParaRPr lang="en-US" sz="145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12</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Practice scenario: Samantha.</a:t>
            </a:r>
            <a:endParaRPr lang="en-US" sz="3400" dirty="0"/>
          </a:p>
        </p:txBody>
      </p:sp>
      <p:sp>
        <p:nvSpPr>
          <p:cNvPr id="6" name="Shape 4"/>
          <p:cNvSpPr/>
          <p:nvPr/>
        </p:nvSpPr>
        <p:spPr>
          <a:xfrm>
            <a:off x="640080" y="1600200"/>
            <a:ext cx="10881360" cy="1371600"/>
          </a:xfrm>
          <a:prstGeom prst="roundRect">
            <a:avLst>
              <a:gd name="adj" fmla="val 5333"/>
            </a:avLst>
          </a:prstGeom>
          <a:solidFill>
            <a:srgbClr val="F1EFE5"/>
          </a:solidFill>
          <a:ln/>
        </p:spPr>
      </p:sp>
      <p:sp>
        <p:nvSpPr>
          <p:cNvPr id="7" name="Text 5"/>
          <p:cNvSpPr txBox="1"/>
          <p:nvPr/>
        </p:nvSpPr>
        <p:spPr>
          <a:xfrm>
            <a:off x="868680" y="1783080"/>
            <a:ext cx="10424160" cy="1005840"/>
          </a:xfrm>
          <a:prstGeom prst="rect">
            <a:avLst/>
          </a:prstGeom>
          <a:noFill/>
          <a:ln/>
        </p:spPr>
        <p:txBody>
          <a:bodyPr wrap="square" lIns="0" tIns="0" rIns="0" bIns="0" rtlCol="0" anchor="t"/>
          <a:lstStyle/>
          <a:p>
            <a:pPr indent="0" marL="0">
              <a:buNone/>
            </a:pPr>
            <a:r>
              <a:rPr lang="en-US" sz="1600" i="1" dirty="0">
                <a:solidFill>
                  <a:srgbClr val="1F1E1B"/>
                </a:solidFill>
                <a:latin typeface="Calibri" pitchFamily="34" charset="0"/>
                <a:ea typeface="Calibri" pitchFamily="34" charset="-122"/>
                <a:cs typeface="Calibri" pitchFamily="34" charset="-120"/>
              </a:rPr>
              <a:t>Samantha is a 26-year-old single mother of two young children. She works full-time, is lacking self-confidence, and misses spending time with friends. She has chosen to try a weekly netball session.</a:t>
            </a:r>
            <a:endParaRPr lang="en-US" sz="1600" dirty="0"/>
          </a:p>
        </p:txBody>
      </p:sp>
      <p:sp>
        <p:nvSpPr>
          <p:cNvPr id="8" name="Text 6"/>
          <p:cNvSpPr txBox="1"/>
          <p:nvPr/>
        </p:nvSpPr>
        <p:spPr>
          <a:xfrm>
            <a:off x="640080" y="32004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Draft the full Task 3a plan: all three phases, timings, teaching points, both body systems, adaptations for Samantha</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Use the Band 4 checklist as you write, not after</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Next lesson this plan is banded. Planning week starts Monday.</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1F1E1B"/>
                </a:solidFill>
                <a:latin typeface="Calibri" pitchFamily="34" charset="0"/>
                <a:ea typeface="Calibri" pitchFamily="34" charset="-122"/>
                <a:cs typeface="Calibri" pitchFamily="34" charset="-120"/>
              </a:rPr>
              <a:t>LEARN</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What a warm-up is.</a:t>
            </a:r>
            <a:endParaRPr lang="en-US" sz="3400" dirty="0"/>
          </a:p>
        </p:txBody>
      </p:sp>
      <p:sp>
        <p:nvSpPr>
          <p:cNvPr id="6" name="Shape 4"/>
          <p:cNvSpPr/>
          <p:nvPr/>
        </p:nvSpPr>
        <p:spPr>
          <a:xfrm>
            <a:off x="640080" y="1645920"/>
            <a:ext cx="10881360" cy="1051560"/>
          </a:xfrm>
          <a:prstGeom prst="roundRect">
            <a:avLst>
              <a:gd name="adj" fmla="val 6957"/>
            </a:avLst>
          </a:prstGeom>
          <a:solidFill>
            <a:srgbClr val="F1EFE5"/>
          </a:solidFill>
          <a:ln/>
        </p:spPr>
      </p:sp>
      <p:sp>
        <p:nvSpPr>
          <p:cNvPr id="7" name="Text 5"/>
          <p:cNvSpPr txBox="1"/>
          <p:nvPr/>
        </p:nvSpPr>
        <p:spPr>
          <a:xfrm>
            <a:off x="868680" y="1828800"/>
            <a:ext cx="10424160" cy="731520"/>
          </a:xfrm>
          <a:prstGeom prst="rect">
            <a:avLst/>
          </a:prstGeom>
          <a:noFill/>
          <a:ln/>
        </p:spPr>
        <p:txBody>
          <a:bodyPr wrap="square" lIns="0" tIns="0" rIns="0" bIns="0" rtlCol="0" anchor="t"/>
          <a:lstStyle/>
          <a:p>
            <a:pPr indent="0" marL="0">
              <a:buNone/>
            </a:pPr>
            <a:r>
              <a:rPr lang="en-US" sz="1800" b="1" dirty="0">
                <a:solidFill>
                  <a:srgbClr val="1F1E1B"/>
                </a:solidFill>
                <a:latin typeface="Calibri" pitchFamily="34" charset="0"/>
                <a:ea typeface="Calibri" pitchFamily="34" charset="-122"/>
                <a:cs typeface="Calibri" pitchFamily="34" charset="-120"/>
              </a:rPr>
              <a:t>Warm-up: </a:t>
            </a:r>
            <a:pPr indent="0" marL="0">
              <a:buNone/>
            </a:pPr>
            <a:r>
              <a:rPr lang="en-US" sz="1800" dirty="0">
                <a:solidFill>
                  <a:srgbClr val="565349"/>
                </a:solidFill>
                <a:latin typeface="Calibri" pitchFamily="34" charset="0"/>
                <a:ea typeface="Calibri" pitchFamily="34" charset="-122"/>
                <a:cs typeface="Calibri" pitchFamily="34" charset="-120"/>
              </a:rPr>
              <a:t>a period of preparation for exercise or performance, using gradual activity that readies the body for what is about to be asked of it.</a:t>
            </a:r>
            <a:endParaRPr lang="en-US" sz="1800" dirty="0"/>
          </a:p>
        </p:txBody>
      </p:sp>
      <p:sp>
        <p:nvSpPr>
          <p:cNvPr id="8" name="Text 6"/>
          <p:cNvSpPr txBox="1"/>
          <p:nvPr/>
        </p:nvSpPr>
        <p:spPr>
          <a:xfrm>
            <a:off x="640080" y="2971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800" dirty="0">
                <a:solidFill>
                  <a:srgbClr val="565349"/>
                </a:solidFill>
                <a:latin typeface="Calibri" pitchFamily="34" charset="0"/>
                <a:ea typeface="Calibri" pitchFamily="34" charset="-122"/>
                <a:cs typeface="Calibri" pitchFamily="34" charset="-120"/>
              </a:rPr>
              <a:t>Skip it and you risk: muscle strains and tears, being unprepared for the intensity, slower reactions in the opening minutes</a:t>
            </a:r>
            <a:endParaRPr lang="en-US" sz="1800" dirty="0"/>
          </a:p>
          <a:p>
            <a:pPr marL="177800" indent="-177800">
              <a:spcAft>
                <a:spcPts val="1000"/>
              </a:spcAft>
              <a:buSzPct val="100000"/>
              <a:buChar char="•"/>
            </a:pPr>
            <a:r>
              <a:rPr lang="en-US" sz="1800" dirty="0">
                <a:solidFill>
                  <a:srgbClr val="565349"/>
                </a:solidFill>
                <a:latin typeface="Calibri" pitchFamily="34" charset="0"/>
                <a:ea typeface="Calibri" pitchFamily="34" charset="-122"/>
                <a:cs typeface="Calibri" pitchFamily="34" charset="-120"/>
              </a:rPr>
              <a:t>Do it well and you get: a body at working temperature, joints moving freely, muscles stretched and ready, a focused mind</a:t>
            </a:r>
            <a:endParaRPr lang="en-US" sz="1800" dirty="0"/>
          </a:p>
          <a:p>
            <a:pPr marL="177800" indent="-177800">
              <a:spcAft>
                <a:spcPts val="1000"/>
              </a:spcAft>
              <a:buSzPct val="100000"/>
              <a:buChar char="•"/>
            </a:pPr>
            <a:r>
              <a:rPr lang="en-US" sz="1800" dirty="0">
                <a:solidFill>
                  <a:srgbClr val="565349"/>
                </a:solidFill>
                <a:latin typeface="Calibri" pitchFamily="34" charset="0"/>
                <a:ea typeface="Calibri" pitchFamily="34" charset="-122"/>
                <a:cs typeface="Calibri" pitchFamily="34" charset="-120"/>
              </a:rPr>
              <a:t>Expected in every coaching session you will ever run, and worth 24 marks of your BTEC</a:t>
            </a:r>
            <a:endParaRPr lang="en-US" sz="1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4 · Practical</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PRACTICAL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Practical 4, filming rehearsal.</a:t>
            </a:r>
            <a:endParaRPr lang="en-US" sz="3400" dirty="0"/>
          </a:p>
        </p:txBody>
      </p:sp>
      <p:sp>
        <p:nvSpPr>
          <p:cNvPr id="6" name="Text 4"/>
          <p:cNvSpPr txBox="1"/>
          <p:nvPr/>
        </p:nvSpPr>
        <p:spPr>
          <a:xfrm>
            <a:off x="640080" y="1828800"/>
            <a:ext cx="1088136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Full 10-minute warm-up delivery, run exactly as the November filming will be</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Camera position marked, not recording. Deliver to it: voice up, face visible, participants clearly led</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Leaders assessed against the delivery checklist: organisation ✓ demonstrations ✓ positioning ✓ observing ✓ instructions ✓ teaching points ✓ feedback ✓</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Debrief: what does the camera see? What needs to be sharper by Wednesday 4 November?</a:t>
            </a:r>
            <a:endParaRPr lang="en-US" sz="17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Knowledge organiser</a:t>
            </a:r>
            <a:endParaRPr lang="en-US" sz="1150" dirty="0"/>
          </a:p>
        </p:txBody>
      </p:sp>
      <p:sp>
        <p:nvSpPr>
          <p:cNvPr id="4" name="Text 2"/>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Task 3 on one slide.</a:t>
            </a:r>
            <a:endParaRPr lang="en-US" sz="3400" dirty="0"/>
          </a:p>
        </p:txBody>
      </p:sp>
      <p:sp>
        <p:nvSpPr>
          <p:cNvPr id="5" name="Shape 3"/>
          <p:cNvSpPr/>
          <p:nvPr/>
        </p:nvSpPr>
        <p:spPr>
          <a:xfrm>
            <a:off x="640080" y="1645920"/>
            <a:ext cx="3520440" cy="2880360"/>
          </a:xfrm>
          <a:prstGeom prst="roundRect">
            <a:avLst>
              <a:gd name="adj" fmla="val 2540"/>
            </a:avLst>
          </a:prstGeom>
          <a:solidFill>
            <a:srgbClr val="FAE6E8"/>
          </a:solidFill>
          <a:ln/>
        </p:spPr>
      </p:sp>
      <p:sp>
        <p:nvSpPr>
          <p:cNvPr id="6" name="Text 4"/>
          <p:cNvSpPr txBox="1"/>
          <p:nvPr/>
        </p:nvSpPr>
        <p:spPr>
          <a:xfrm>
            <a:off x="841248" y="1783080"/>
            <a:ext cx="3108960" cy="365760"/>
          </a:xfrm>
          <a:prstGeom prst="rect">
            <a:avLst/>
          </a:prstGeom>
          <a:noFill/>
          <a:ln/>
        </p:spPr>
        <p:txBody>
          <a:bodyPr wrap="square" lIns="0" tIns="0" rIns="0" bIns="0" rtlCol="0" anchor="ctr"/>
          <a:lstStyle/>
          <a:p>
            <a:pPr indent="0" marL="0">
              <a:buNone/>
            </a:pPr>
            <a:r>
              <a:rPr lang="en-US" sz="1700" b="1" dirty="0">
                <a:solidFill>
                  <a:srgbClr val="D0202E"/>
                </a:solidFill>
                <a:latin typeface="Arial" pitchFamily="34" charset="0"/>
                <a:ea typeface="Arial" pitchFamily="34" charset="-122"/>
                <a:cs typeface="Arial" pitchFamily="34" charset="-120"/>
              </a:rPr>
              <a:t>Pulse raiser</a:t>
            </a:r>
            <a:endParaRPr lang="en-US" sz="1700" dirty="0"/>
          </a:p>
        </p:txBody>
      </p:sp>
      <p:sp>
        <p:nvSpPr>
          <p:cNvPr id="7" name="Text 5"/>
          <p:cNvSpPr txBox="1"/>
          <p:nvPr/>
        </p:nvSpPr>
        <p:spPr>
          <a:xfrm>
            <a:off x="841248" y="2194560"/>
            <a:ext cx="3108960" cy="2240280"/>
          </a:xfrm>
          <a:prstGeom prst="rect">
            <a:avLst/>
          </a:prstGeom>
          <a:noFill/>
          <a:ln/>
        </p:spPr>
        <p:txBody>
          <a:bodyPr wrap="square" lIns="0" tIns="0" rIns="0" bIns="0" rtlCol="0" anchor="t"/>
          <a:lstStyle/>
          <a:p>
            <a:pPr indent="0" marL="0">
              <a:buNone/>
            </a:pPr>
            <a:r>
              <a:rPr lang="en-US" sz="1250" dirty="0">
                <a:solidFill>
                  <a:srgbClr val="1F1E1B"/>
                </a:solidFill>
                <a:latin typeface="Calibri" pitchFamily="34" charset="0"/>
                <a:ea typeface="Calibri" pitchFamily="34" charset="-122"/>
                <a:cs typeface="Calibri" pitchFamily="34" charset="-120"/>
              </a:rPr>
              <a:t>Gradual intensity ↑ to raise HR · 3–5 min</a:t>
            </a: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CR: HR ↑, breathing rate ↑, depth ↑, O₂ ↑, CO₂ removal ↑</a:t>
            </a: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MS: muscle temp ↑, pliability ↑, strain risk ↓</a:t>
            </a:r>
            <a:endParaRPr lang="en-US" sz="1250" dirty="0"/>
          </a:p>
        </p:txBody>
      </p:sp>
      <p:sp>
        <p:nvSpPr>
          <p:cNvPr id="8" name="Shape 6"/>
          <p:cNvSpPr/>
          <p:nvPr/>
        </p:nvSpPr>
        <p:spPr>
          <a:xfrm>
            <a:off x="4389120" y="1645920"/>
            <a:ext cx="3520440" cy="2880360"/>
          </a:xfrm>
          <a:prstGeom prst="roundRect">
            <a:avLst>
              <a:gd name="adj" fmla="val 2540"/>
            </a:avLst>
          </a:prstGeom>
          <a:solidFill>
            <a:srgbClr val="F6ECDD"/>
          </a:solidFill>
          <a:ln/>
        </p:spPr>
      </p:sp>
      <p:sp>
        <p:nvSpPr>
          <p:cNvPr id="9" name="Text 7"/>
          <p:cNvSpPr txBox="1"/>
          <p:nvPr/>
        </p:nvSpPr>
        <p:spPr>
          <a:xfrm>
            <a:off x="4590288" y="1783080"/>
            <a:ext cx="3108960" cy="365760"/>
          </a:xfrm>
          <a:prstGeom prst="rect">
            <a:avLst/>
          </a:prstGeom>
          <a:noFill/>
          <a:ln/>
        </p:spPr>
        <p:txBody>
          <a:bodyPr wrap="square" lIns="0" tIns="0" rIns="0" bIns="0" rtlCol="0" anchor="ctr"/>
          <a:lstStyle/>
          <a:p>
            <a:pPr indent="0" marL="0">
              <a:buNone/>
            </a:pPr>
            <a:r>
              <a:rPr lang="en-US" sz="1700" b="1" dirty="0">
                <a:solidFill>
                  <a:srgbClr val="B36A00"/>
                </a:solidFill>
                <a:latin typeface="Arial" pitchFamily="34" charset="0"/>
                <a:ea typeface="Arial" pitchFamily="34" charset="-122"/>
                <a:cs typeface="Arial" pitchFamily="34" charset="-120"/>
              </a:rPr>
              <a:t>Mobilisers</a:t>
            </a:r>
            <a:endParaRPr lang="en-US" sz="1700" dirty="0"/>
          </a:p>
        </p:txBody>
      </p:sp>
      <p:sp>
        <p:nvSpPr>
          <p:cNvPr id="10" name="Text 8"/>
          <p:cNvSpPr txBox="1"/>
          <p:nvPr/>
        </p:nvSpPr>
        <p:spPr>
          <a:xfrm>
            <a:off x="4590288" y="2194560"/>
            <a:ext cx="3108960" cy="2240280"/>
          </a:xfrm>
          <a:prstGeom prst="rect">
            <a:avLst/>
          </a:prstGeom>
          <a:noFill/>
          <a:ln/>
        </p:spPr>
        <p:txBody>
          <a:bodyPr wrap="square" lIns="0" tIns="0" rIns="0" bIns="0" rtlCol="0" anchor="t"/>
          <a:lstStyle/>
          <a:p>
            <a:pPr indent="0" marL="0">
              <a:buNone/>
            </a:pPr>
            <a:r>
              <a:rPr lang="en-US" sz="1250" dirty="0">
                <a:solidFill>
                  <a:srgbClr val="1F1E1B"/>
                </a:solidFill>
                <a:latin typeface="Calibri" pitchFamily="34" charset="0"/>
                <a:ea typeface="Calibri" pitchFamily="34" charset="-122"/>
                <a:cs typeface="Calibri" pitchFamily="34" charset="-120"/>
              </a:rPr>
              <a:t>Joints through range of movement, small → big</a:t>
            </a: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CR: slight drop in HR &amp; breathing</a:t>
            </a: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MS: synovial fluid ↑ → lubrication → ROM ↑</a:t>
            </a:r>
            <a:endParaRPr lang="en-US" sz="1250" dirty="0"/>
          </a:p>
        </p:txBody>
      </p:sp>
      <p:sp>
        <p:nvSpPr>
          <p:cNvPr id="11" name="Shape 9"/>
          <p:cNvSpPr/>
          <p:nvPr/>
        </p:nvSpPr>
        <p:spPr>
          <a:xfrm>
            <a:off x="8138160" y="1645920"/>
            <a:ext cx="3520440" cy="2880360"/>
          </a:xfrm>
          <a:prstGeom prst="roundRect">
            <a:avLst>
              <a:gd name="adj" fmla="val 2540"/>
            </a:avLst>
          </a:prstGeom>
          <a:solidFill>
            <a:srgbClr val="E4EFE8"/>
          </a:solidFill>
          <a:ln/>
        </p:spPr>
      </p:sp>
      <p:sp>
        <p:nvSpPr>
          <p:cNvPr id="12" name="Text 10"/>
          <p:cNvSpPr txBox="1"/>
          <p:nvPr/>
        </p:nvSpPr>
        <p:spPr>
          <a:xfrm>
            <a:off x="8339328" y="1783080"/>
            <a:ext cx="3108960" cy="365760"/>
          </a:xfrm>
          <a:prstGeom prst="rect">
            <a:avLst/>
          </a:prstGeom>
          <a:noFill/>
          <a:ln/>
        </p:spPr>
        <p:txBody>
          <a:bodyPr wrap="square" lIns="0" tIns="0" rIns="0" bIns="0" rtlCol="0" anchor="ctr"/>
          <a:lstStyle/>
          <a:p>
            <a:pPr indent="0" marL="0">
              <a:buNone/>
            </a:pPr>
            <a:r>
              <a:rPr lang="en-US" sz="1700" b="1" dirty="0">
                <a:solidFill>
                  <a:srgbClr val="2C6E49"/>
                </a:solidFill>
                <a:latin typeface="Arial" pitchFamily="34" charset="0"/>
                <a:ea typeface="Arial" pitchFamily="34" charset="-122"/>
                <a:cs typeface="Arial" pitchFamily="34" charset="-120"/>
              </a:rPr>
              <a:t>Prep stretches</a:t>
            </a:r>
            <a:endParaRPr lang="en-US" sz="1700" dirty="0"/>
          </a:p>
        </p:txBody>
      </p:sp>
      <p:sp>
        <p:nvSpPr>
          <p:cNvPr id="13" name="Text 11"/>
          <p:cNvSpPr txBox="1"/>
          <p:nvPr/>
        </p:nvSpPr>
        <p:spPr>
          <a:xfrm>
            <a:off x="8339328" y="2194560"/>
            <a:ext cx="3108960" cy="2240280"/>
          </a:xfrm>
          <a:prstGeom prst="rect">
            <a:avLst/>
          </a:prstGeom>
          <a:noFill/>
          <a:ln/>
        </p:spPr>
        <p:txBody>
          <a:bodyPr wrap="square" lIns="0" tIns="0" rIns="0" bIns="0" rtlCol="0" anchor="t"/>
          <a:lstStyle/>
          <a:p>
            <a:pPr indent="0" marL="0">
              <a:buNone/>
            </a:pPr>
            <a:r>
              <a:rPr lang="en-US" sz="1250" dirty="0">
                <a:solidFill>
                  <a:srgbClr val="1F1E1B"/>
                </a:solidFill>
                <a:latin typeface="Calibri" pitchFamily="34" charset="0"/>
                <a:ea typeface="Calibri" pitchFamily="34" charset="-122"/>
                <a:cs typeface="Calibri" pitchFamily="34" charset="-120"/>
              </a:rPr>
              <a:t>Main muscles of the activity · static/dynamic · simple/compound</a:t>
            </a: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CR: static → drop further; dynamic → stay elevated</a:t>
            </a:r>
            <a:endParaRPr lang="en-US" sz="1250" dirty="0"/>
          </a:p>
          <a:p>
            <a:pPr indent="0" marL="0">
              <a:buNone/>
            </a:pPr>
            <a:r>
              <a:rPr lang="en-US" sz="1250" dirty="0">
                <a:solidFill>
                  <a:srgbClr val="1F1E1B"/>
                </a:solidFill>
                <a:latin typeface="Calibri" pitchFamily="34" charset="0"/>
                <a:ea typeface="Calibri" pitchFamily="34" charset="-122"/>
                <a:cs typeface="Calibri" pitchFamily="34" charset="-120"/>
              </a:rPr>
              <a:t>MS: fully extended, less likely to tear</a:t>
            </a:r>
            <a:endParaRPr lang="en-US" sz="1250" dirty="0"/>
          </a:p>
        </p:txBody>
      </p:sp>
      <p:sp>
        <p:nvSpPr>
          <p:cNvPr id="14" name="Shape 12"/>
          <p:cNvSpPr/>
          <p:nvPr/>
        </p:nvSpPr>
        <p:spPr>
          <a:xfrm>
            <a:off x="640080" y="4709160"/>
            <a:ext cx="10881360" cy="1234440"/>
          </a:xfrm>
          <a:prstGeom prst="roundRect">
            <a:avLst>
              <a:gd name="adj" fmla="val 5926"/>
            </a:avLst>
          </a:prstGeom>
          <a:solidFill>
            <a:srgbClr val="F1EFE5"/>
          </a:solidFill>
          <a:ln/>
        </p:spPr>
      </p:sp>
      <p:sp>
        <p:nvSpPr>
          <p:cNvPr id="15" name="Text 13"/>
          <p:cNvSpPr txBox="1"/>
          <p:nvPr/>
        </p:nvSpPr>
        <p:spPr>
          <a:xfrm>
            <a:off x="868680" y="4919472"/>
            <a:ext cx="10424160" cy="868680"/>
          </a:xfrm>
          <a:prstGeom prst="rect">
            <a:avLst/>
          </a:prstGeom>
          <a:noFill/>
          <a:ln/>
        </p:spPr>
        <p:txBody>
          <a:bodyPr wrap="square" lIns="0" tIns="0" rIns="0" bIns="0" rtlCol="0" anchor="t"/>
          <a:lstStyle/>
          <a:p>
            <a:pPr indent="0" marL="0">
              <a:buNone/>
            </a:pPr>
            <a:r>
              <a:rPr lang="en-US" sz="1450" dirty="0">
                <a:solidFill>
                  <a:srgbClr val="1F1E1B"/>
                </a:solidFill>
                <a:latin typeface="Calibri" pitchFamily="34" charset="0"/>
                <a:ea typeface="Calibri" pitchFamily="34" charset="-122"/>
                <a:cs typeface="Calibri" pitchFamily="34" charset="-120"/>
              </a:rPr>
              <a:t>Adapt: intensity · impact · timing · stretch type, for the participant and the activity.   Deliver: space, equipment, organisation, timing, demonstrations, positioning · observe, instruct, teach, feed back.</a:t>
            </a:r>
            <a:endParaRPr lang="en-US" sz="145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2560320"/>
            <a:ext cx="10881360" cy="914400"/>
          </a:xfrm>
          <a:prstGeom prst="rect">
            <a:avLst/>
          </a:prstGeom>
          <a:noFill/>
          <a:ln/>
        </p:spPr>
        <p:txBody>
          <a:bodyPr wrap="square" lIns="0" tIns="0" rIns="0" bIns="0" rtlCol="0" anchor="ctr"/>
          <a:lstStyle/>
          <a:p>
            <a:pPr indent="0" marL="0">
              <a:buNone/>
            </a:pPr>
            <a:r>
              <a:rPr lang="en-US" sz="4800" b="1" dirty="0">
                <a:solidFill>
                  <a:srgbClr val="FFFFFF"/>
                </a:solidFill>
                <a:latin typeface="Arial" pitchFamily="34" charset="0"/>
                <a:ea typeface="Arial" pitchFamily="34" charset="-122"/>
                <a:cs typeface="Arial" pitchFamily="34" charset="-120"/>
              </a:rPr>
              <a:t>Booklet answers.</a:t>
            </a:r>
            <a:endParaRPr lang="en-US" sz="4800" dirty="0"/>
          </a:p>
        </p:txBody>
      </p:sp>
      <p:sp>
        <p:nvSpPr>
          <p:cNvPr id="3" name="Text 1"/>
          <p:cNvSpPr txBox="1"/>
          <p:nvPr/>
        </p:nvSpPr>
        <p:spPr>
          <a:xfrm>
            <a:off x="640080" y="3657600"/>
            <a:ext cx="9144000" cy="457200"/>
          </a:xfrm>
          <a:prstGeom prst="rect">
            <a:avLst/>
          </a:prstGeom>
          <a:noFill/>
          <a:ln/>
        </p:spPr>
        <p:txBody>
          <a:bodyPr wrap="square" lIns="0" tIns="0" rIns="0" bIns="0" rtlCol="0" anchor="ctr"/>
          <a:lstStyle/>
          <a:p>
            <a:pPr indent="0" marL="0">
              <a:buNone/>
            </a:pPr>
            <a:r>
              <a:rPr lang="en-US" sz="1800" dirty="0">
                <a:solidFill>
                  <a:srgbClr val="D8D5C9"/>
                </a:solidFill>
                <a:latin typeface="Calibri" pitchFamily="34" charset="0"/>
                <a:ea typeface="Calibri" pitchFamily="34" charset="-122"/>
                <a:cs typeface="Calibri" pitchFamily="34" charset="-120"/>
              </a:rPr>
              <a:t>One slide per booklet page. The booklet page number is on each slide.</a:t>
            </a:r>
            <a:endParaRPr lang="en-US" sz="1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3657600" cy="292608"/>
          </a:xfrm>
          <a:prstGeom prst="rect">
            <a:avLst/>
          </a:prstGeom>
          <a:noFill/>
          <a:ln/>
        </p:spPr>
        <p:txBody>
          <a:bodyPr wrap="square" lIns="0" tIns="0" rIns="0" bIns="0" rtlCol="0" anchor="ctr"/>
          <a:lstStyle/>
          <a:p>
            <a:pPr indent="0" marL="0">
              <a:buNone/>
            </a:pPr>
            <a:r>
              <a:rPr lang="en-US" sz="1300" b="1" spc="300" kern="0" dirty="0">
                <a:solidFill>
                  <a:srgbClr val="D0202E"/>
                </a:solidFill>
                <a:latin typeface="Calibri" pitchFamily="34" charset="0"/>
                <a:ea typeface="Calibri" pitchFamily="34" charset="-122"/>
                <a:cs typeface="Calibri" pitchFamily="34" charset="-120"/>
              </a:rPr>
              <a:t>BOOKLET PAGE 3</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What is a warm-up?</a:t>
            </a:r>
            <a:endParaRPr lang="en-US" sz="3400" dirty="0"/>
          </a:p>
        </p:txBody>
      </p:sp>
      <p:sp>
        <p:nvSpPr>
          <p:cNvPr id="6" name="Shape 4"/>
          <p:cNvSpPr/>
          <p:nvPr/>
        </p:nvSpPr>
        <p:spPr>
          <a:xfrm>
            <a:off x="640080" y="1645920"/>
            <a:ext cx="10881360" cy="758952"/>
          </a:xfrm>
          <a:prstGeom prst="roundRect">
            <a:avLst>
              <a:gd name="adj" fmla="val 6024"/>
            </a:avLst>
          </a:prstGeom>
          <a:solidFill>
            <a:srgbClr val="F1EFE5"/>
          </a:solidFill>
          <a:ln/>
        </p:spPr>
      </p:sp>
      <p:sp>
        <p:nvSpPr>
          <p:cNvPr id="7" name="Text 5"/>
          <p:cNvSpPr txBox="1"/>
          <p:nvPr/>
        </p:nvSpPr>
        <p:spPr>
          <a:xfrm>
            <a:off x="841248" y="1737360"/>
            <a:ext cx="3108960" cy="59436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Definition</a:t>
            </a:r>
            <a:endParaRPr lang="en-US" sz="1500" dirty="0"/>
          </a:p>
        </p:txBody>
      </p:sp>
      <p:sp>
        <p:nvSpPr>
          <p:cNvPr id="8" name="Text 6"/>
          <p:cNvSpPr txBox="1"/>
          <p:nvPr/>
        </p:nvSpPr>
        <p:spPr>
          <a:xfrm>
            <a:off x="4114800" y="1737360"/>
            <a:ext cx="7223760" cy="594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a period of preparation for exercise or performance, using gradual activity</a:t>
            </a:r>
            <a:endParaRPr lang="en-US" sz="1450" dirty="0"/>
          </a:p>
        </p:txBody>
      </p:sp>
      <p:sp>
        <p:nvSpPr>
          <p:cNvPr id="9" name="Shape 7"/>
          <p:cNvSpPr/>
          <p:nvPr/>
        </p:nvSpPr>
        <p:spPr>
          <a:xfrm>
            <a:off x="640080" y="2514600"/>
            <a:ext cx="10881360" cy="758952"/>
          </a:xfrm>
          <a:prstGeom prst="roundRect">
            <a:avLst>
              <a:gd name="adj" fmla="val 6024"/>
            </a:avLst>
          </a:prstGeom>
          <a:solidFill>
            <a:srgbClr val="FFFFFF"/>
          </a:solidFill>
          <a:ln/>
        </p:spPr>
      </p:sp>
      <p:sp>
        <p:nvSpPr>
          <p:cNvPr id="10" name="Text 8"/>
          <p:cNvSpPr txBox="1"/>
          <p:nvPr/>
        </p:nvSpPr>
        <p:spPr>
          <a:xfrm>
            <a:off x="841248" y="2606040"/>
            <a:ext cx="3108960" cy="59436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Three risks</a:t>
            </a:r>
            <a:endParaRPr lang="en-US" sz="1500" dirty="0"/>
          </a:p>
        </p:txBody>
      </p:sp>
      <p:sp>
        <p:nvSpPr>
          <p:cNvPr id="11" name="Text 9"/>
          <p:cNvSpPr txBox="1"/>
          <p:nvPr/>
        </p:nvSpPr>
        <p:spPr>
          <a:xfrm>
            <a:off x="4114800" y="2606040"/>
            <a:ext cx="7223760" cy="594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muscle strains and tears · unprepared for the intensity · slower reactions early on</a:t>
            </a:r>
            <a:endParaRPr lang="en-US" sz="1450" dirty="0"/>
          </a:p>
        </p:txBody>
      </p:sp>
      <p:sp>
        <p:nvSpPr>
          <p:cNvPr id="12" name="Shape 10"/>
          <p:cNvSpPr/>
          <p:nvPr/>
        </p:nvSpPr>
        <p:spPr>
          <a:xfrm>
            <a:off x="640080" y="3383280"/>
            <a:ext cx="10881360" cy="758952"/>
          </a:xfrm>
          <a:prstGeom prst="roundRect">
            <a:avLst>
              <a:gd name="adj" fmla="val 6024"/>
            </a:avLst>
          </a:prstGeom>
          <a:solidFill>
            <a:srgbClr val="F1EFE5"/>
          </a:solidFill>
          <a:ln/>
        </p:spPr>
      </p:sp>
      <p:sp>
        <p:nvSpPr>
          <p:cNvPr id="13" name="Text 11"/>
          <p:cNvSpPr txBox="1"/>
          <p:nvPr/>
        </p:nvSpPr>
        <p:spPr>
          <a:xfrm>
            <a:off x="841248" y="3474720"/>
            <a:ext cx="3108960" cy="59436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Phase 1</a:t>
            </a:r>
            <a:endParaRPr lang="en-US" sz="1500" dirty="0"/>
          </a:p>
        </p:txBody>
      </p:sp>
      <p:sp>
        <p:nvSpPr>
          <p:cNvPr id="14" name="Text 12"/>
          <p:cNvSpPr txBox="1"/>
          <p:nvPr/>
        </p:nvSpPr>
        <p:spPr>
          <a:xfrm>
            <a:off x="4114800" y="3474720"/>
            <a:ext cx="7223760" cy="594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Pulse raiser, e.g. jogging building to 75% pace runs</a:t>
            </a:r>
            <a:endParaRPr lang="en-US" sz="1450" dirty="0"/>
          </a:p>
        </p:txBody>
      </p:sp>
      <p:sp>
        <p:nvSpPr>
          <p:cNvPr id="15" name="Shape 13"/>
          <p:cNvSpPr/>
          <p:nvPr/>
        </p:nvSpPr>
        <p:spPr>
          <a:xfrm>
            <a:off x="640080" y="4251960"/>
            <a:ext cx="10881360" cy="758952"/>
          </a:xfrm>
          <a:prstGeom prst="roundRect">
            <a:avLst>
              <a:gd name="adj" fmla="val 6024"/>
            </a:avLst>
          </a:prstGeom>
          <a:solidFill>
            <a:srgbClr val="FFFFFF"/>
          </a:solidFill>
          <a:ln/>
        </p:spPr>
      </p:sp>
      <p:sp>
        <p:nvSpPr>
          <p:cNvPr id="16" name="Text 14"/>
          <p:cNvSpPr txBox="1"/>
          <p:nvPr/>
        </p:nvSpPr>
        <p:spPr>
          <a:xfrm>
            <a:off x="841248" y="4343400"/>
            <a:ext cx="3108960" cy="59436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Phase 2</a:t>
            </a:r>
            <a:endParaRPr lang="en-US" sz="1500" dirty="0"/>
          </a:p>
        </p:txBody>
      </p:sp>
      <p:sp>
        <p:nvSpPr>
          <p:cNvPr id="17" name="Text 15"/>
          <p:cNvSpPr txBox="1"/>
          <p:nvPr/>
        </p:nvSpPr>
        <p:spPr>
          <a:xfrm>
            <a:off x="4114800" y="4343400"/>
            <a:ext cx="7223760" cy="594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Mobilisers, e.g. arm swings, hip circles</a:t>
            </a:r>
            <a:endParaRPr lang="en-US" sz="1450" dirty="0"/>
          </a:p>
        </p:txBody>
      </p:sp>
      <p:sp>
        <p:nvSpPr>
          <p:cNvPr id="18" name="Shape 16"/>
          <p:cNvSpPr/>
          <p:nvPr/>
        </p:nvSpPr>
        <p:spPr>
          <a:xfrm>
            <a:off x="640080" y="5120640"/>
            <a:ext cx="10881360" cy="758952"/>
          </a:xfrm>
          <a:prstGeom prst="roundRect">
            <a:avLst>
              <a:gd name="adj" fmla="val 6024"/>
            </a:avLst>
          </a:prstGeom>
          <a:solidFill>
            <a:srgbClr val="F1EFE5"/>
          </a:solidFill>
          <a:ln/>
        </p:spPr>
      </p:sp>
      <p:sp>
        <p:nvSpPr>
          <p:cNvPr id="19" name="Text 17"/>
          <p:cNvSpPr txBox="1"/>
          <p:nvPr/>
        </p:nvSpPr>
        <p:spPr>
          <a:xfrm>
            <a:off x="841248" y="5212080"/>
            <a:ext cx="3108960" cy="59436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Phase 3</a:t>
            </a:r>
            <a:endParaRPr lang="en-US" sz="1500" dirty="0"/>
          </a:p>
        </p:txBody>
      </p:sp>
      <p:sp>
        <p:nvSpPr>
          <p:cNvPr id="20" name="Text 18"/>
          <p:cNvSpPr txBox="1"/>
          <p:nvPr/>
        </p:nvSpPr>
        <p:spPr>
          <a:xfrm>
            <a:off x="4114800" y="5212080"/>
            <a:ext cx="7223760" cy="594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Preparation stretches, e.g. standing quadriceps hold</a:t>
            </a:r>
            <a:endParaRPr lang="en-US" sz="145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3657600" cy="292608"/>
          </a:xfrm>
          <a:prstGeom prst="rect">
            <a:avLst/>
          </a:prstGeom>
          <a:noFill/>
          <a:ln/>
        </p:spPr>
        <p:txBody>
          <a:bodyPr wrap="square" lIns="0" tIns="0" rIns="0" bIns="0" rtlCol="0" anchor="ctr"/>
          <a:lstStyle/>
          <a:p>
            <a:pPr indent="0" marL="0">
              <a:buNone/>
            </a:pPr>
            <a:r>
              <a:rPr lang="en-US" sz="1300" b="1" spc="300" kern="0" dirty="0">
                <a:solidFill>
                  <a:srgbClr val="D0202E"/>
                </a:solidFill>
                <a:latin typeface="Calibri" pitchFamily="34" charset="0"/>
                <a:ea typeface="Calibri" pitchFamily="34" charset="-122"/>
                <a:cs typeface="Calibri" pitchFamily="34" charset="-120"/>
              </a:rPr>
              <a:t>BOOKLET PAGE 4</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Pulse raiser activities.</a:t>
            </a:r>
            <a:endParaRPr lang="en-US" sz="3400" dirty="0"/>
          </a:p>
        </p:txBody>
      </p:sp>
      <p:sp>
        <p:nvSpPr>
          <p:cNvPr id="6" name="Shape 4"/>
          <p:cNvSpPr/>
          <p:nvPr/>
        </p:nvSpPr>
        <p:spPr>
          <a:xfrm>
            <a:off x="640080" y="1737360"/>
            <a:ext cx="10881360" cy="896112"/>
          </a:xfrm>
          <a:prstGeom prst="roundRect">
            <a:avLst>
              <a:gd name="adj" fmla="val 5102"/>
            </a:avLst>
          </a:prstGeom>
          <a:solidFill>
            <a:srgbClr val="F1EFE5"/>
          </a:solidFill>
          <a:ln/>
        </p:spPr>
      </p:sp>
      <p:sp>
        <p:nvSpPr>
          <p:cNvPr id="7" name="Text 5"/>
          <p:cNvSpPr txBox="1"/>
          <p:nvPr/>
        </p:nvSpPr>
        <p:spPr>
          <a:xfrm>
            <a:off x="841248" y="1828800"/>
            <a:ext cx="3108960" cy="73152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Definition blanks</a:t>
            </a:r>
            <a:endParaRPr lang="en-US" sz="1500" dirty="0"/>
          </a:p>
        </p:txBody>
      </p:sp>
      <p:sp>
        <p:nvSpPr>
          <p:cNvPr id="8" name="Text 6"/>
          <p:cNvSpPr txBox="1"/>
          <p:nvPr/>
        </p:nvSpPr>
        <p:spPr>
          <a:xfrm>
            <a:off x="4114800" y="1828800"/>
            <a:ext cx="7223760" cy="73152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gradually · intensity · heart rate</a:t>
            </a:r>
            <a:endParaRPr lang="en-US" sz="1450" dirty="0"/>
          </a:p>
        </p:txBody>
      </p:sp>
      <p:sp>
        <p:nvSpPr>
          <p:cNvPr id="9" name="Shape 7"/>
          <p:cNvSpPr/>
          <p:nvPr/>
        </p:nvSpPr>
        <p:spPr>
          <a:xfrm>
            <a:off x="640080" y="2743200"/>
            <a:ext cx="10881360" cy="896112"/>
          </a:xfrm>
          <a:prstGeom prst="roundRect">
            <a:avLst>
              <a:gd name="adj" fmla="val 5102"/>
            </a:avLst>
          </a:prstGeom>
          <a:solidFill>
            <a:srgbClr val="FFFFFF"/>
          </a:solidFill>
          <a:ln/>
        </p:spPr>
      </p:sp>
      <p:sp>
        <p:nvSpPr>
          <p:cNvPr id="10" name="Text 8"/>
          <p:cNvSpPr txBox="1"/>
          <p:nvPr/>
        </p:nvSpPr>
        <p:spPr>
          <a:xfrm>
            <a:off x="841248" y="2834640"/>
            <a:ext cx="3108960" cy="73152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A good plan shows</a:t>
            </a:r>
            <a:endParaRPr lang="en-US" sz="1500" dirty="0"/>
          </a:p>
        </p:txBody>
      </p:sp>
      <p:sp>
        <p:nvSpPr>
          <p:cNvPr id="11" name="Text 9"/>
          <p:cNvSpPr txBox="1"/>
          <p:nvPr/>
        </p:nvSpPr>
        <p:spPr>
          <a:xfrm>
            <a:off x="4114800" y="2834640"/>
            <a:ext cx="7223760" cy="73152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3 to 4 activities that build in steps · 3 to 5 minutes in total · finishes near the pace of the sport</a:t>
            </a:r>
            <a:endParaRPr lang="en-US" sz="1450" dirty="0"/>
          </a:p>
        </p:txBody>
      </p:sp>
      <p:sp>
        <p:nvSpPr>
          <p:cNvPr id="12" name="Shape 10"/>
          <p:cNvSpPr/>
          <p:nvPr/>
        </p:nvSpPr>
        <p:spPr>
          <a:xfrm>
            <a:off x="640080" y="3749040"/>
            <a:ext cx="10881360" cy="896112"/>
          </a:xfrm>
          <a:prstGeom prst="roundRect">
            <a:avLst>
              <a:gd name="adj" fmla="val 5102"/>
            </a:avLst>
          </a:prstGeom>
          <a:solidFill>
            <a:srgbClr val="F1EFE5"/>
          </a:solidFill>
          <a:ln/>
        </p:spPr>
      </p:sp>
      <p:sp>
        <p:nvSpPr>
          <p:cNvPr id="13" name="Text 11"/>
          <p:cNvSpPr txBox="1"/>
          <p:nvPr/>
        </p:nvSpPr>
        <p:spPr>
          <a:xfrm>
            <a:off x="841248" y="3840480"/>
            <a:ext cx="3108960" cy="73152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Sport-specific</a:t>
            </a:r>
            <a:endParaRPr lang="en-US" sz="1500" dirty="0"/>
          </a:p>
        </p:txBody>
      </p:sp>
      <p:sp>
        <p:nvSpPr>
          <p:cNvPr id="14" name="Text 12"/>
          <p:cNvSpPr txBox="1"/>
          <p:nvPr/>
        </p:nvSpPr>
        <p:spPr>
          <a:xfrm>
            <a:off x="4114800" y="3840480"/>
            <a:ext cx="7223760" cy="73152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movements from the chosen sport appear, e.g. court side-steps for netball, dribbling builds for football</a:t>
            </a:r>
            <a:endParaRPr lang="en-US" sz="1450" dirty="0"/>
          </a:p>
        </p:txBody>
      </p:sp>
      <p:sp>
        <p:nvSpPr>
          <p:cNvPr id="15" name="Shape 13"/>
          <p:cNvSpPr/>
          <p:nvPr/>
        </p:nvSpPr>
        <p:spPr>
          <a:xfrm>
            <a:off x="640080" y="4754880"/>
            <a:ext cx="10881360" cy="896112"/>
          </a:xfrm>
          <a:prstGeom prst="roundRect">
            <a:avLst>
              <a:gd name="adj" fmla="val 5102"/>
            </a:avLst>
          </a:prstGeom>
          <a:solidFill>
            <a:srgbClr val="FFFFFF"/>
          </a:solidFill>
          <a:ln/>
        </p:spPr>
      </p:sp>
      <p:sp>
        <p:nvSpPr>
          <p:cNvPr id="16" name="Text 14"/>
          <p:cNvSpPr txBox="1"/>
          <p:nvPr/>
        </p:nvSpPr>
        <p:spPr>
          <a:xfrm>
            <a:off x="841248" y="4846320"/>
            <a:ext cx="3108960" cy="73152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Teaching points</a:t>
            </a:r>
            <a:endParaRPr lang="en-US" sz="1500" dirty="0"/>
          </a:p>
        </p:txBody>
      </p:sp>
      <p:sp>
        <p:nvSpPr>
          <p:cNvPr id="17" name="Text 15"/>
          <p:cNvSpPr txBox="1"/>
          <p:nvPr/>
        </p:nvSpPr>
        <p:spPr>
          <a:xfrm>
            <a:off x="4114800" y="4846320"/>
            <a:ext cx="7223760" cy="73152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one short cue per activity, e.g. land softly, knees to hip height</a:t>
            </a:r>
            <a:endParaRPr lang="en-US" sz="145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3657600" cy="292608"/>
          </a:xfrm>
          <a:prstGeom prst="rect">
            <a:avLst/>
          </a:prstGeom>
          <a:noFill/>
          <a:ln/>
        </p:spPr>
        <p:txBody>
          <a:bodyPr wrap="square" lIns="0" tIns="0" rIns="0" bIns="0" rtlCol="0" anchor="ctr"/>
          <a:lstStyle/>
          <a:p>
            <a:pPr indent="0" marL="0">
              <a:buNone/>
            </a:pPr>
            <a:r>
              <a:rPr lang="en-US" sz="1300" b="1" spc="300" kern="0" dirty="0">
                <a:solidFill>
                  <a:srgbClr val="D0202E"/>
                </a:solidFill>
                <a:latin typeface="Calibri" pitchFamily="34" charset="0"/>
                <a:ea typeface="Calibri" pitchFamily="34" charset="-122"/>
                <a:cs typeface="Calibri" pitchFamily="34" charset="-120"/>
              </a:rPr>
              <a:t>BOOKLET PAGE 5</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Cardiorespiratory responses.</a:t>
            </a:r>
            <a:endParaRPr lang="en-US" sz="3400" dirty="0"/>
          </a:p>
        </p:txBody>
      </p:sp>
      <p:sp>
        <p:nvSpPr>
          <p:cNvPr id="6" name="Shape 4"/>
          <p:cNvSpPr/>
          <p:nvPr/>
        </p:nvSpPr>
        <p:spPr>
          <a:xfrm>
            <a:off x="640080" y="1645920"/>
            <a:ext cx="10881360" cy="731520"/>
          </a:xfrm>
          <a:prstGeom prst="roundRect">
            <a:avLst>
              <a:gd name="adj" fmla="val 6250"/>
            </a:avLst>
          </a:prstGeom>
          <a:solidFill>
            <a:srgbClr val="F1EFE5"/>
          </a:solidFill>
          <a:ln/>
        </p:spPr>
      </p:sp>
      <p:sp>
        <p:nvSpPr>
          <p:cNvPr id="7" name="Text 5"/>
          <p:cNvSpPr txBox="1"/>
          <p:nvPr/>
        </p:nvSpPr>
        <p:spPr>
          <a:xfrm>
            <a:off x="841248" y="1737360"/>
            <a:ext cx="4754880" cy="56692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Increased heart rate</a:t>
            </a:r>
            <a:endParaRPr lang="en-US" sz="1500" dirty="0"/>
          </a:p>
        </p:txBody>
      </p:sp>
      <p:sp>
        <p:nvSpPr>
          <p:cNvPr id="8" name="Text 6"/>
          <p:cNvSpPr txBox="1"/>
          <p:nvPr/>
        </p:nvSpPr>
        <p:spPr>
          <a:xfrm>
            <a:off x="5760720" y="1737360"/>
            <a:ext cx="5577840" cy="56692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more blood pumped to the working muscles</a:t>
            </a:r>
            <a:endParaRPr lang="en-US" sz="1450" dirty="0"/>
          </a:p>
        </p:txBody>
      </p:sp>
      <p:sp>
        <p:nvSpPr>
          <p:cNvPr id="9" name="Shape 7"/>
          <p:cNvSpPr/>
          <p:nvPr/>
        </p:nvSpPr>
        <p:spPr>
          <a:xfrm>
            <a:off x="640080" y="2487168"/>
            <a:ext cx="10881360" cy="731520"/>
          </a:xfrm>
          <a:prstGeom prst="roundRect">
            <a:avLst>
              <a:gd name="adj" fmla="val 6250"/>
            </a:avLst>
          </a:prstGeom>
          <a:solidFill>
            <a:srgbClr val="FFFFFF"/>
          </a:solidFill>
          <a:ln/>
        </p:spPr>
      </p:sp>
      <p:sp>
        <p:nvSpPr>
          <p:cNvPr id="10" name="Text 8"/>
          <p:cNvSpPr txBox="1"/>
          <p:nvPr/>
        </p:nvSpPr>
        <p:spPr>
          <a:xfrm>
            <a:off x="841248" y="2578608"/>
            <a:ext cx="4754880" cy="56692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Increased breathing rate</a:t>
            </a:r>
            <a:endParaRPr lang="en-US" sz="1500" dirty="0"/>
          </a:p>
        </p:txBody>
      </p:sp>
      <p:sp>
        <p:nvSpPr>
          <p:cNvPr id="11" name="Text 9"/>
          <p:cNvSpPr txBox="1"/>
          <p:nvPr/>
        </p:nvSpPr>
        <p:spPr>
          <a:xfrm>
            <a:off x="5760720" y="2578608"/>
            <a:ext cx="5577840" cy="56692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more oxygen taken in per minute</a:t>
            </a:r>
            <a:endParaRPr lang="en-US" sz="1450" dirty="0"/>
          </a:p>
        </p:txBody>
      </p:sp>
      <p:sp>
        <p:nvSpPr>
          <p:cNvPr id="12" name="Shape 10"/>
          <p:cNvSpPr/>
          <p:nvPr/>
        </p:nvSpPr>
        <p:spPr>
          <a:xfrm>
            <a:off x="640080" y="3328416"/>
            <a:ext cx="10881360" cy="731520"/>
          </a:xfrm>
          <a:prstGeom prst="roundRect">
            <a:avLst>
              <a:gd name="adj" fmla="val 6250"/>
            </a:avLst>
          </a:prstGeom>
          <a:solidFill>
            <a:srgbClr val="F1EFE5"/>
          </a:solidFill>
          <a:ln/>
        </p:spPr>
      </p:sp>
      <p:sp>
        <p:nvSpPr>
          <p:cNvPr id="13" name="Text 11"/>
          <p:cNvSpPr txBox="1"/>
          <p:nvPr/>
        </p:nvSpPr>
        <p:spPr>
          <a:xfrm>
            <a:off x="841248" y="3419856"/>
            <a:ext cx="4754880" cy="56692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Increased depth of breathing</a:t>
            </a:r>
            <a:endParaRPr lang="en-US" sz="1500" dirty="0"/>
          </a:p>
        </p:txBody>
      </p:sp>
      <p:sp>
        <p:nvSpPr>
          <p:cNvPr id="14" name="Text 12"/>
          <p:cNvSpPr txBox="1"/>
          <p:nvPr/>
        </p:nvSpPr>
        <p:spPr>
          <a:xfrm>
            <a:off x="5760720" y="3419856"/>
            <a:ext cx="5577840" cy="56692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more oxygen taken in per breath</a:t>
            </a:r>
            <a:endParaRPr lang="en-US" sz="1450" dirty="0"/>
          </a:p>
        </p:txBody>
      </p:sp>
      <p:sp>
        <p:nvSpPr>
          <p:cNvPr id="15" name="Shape 13"/>
          <p:cNvSpPr/>
          <p:nvPr/>
        </p:nvSpPr>
        <p:spPr>
          <a:xfrm>
            <a:off x="640080" y="4169664"/>
            <a:ext cx="10881360" cy="731520"/>
          </a:xfrm>
          <a:prstGeom prst="roundRect">
            <a:avLst>
              <a:gd name="adj" fmla="val 6250"/>
            </a:avLst>
          </a:prstGeom>
          <a:solidFill>
            <a:srgbClr val="FFFFFF"/>
          </a:solidFill>
          <a:ln/>
        </p:spPr>
      </p:sp>
      <p:sp>
        <p:nvSpPr>
          <p:cNvPr id="16" name="Text 14"/>
          <p:cNvSpPr txBox="1"/>
          <p:nvPr/>
        </p:nvSpPr>
        <p:spPr>
          <a:xfrm>
            <a:off x="841248" y="4261104"/>
            <a:ext cx="4754880" cy="56692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Increased oxygen supply to working muscles</a:t>
            </a:r>
            <a:endParaRPr lang="en-US" sz="1500" dirty="0"/>
          </a:p>
        </p:txBody>
      </p:sp>
      <p:sp>
        <p:nvSpPr>
          <p:cNvPr id="17" name="Text 15"/>
          <p:cNvSpPr txBox="1"/>
          <p:nvPr/>
        </p:nvSpPr>
        <p:spPr>
          <a:xfrm>
            <a:off x="5760720" y="4261104"/>
            <a:ext cx="5577840" cy="56692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muscles can work harder, for longer</a:t>
            </a:r>
            <a:endParaRPr lang="en-US" sz="1450" dirty="0"/>
          </a:p>
        </p:txBody>
      </p:sp>
      <p:sp>
        <p:nvSpPr>
          <p:cNvPr id="18" name="Shape 16"/>
          <p:cNvSpPr/>
          <p:nvPr/>
        </p:nvSpPr>
        <p:spPr>
          <a:xfrm>
            <a:off x="640080" y="5010912"/>
            <a:ext cx="10881360" cy="731520"/>
          </a:xfrm>
          <a:prstGeom prst="roundRect">
            <a:avLst>
              <a:gd name="adj" fmla="val 6250"/>
            </a:avLst>
          </a:prstGeom>
          <a:solidFill>
            <a:srgbClr val="F1EFE5"/>
          </a:solidFill>
          <a:ln/>
        </p:spPr>
      </p:sp>
      <p:sp>
        <p:nvSpPr>
          <p:cNvPr id="19" name="Text 17"/>
          <p:cNvSpPr txBox="1"/>
          <p:nvPr/>
        </p:nvSpPr>
        <p:spPr>
          <a:xfrm>
            <a:off x="841248" y="5102352"/>
            <a:ext cx="4754880" cy="56692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Increased removal of carbon dioxide</a:t>
            </a:r>
            <a:endParaRPr lang="en-US" sz="1500" dirty="0"/>
          </a:p>
        </p:txBody>
      </p:sp>
      <p:sp>
        <p:nvSpPr>
          <p:cNvPr id="20" name="Text 18"/>
          <p:cNvSpPr txBox="1"/>
          <p:nvPr/>
        </p:nvSpPr>
        <p:spPr>
          <a:xfrm>
            <a:off x="5760720" y="5102352"/>
            <a:ext cx="5577840" cy="56692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waste product cleared faster</a:t>
            </a:r>
            <a:endParaRPr lang="en-US" sz="1450" dirty="0"/>
          </a:p>
        </p:txBody>
      </p:sp>
      <p:sp>
        <p:nvSpPr>
          <p:cNvPr id="21" name="Text 19"/>
          <p:cNvSpPr txBox="1"/>
          <p:nvPr/>
        </p:nvSpPr>
        <p:spPr>
          <a:xfrm>
            <a:off x="640080" y="5989320"/>
            <a:ext cx="10881360" cy="365760"/>
          </a:xfrm>
          <a:prstGeom prst="rect">
            <a:avLst/>
          </a:prstGeom>
          <a:noFill/>
          <a:ln/>
        </p:spPr>
        <p:txBody>
          <a:bodyPr wrap="square" lIns="0" tIns="0" rIns="0" bIns="0" rtlCol="0" anchor="ctr"/>
          <a:lstStyle/>
          <a:p>
            <a:pPr indent="0" marL="0">
              <a:buNone/>
            </a:pPr>
            <a:r>
              <a:rPr lang="en-US" sz="1400" dirty="0">
                <a:solidFill>
                  <a:srgbClr val="6E6B5E"/>
                </a:solidFill>
                <a:latin typeface="Calibri" pitchFamily="34" charset="0"/>
                <a:ea typeface="Calibri" pitchFamily="34" charset="-122"/>
                <a:cs typeface="Calibri" pitchFamily="34" charset="-120"/>
              </a:rPr>
              <a:t>Check question: responses 2 and 3 bring oxygen in · response 5 takes waste out.</a:t>
            </a:r>
            <a:endParaRPr lang="en-US" sz="1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3657600" cy="292608"/>
          </a:xfrm>
          <a:prstGeom prst="rect">
            <a:avLst/>
          </a:prstGeom>
          <a:noFill/>
          <a:ln/>
        </p:spPr>
        <p:txBody>
          <a:bodyPr wrap="square" lIns="0" tIns="0" rIns="0" bIns="0" rtlCol="0" anchor="ctr"/>
          <a:lstStyle/>
          <a:p>
            <a:pPr indent="0" marL="0">
              <a:buNone/>
            </a:pPr>
            <a:r>
              <a:rPr lang="en-US" sz="1300" b="1" spc="300" kern="0" dirty="0">
                <a:solidFill>
                  <a:srgbClr val="D0202E"/>
                </a:solidFill>
                <a:latin typeface="Calibri" pitchFamily="34" charset="0"/>
                <a:ea typeface="Calibri" pitchFamily="34" charset="-122"/>
                <a:cs typeface="Calibri" pitchFamily="34" charset="-120"/>
              </a:rPr>
              <a:t>BOOKLET PAGE 6</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Musculoskeletal responses, and Tom.</a:t>
            </a:r>
            <a:endParaRPr lang="en-US" sz="3400" dirty="0"/>
          </a:p>
        </p:txBody>
      </p:sp>
      <p:sp>
        <p:nvSpPr>
          <p:cNvPr id="6" name="Shape 4"/>
          <p:cNvSpPr/>
          <p:nvPr/>
        </p:nvSpPr>
        <p:spPr>
          <a:xfrm>
            <a:off x="640080" y="1645920"/>
            <a:ext cx="10881360" cy="786384"/>
          </a:xfrm>
          <a:prstGeom prst="roundRect">
            <a:avLst>
              <a:gd name="adj" fmla="val 5814"/>
            </a:avLst>
          </a:prstGeom>
          <a:solidFill>
            <a:srgbClr val="F1EFE5"/>
          </a:solidFill>
          <a:ln/>
        </p:spPr>
      </p:sp>
      <p:sp>
        <p:nvSpPr>
          <p:cNvPr id="7" name="Text 5"/>
          <p:cNvSpPr txBox="1"/>
          <p:nvPr/>
        </p:nvSpPr>
        <p:spPr>
          <a:xfrm>
            <a:off x="841248" y="1737360"/>
            <a:ext cx="3108960" cy="621792"/>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Blanks</a:t>
            </a:r>
            <a:endParaRPr lang="en-US" sz="1500" dirty="0"/>
          </a:p>
        </p:txBody>
      </p:sp>
      <p:sp>
        <p:nvSpPr>
          <p:cNvPr id="8" name="Text 6"/>
          <p:cNvSpPr txBox="1"/>
          <p:nvPr/>
        </p:nvSpPr>
        <p:spPr>
          <a:xfrm>
            <a:off x="4114800" y="1737360"/>
            <a:ext cx="7223760" cy="621792"/>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temperature · pliability · strain</a:t>
            </a:r>
            <a:endParaRPr lang="en-US" sz="1450" dirty="0"/>
          </a:p>
        </p:txBody>
      </p:sp>
      <p:sp>
        <p:nvSpPr>
          <p:cNvPr id="9" name="Shape 7"/>
          <p:cNvSpPr/>
          <p:nvPr/>
        </p:nvSpPr>
        <p:spPr>
          <a:xfrm>
            <a:off x="640080" y="2542032"/>
            <a:ext cx="10881360" cy="786384"/>
          </a:xfrm>
          <a:prstGeom prst="roundRect">
            <a:avLst>
              <a:gd name="adj" fmla="val 5814"/>
            </a:avLst>
          </a:prstGeom>
          <a:solidFill>
            <a:srgbClr val="FFFFFF"/>
          </a:solidFill>
          <a:ln/>
        </p:spPr>
      </p:sp>
      <p:sp>
        <p:nvSpPr>
          <p:cNvPr id="10" name="Text 8"/>
          <p:cNvSpPr txBox="1"/>
          <p:nvPr/>
        </p:nvSpPr>
        <p:spPr>
          <a:xfrm>
            <a:off x="841248" y="2633472"/>
            <a:ext cx="3108960" cy="621792"/>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Tom: exercises</a:t>
            </a:r>
            <a:endParaRPr lang="en-US" sz="1500" dirty="0"/>
          </a:p>
        </p:txBody>
      </p:sp>
      <p:sp>
        <p:nvSpPr>
          <p:cNvPr id="11" name="Text 9"/>
          <p:cNvSpPr txBox="1"/>
          <p:nvPr/>
        </p:nvSpPr>
        <p:spPr>
          <a:xfrm>
            <a:off x="4114800" y="2633472"/>
            <a:ext cx="7223760" cy="621792"/>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any three gradual pulse raisers, each with a teaching point, e.g. jogging, high knees, shuttle runs at 25/50/75%</a:t>
            </a:r>
            <a:endParaRPr lang="en-US" sz="1450" dirty="0"/>
          </a:p>
        </p:txBody>
      </p:sp>
      <p:sp>
        <p:nvSpPr>
          <p:cNvPr id="12" name="Shape 10"/>
          <p:cNvSpPr/>
          <p:nvPr/>
        </p:nvSpPr>
        <p:spPr>
          <a:xfrm>
            <a:off x="640080" y="3438144"/>
            <a:ext cx="10881360" cy="786384"/>
          </a:xfrm>
          <a:prstGeom prst="roundRect">
            <a:avLst>
              <a:gd name="adj" fmla="val 5814"/>
            </a:avLst>
          </a:prstGeom>
          <a:solidFill>
            <a:srgbClr val="F1EFE5"/>
          </a:solidFill>
          <a:ln/>
        </p:spPr>
      </p:sp>
      <p:sp>
        <p:nvSpPr>
          <p:cNvPr id="13" name="Text 11"/>
          <p:cNvSpPr txBox="1"/>
          <p:nvPr/>
        </p:nvSpPr>
        <p:spPr>
          <a:xfrm>
            <a:off x="841248" y="3529584"/>
            <a:ext cx="3108960" cy="621792"/>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Tom: CR effects</a:t>
            </a:r>
            <a:endParaRPr lang="en-US" sz="1500" dirty="0"/>
          </a:p>
        </p:txBody>
      </p:sp>
      <p:sp>
        <p:nvSpPr>
          <p:cNvPr id="14" name="Text 12"/>
          <p:cNvSpPr txBox="1"/>
          <p:nvPr/>
        </p:nvSpPr>
        <p:spPr>
          <a:xfrm>
            <a:off x="4114800" y="3529584"/>
            <a:ext cx="7223760" cy="621792"/>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heart rate, breathing rate and depth increase, so more oxygen reaches working muscles and CO2 is removed</a:t>
            </a:r>
            <a:endParaRPr lang="en-US" sz="1450" dirty="0"/>
          </a:p>
        </p:txBody>
      </p:sp>
      <p:sp>
        <p:nvSpPr>
          <p:cNvPr id="15" name="Shape 13"/>
          <p:cNvSpPr/>
          <p:nvPr/>
        </p:nvSpPr>
        <p:spPr>
          <a:xfrm>
            <a:off x="640080" y="4334256"/>
            <a:ext cx="10881360" cy="786384"/>
          </a:xfrm>
          <a:prstGeom prst="roundRect">
            <a:avLst>
              <a:gd name="adj" fmla="val 5814"/>
            </a:avLst>
          </a:prstGeom>
          <a:solidFill>
            <a:srgbClr val="FFFFFF"/>
          </a:solidFill>
          <a:ln/>
        </p:spPr>
      </p:sp>
      <p:sp>
        <p:nvSpPr>
          <p:cNvPr id="16" name="Text 14"/>
          <p:cNvSpPr txBox="1"/>
          <p:nvPr/>
        </p:nvSpPr>
        <p:spPr>
          <a:xfrm>
            <a:off x="841248" y="4425696"/>
            <a:ext cx="3108960" cy="621792"/>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Tom: MS effects</a:t>
            </a:r>
            <a:endParaRPr lang="en-US" sz="1500" dirty="0"/>
          </a:p>
        </p:txBody>
      </p:sp>
      <p:sp>
        <p:nvSpPr>
          <p:cNvPr id="17" name="Text 15"/>
          <p:cNvSpPr txBox="1"/>
          <p:nvPr/>
        </p:nvSpPr>
        <p:spPr>
          <a:xfrm>
            <a:off x="4114800" y="4425696"/>
            <a:ext cx="7223760" cy="621792"/>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muscle temperature and pliability increase, so strain risk drops</a:t>
            </a:r>
            <a:endParaRPr lang="en-US" sz="1450" dirty="0"/>
          </a:p>
        </p:txBody>
      </p:sp>
      <p:sp>
        <p:nvSpPr>
          <p:cNvPr id="18" name="Shape 16"/>
          <p:cNvSpPr/>
          <p:nvPr/>
        </p:nvSpPr>
        <p:spPr>
          <a:xfrm>
            <a:off x="640080" y="5230368"/>
            <a:ext cx="10881360" cy="786384"/>
          </a:xfrm>
          <a:prstGeom prst="roundRect">
            <a:avLst>
              <a:gd name="adj" fmla="val 5814"/>
            </a:avLst>
          </a:prstGeom>
          <a:solidFill>
            <a:srgbClr val="F1EFE5"/>
          </a:solidFill>
          <a:ln/>
        </p:spPr>
      </p:sp>
      <p:sp>
        <p:nvSpPr>
          <p:cNvPr id="19" name="Text 17"/>
          <p:cNvSpPr txBox="1"/>
          <p:nvPr/>
        </p:nvSpPr>
        <p:spPr>
          <a:xfrm>
            <a:off x="841248" y="5321808"/>
            <a:ext cx="3108960" cy="621792"/>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Tom: the link</a:t>
            </a:r>
            <a:endParaRPr lang="en-US" sz="1500" dirty="0"/>
          </a:p>
        </p:txBody>
      </p:sp>
      <p:sp>
        <p:nvSpPr>
          <p:cNvPr id="20" name="Text 18"/>
          <p:cNvSpPr txBox="1"/>
          <p:nvPr/>
        </p:nvSpPr>
        <p:spPr>
          <a:xfrm>
            <a:off x="4114800" y="5321808"/>
            <a:ext cx="7223760" cy="621792"/>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named to Tom and his football, e.g. ready for the intensity of Saturday's match from kick-off</a:t>
            </a:r>
            <a:endParaRPr lang="en-US" sz="145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3657600" cy="292608"/>
          </a:xfrm>
          <a:prstGeom prst="rect">
            <a:avLst/>
          </a:prstGeom>
          <a:noFill/>
          <a:ln/>
        </p:spPr>
        <p:txBody>
          <a:bodyPr wrap="square" lIns="0" tIns="0" rIns="0" bIns="0" rtlCol="0" anchor="ctr"/>
          <a:lstStyle/>
          <a:p>
            <a:pPr indent="0" marL="0">
              <a:buNone/>
            </a:pPr>
            <a:r>
              <a:rPr lang="en-US" sz="1300" b="1" spc="300" kern="0" dirty="0">
                <a:solidFill>
                  <a:srgbClr val="D0202E"/>
                </a:solidFill>
                <a:latin typeface="Calibri" pitchFamily="34" charset="0"/>
                <a:ea typeface="Calibri" pitchFamily="34" charset="-122"/>
                <a:cs typeface="Calibri" pitchFamily="34" charset="-120"/>
              </a:rPr>
              <a:t>BOOKLET PAGE 8</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Mobilisers.</a:t>
            </a:r>
            <a:endParaRPr lang="en-US" sz="3400" dirty="0"/>
          </a:p>
        </p:txBody>
      </p:sp>
      <p:sp>
        <p:nvSpPr>
          <p:cNvPr id="6" name="Shape 4"/>
          <p:cNvSpPr/>
          <p:nvPr/>
        </p:nvSpPr>
        <p:spPr>
          <a:xfrm>
            <a:off x="640080" y="1600200"/>
            <a:ext cx="10881360" cy="640080"/>
          </a:xfrm>
          <a:prstGeom prst="roundRect">
            <a:avLst>
              <a:gd name="adj" fmla="val 7143"/>
            </a:avLst>
          </a:prstGeom>
          <a:solidFill>
            <a:srgbClr val="F1EFE5"/>
          </a:solidFill>
          <a:ln/>
        </p:spPr>
      </p:sp>
      <p:sp>
        <p:nvSpPr>
          <p:cNvPr id="7" name="Text 5"/>
          <p:cNvSpPr txBox="1"/>
          <p:nvPr/>
        </p:nvSpPr>
        <p:spPr>
          <a:xfrm>
            <a:off x="841248" y="1691640"/>
            <a:ext cx="3108960" cy="47548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Definition blanks</a:t>
            </a:r>
            <a:endParaRPr lang="en-US" sz="1500" dirty="0"/>
          </a:p>
        </p:txBody>
      </p:sp>
      <p:sp>
        <p:nvSpPr>
          <p:cNvPr id="8" name="Text 6"/>
          <p:cNvSpPr txBox="1"/>
          <p:nvPr/>
        </p:nvSpPr>
        <p:spPr>
          <a:xfrm>
            <a:off x="4114800" y="1691640"/>
            <a:ext cx="7223760" cy="47548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joints · range of movement · small · bigger</a:t>
            </a:r>
            <a:endParaRPr lang="en-US" sz="1450" dirty="0"/>
          </a:p>
        </p:txBody>
      </p:sp>
      <p:sp>
        <p:nvSpPr>
          <p:cNvPr id="9" name="Shape 7"/>
          <p:cNvSpPr/>
          <p:nvPr/>
        </p:nvSpPr>
        <p:spPr>
          <a:xfrm>
            <a:off x="640080" y="2350008"/>
            <a:ext cx="10881360" cy="640080"/>
          </a:xfrm>
          <a:prstGeom prst="roundRect">
            <a:avLst>
              <a:gd name="adj" fmla="val 7143"/>
            </a:avLst>
          </a:prstGeom>
          <a:solidFill>
            <a:srgbClr val="FFFFFF"/>
          </a:solidFill>
          <a:ln/>
        </p:spPr>
      </p:sp>
      <p:sp>
        <p:nvSpPr>
          <p:cNvPr id="10" name="Text 8"/>
          <p:cNvSpPr txBox="1"/>
          <p:nvPr/>
        </p:nvSpPr>
        <p:spPr>
          <a:xfrm>
            <a:off x="841248" y="2441448"/>
            <a:ext cx="3108960" cy="47548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1 Shoulders · 2 Elbows</a:t>
            </a:r>
            <a:endParaRPr lang="en-US" sz="1500" dirty="0"/>
          </a:p>
        </p:txBody>
      </p:sp>
      <p:sp>
        <p:nvSpPr>
          <p:cNvPr id="11" name="Text 9"/>
          <p:cNvSpPr txBox="1"/>
          <p:nvPr/>
        </p:nvSpPr>
        <p:spPr>
          <a:xfrm>
            <a:off x="4114800" y="2441448"/>
            <a:ext cx="7223760" cy="47548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arm swings, circles growing · bend and straighten</a:t>
            </a:r>
            <a:endParaRPr lang="en-US" sz="1450" dirty="0"/>
          </a:p>
        </p:txBody>
      </p:sp>
      <p:sp>
        <p:nvSpPr>
          <p:cNvPr id="12" name="Shape 10"/>
          <p:cNvSpPr/>
          <p:nvPr/>
        </p:nvSpPr>
        <p:spPr>
          <a:xfrm>
            <a:off x="640080" y="3099816"/>
            <a:ext cx="10881360" cy="640080"/>
          </a:xfrm>
          <a:prstGeom prst="roundRect">
            <a:avLst>
              <a:gd name="adj" fmla="val 7143"/>
            </a:avLst>
          </a:prstGeom>
          <a:solidFill>
            <a:srgbClr val="F1EFE5"/>
          </a:solidFill>
          <a:ln/>
        </p:spPr>
      </p:sp>
      <p:sp>
        <p:nvSpPr>
          <p:cNvPr id="13" name="Text 11"/>
          <p:cNvSpPr txBox="1"/>
          <p:nvPr/>
        </p:nvSpPr>
        <p:spPr>
          <a:xfrm>
            <a:off x="841248" y="3191256"/>
            <a:ext cx="3108960" cy="47548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3 Wrists · 4 Hips</a:t>
            </a:r>
            <a:endParaRPr lang="en-US" sz="1500" dirty="0"/>
          </a:p>
        </p:txBody>
      </p:sp>
      <p:sp>
        <p:nvSpPr>
          <p:cNvPr id="14" name="Text 12"/>
          <p:cNvSpPr txBox="1"/>
          <p:nvPr/>
        </p:nvSpPr>
        <p:spPr>
          <a:xfrm>
            <a:off x="4114800" y="3191256"/>
            <a:ext cx="7223760" cy="47548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wrist circles and waves · hip circles, open the gate</a:t>
            </a:r>
            <a:endParaRPr lang="en-US" sz="1450" dirty="0"/>
          </a:p>
        </p:txBody>
      </p:sp>
      <p:sp>
        <p:nvSpPr>
          <p:cNvPr id="15" name="Shape 13"/>
          <p:cNvSpPr/>
          <p:nvPr/>
        </p:nvSpPr>
        <p:spPr>
          <a:xfrm>
            <a:off x="640080" y="3849624"/>
            <a:ext cx="10881360" cy="640080"/>
          </a:xfrm>
          <a:prstGeom prst="roundRect">
            <a:avLst>
              <a:gd name="adj" fmla="val 7143"/>
            </a:avLst>
          </a:prstGeom>
          <a:solidFill>
            <a:srgbClr val="FFFFFF"/>
          </a:solidFill>
          <a:ln/>
        </p:spPr>
      </p:sp>
      <p:sp>
        <p:nvSpPr>
          <p:cNvPr id="16" name="Text 14"/>
          <p:cNvSpPr txBox="1"/>
          <p:nvPr/>
        </p:nvSpPr>
        <p:spPr>
          <a:xfrm>
            <a:off x="841248" y="3941064"/>
            <a:ext cx="3108960" cy="47548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5 Knees · 6 Ankles</a:t>
            </a:r>
            <a:endParaRPr lang="en-US" sz="1500" dirty="0"/>
          </a:p>
        </p:txBody>
      </p:sp>
      <p:sp>
        <p:nvSpPr>
          <p:cNvPr id="17" name="Text 15"/>
          <p:cNvSpPr txBox="1"/>
          <p:nvPr/>
        </p:nvSpPr>
        <p:spPr>
          <a:xfrm>
            <a:off x="4114800" y="3941064"/>
            <a:ext cx="7223760" cy="47548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gentle squats · ankle rolls, both ways</a:t>
            </a:r>
            <a:endParaRPr lang="en-US" sz="1450" dirty="0"/>
          </a:p>
        </p:txBody>
      </p:sp>
      <p:sp>
        <p:nvSpPr>
          <p:cNvPr id="18" name="Shape 16"/>
          <p:cNvSpPr/>
          <p:nvPr/>
        </p:nvSpPr>
        <p:spPr>
          <a:xfrm>
            <a:off x="640080" y="4599432"/>
            <a:ext cx="10881360" cy="640080"/>
          </a:xfrm>
          <a:prstGeom prst="roundRect">
            <a:avLst>
              <a:gd name="adj" fmla="val 7143"/>
            </a:avLst>
          </a:prstGeom>
          <a:solidFill>
            <a:srgbClr val="F1EFE5"/>
          </a:solidFill>
          <a:ln/>
        </p:spPr>
      </p:sp>
      <p:sp>
        <p:nvSpPr>
          <p:cNvPr id="19" name="Text 17"/>
          <p:cNvSpPr txBox="1"/>
          <p:nvPr/>
        </p:nvSpPr>
        <p:spPr>
          <a:xfrm>
            <a:off x="841248" y="4690872"/>
            <a:ext cx="3108960" cy="47548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Body's response blanks</a:t>
            </a:r>
            <a:endParaRPr lang="en-US" sz="1500" dirty="0"/>
          </a:p>
        </p:txBody>
      </p:sp>
      <p:sp>
        <p:nvSpPr>
          <p:cNvPr id="20" name="Text 18"/>
          <p:cNvSpPr txBox="1"/>
          <p:nvPr/>
        </p:nvSpPr>
        <p:spPr>
          <a:xfrm>
            <a:off x="4114800" y="4690872"/>
            <a:ext cx="7223760" cy="47548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synovial fluid</a:t>
            </a:r>
            <a:endParaRPr lang="en-US" sz="145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3657600" cy="292608"/>
          </a:xfrm>
          <a:prstGeom prst="rect">
            <a:avLst/>
          </a:prstGeom>
          <a:noFill/>
          <a:ln/>
        </p:spPr>
        <p:txBody>
          <a:bodyPr wrap="square" lIns="0" tIns="0" rIns="0" bIns="0" rtlCol="0" anchor="ctr"/>
          <a:lstStyle/>
          <a:p>
            <a:pPr indent="0" marL="0">
              <a:buNone/>
            </a:pPr>
            <a:r>
              <a:rPr lang="en-US" sz="1300" b="1" spc="300" kern="0" dirty="0">
                <a:solidFill>
                  <a:srgbClr val="D0202E"/>
                </a:solidFill>
                <a:latin typeface="Calibri" pitchFamily="34" charset="0"/>
                <a:ea typeface="Calibri" pitchFamily="34" charset="-122"/>
                <a:cs typeface="Calibri" pitchFamily="34" charset="-120"/>
              </a:rPr>
              <a:t>BOOKLET PAGE 9</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The eleven muscles.</a:t>
            </a:r>
            <a:endParaRPr lang="en-US" sz="3400" dirty="0"/>
          </a:p>
        </p:txBody>
      </p:sp>
      <p:sp>
        <p:nvSpPr>
          <p:cNvPr id="6" name="Text 4"/>
          <p:cNvSpPr txBox="1"/>
          <p:nvPr/>
        </p:nvSpPr>
        <p:spPr>
          <a:xfrm>
            <a:off x="640080" y="1600200"/>
            <a:ext cx="2743200" cy="274320"/>
          </a:xfrm>
          <a:prstGeom prst="rect">
            <a:avLst/>
          </a:prstGeom>
          <a:noFill/>
          <a:ln/>
        </p:spPr>
        <p:txBody>
          <a:bodyPr wrap="square" lIns="0" tIns="0" rIns="0" bIns="0" rtlCol="0" anchor="ctr"/>
          <a:lstStyle/>
          <a:p>
            <a:pPr indent="0" marL="0">
              <a:buNone/>
            </a:pPr>
            <a:r>
              <a:rPr lang="en-US" sz="1300" b="1" spc="300" kern="0" dirty="0">
                <a:solidFill>
                  <a:srgbClr val="6E6B5E"/>
                </a:solidFill>
                <a:latin typeface="Calibri" pitchFamily="34" charset="0"/>
                <a:ea typeface="Calibri" pitchFamily="34" charset="-122"/>
                <a:cs typeface="Calibri" pitchFamily="34" charset="-120"/>
              </a:rPr>
              <a:t>FRONT</a:t>
            </a:r>
            <a:endParaRPr lang="en-US" sz="1300" dirty="0"/>
          </a:p>
        </p:txBody>
      </p:sp>
      <p:sp>
        <p:nvSpPr>
          <p:cNvPr id="7" name="Text 5"/>
          <p:cNvSpPr txBox="1"/>
          <p:nvPr/>
        </p:nvSpPr>
        <p:spPr>
          <a:xfrm>
            <a:off x="640080" y="1965960"/>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1 · shoulders:  </a:t>
            </a:r>
            <a:pPr indent="0" marL="0">
              <a:buNone/>
            </a:pPr>
            <a:r>
              <a:rPr lang="en-US" sz="1700" b="1" dirty="0">
                <a:solidFill>
                  <a:srgbClr val="1F1E1B"/>
                </a:solidFill>
                <a:latin typeface="Calibri" pitchFamily="34" charset="0"/>
                <a:ea typeface="Calibri" pitchFamily="34" charset="-122"/>
                <a:cs typeface="Calibri" pitchFamily="34" charset="-120"/>
              </a:rPr>
              <a:t>deltoids</a:t>
            </a:r>
            <a:endParaRPr lang="en-US" sz="1700" dirty="0"/>
          </a:p>
        </p:txBody>
      </p:sp>
      <p:sp>
        <p:nvSpPr>
          <p:cNvPr id="8" name="Text 6"/>
          <p:cNvSpPr txBox="1"/>
          <p:nvPr/>
        </p:nvSpPr>
        <p:spPr>
          <a:xfrm>
            <a:off x="640080" y="2624328"/>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2 · front of upper arm:  </a:t>
            </a:r>
            <a:pPr indent="0" marL="0">
              <a:buNone/>
            </a:pPr>
            <a:r>
              <a:rPr lang="en-US" sz="1700" b="1" dirty="0">
                <a:solidFill>
                  <a:srgbClr val="1F1E1B"/>
                </a:solidFill>
                <a:latin typeface="Calibri" pitchFamily="34" charset="0"/>
                <a:ea typeface="Calibri" pitchFamily="34" charset="-122"/>
                <a:cs typeface="Calibri" pitchFamily="34" charset="-120"/>
              </a:rPr>
              <a:t>biceps</a:t>
            </a:r>
            <a:endParaRPr lang="en-US" sz="1700" dirty="0"/>
          </a:p>
        </p:txBody>
      </p:sp>
      <p:sp>
        <p:nvSpPr>
          <p:cNvPr id="9" name="Text 7"/>
          <p:cNvSpPr txBox="1"/>
          <p:nvPr/>
        </p:nvSpPr>
        <p:spPr>
          <a:xfrm>
            <a:off x="640080" y="3282696"/>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3 · stomach:  </a:t>
            </a:r>
            <a:pPr indent="0" marL="0">
              <a:buNone/>
            </a:pPr>
            <a:r>
              <a:rPr lang="en-US" sz="1700" b="1" dirty="0">
                <a:solidFill>
                  <a:srgbClr val="1F1E1B"/>
                </a:solidFill>
                <a:latin typeface="Calibri" pitchFamily="34" charset="0"/>
                <a:ea typeface="Calibri" pitchFamily="34" charset="-122"/>
                <a:cs typeface="Calibri" pitchFamily="34" charset="-120"/>
              </a:rPr>
              <a:t>abdominals</a:t>
            </a:r>
            <a:endParaRPr lang="en-US" sz="1700" dirty="0"/>
          </a:p>
        </p:txBody>
      </p:sp>
      <p:sp>
        <p:nvSpPr>
          <p:cNvPr id="10" name="Text 8"/>
          <p:cNvSpPr txBox="1"/>
          <p:nvPr/>
        </p:nvSpPr>
        <p:spPr>
          <a:xfrm>
            <a:off x="640080" y="3941064"/>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4 · sides of trunk:  </a:t>
            </a:r>
            <a:pPr indent="0" marL="0">
              <a:buNone/>
            </a:pPr>
            <a:r>
              <a:rPr lang="en-US" sz="1700" b="1" dirty="0">
                <a:solidFill>
                  <a:srgbClr val="1F1E1B"/>
                </a:solidFill>
                <a:latin typeface="Calibri" pitchFamily="34" charset="0"/>
                <a:ea typeface="Calibri" pitchFamily="34" charset="-122"/>
                <a:cs typeface="Calibri" pitchFamily="34" charset="-120"/>
              </a:rPr>
              <a:t>obliques</a:t>
            </a:r>
            <a:endParaRPr lang="en-US" sz="1700" dirty="0"/>
          </a:p>
        </p:txBody>
      </p:sp>
      <p:sp>
        <p:nvSpPr>
          <p:cNvPr id="11" name="Text 9"/>
          <p:cNvSpPr txBox="1"/>
          <p:nvPr/>
        </p:nvSpPr>
        <p:spPr>
          <a:xfrm>
            <a:off x="640080" y="4599432"/>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5 · front of hip:  </a:t>
            </a:r>
            <a:pPr indent="0" marL="0">
              <a:buNone/>
            </a:pPr>
            <a:r>
              <a:rPr lang="en-US" sz="1700" b="1" dirty="0">
                <a:solidFill>
                  <a:srgbClr val="1F1E1B"/>
                </a:solidFill>
                <a:latin typeface="Calibri" pitchFamily="34" charset="0"/>
                <a:ea typeface="Calibri" pitchFamily="34" charset="-122"/>
                <a:cs typeface="Calibri" pitchFamily="34" charset="-120"/>
              </a:rPr>
              <a:t>hip flexors</a:t>
            </a:r>
            <a:endParaRPr lang="en-US" sz="1700" dirty="0"/>
          </a:p>
        </p:txBody>
      </p:sp>
      <p:sp>
        <p:nvSpPr>
          <p:cNvPr id="12" name="Text 10"/>
          <p:cNvSpPr txBox="1"/>
          <p:nvPr/>
        </p:nvSpPr>
        <p:spPr>
          <a:xfrm>
            <a:off x="640080" y="5257800"/>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6 · front of thigh:  </a:t>
            </a:r>
            <a:pPr indent="0" marL="0">
              <a:buNone/>
            </a:pPr>
            <a:r>
              <a:rPr lang="en-US" sz="1700" b="1" dirty="0">
                <a:solidFill>
                  <a:srgbClr val="1F1E1B"/>
                </a:solidFill>
                <a:latin typeface="Calibri" pitchFamily="34" charset="0"/>
                <a:ea typeface="Calibri" pitchFamily="34" charset="-122"/>
                <a:cs typeface="Calibri" pitchFamily="34" charset="-120"/>
              </a:rPr>
              <a:t>quadriceps</a:t>
            </a:r>
            <a:endParaRPr lang="en-US" sz="1700" dirty="0"/>
          </a:p>
        </p:txBody>
      </p:sp>
      <p:sp>
        <p:nvSpPr>
          <p:cNvPr id="13" name="Text 11"/>
          <p:cNvSpPr txBox="1"/>
          <p:nvPr/>
        </p:nvSpPr>
        <p:spPr>
          <a:xfrm>
            <a:off x="6400800" y="1600200"/>
            <a:ext cx="2743200" cy="274320"/>
          </a:xfrm>
          <a:prstGeom prst="rect">
            <a:avLst/>
          </a:prstGeom>
          <a:noFill/>
          <a:ln/>
        </p:spPr>
        <p:txBody>
          <a:bodyPr wrap="square" lIns="0" tIns="0" rIns="0" bIns="0" rtlCol="0" anchor="ctr"/>
          <a:lstStyle/>
          <a:p>
            <a:pPr indent="0" marL="0">
              <a:buNone/>
            </a:pPr>
            <a:r>
              <a:rPr lang="en-US" sz="1300" b="1" spc="300" kern="0" dirty="0">
                <a:solidFill>
                  <a:srgbClr val="6E6B5E"/>
                </a:solidFill>
                <a:latin typeface="Calibri" pitchFamily="34" charset="0"/>
                <a:ea typeface="Calibri" pitchFamily="34" charset="-122"/>
                <a:cs typeface="Calibri" pitchFamily="34" charset="-120"/>
              </a:rPr>
              <a:t>BACK</a:t>
            </a:r>
            <a:endParaRPr lang="en-US" sz="1300" dirty="0"/>
          </a:p>
        </p:txBody>
      </p:sp>
      <p:sp>
        <p:nvSpPr>
          <p:cNvPr id="14" name="Text 12"/>
          <p:cNvSpPr txBox="1"/>
          <p:nvPr/>
        </p:nvSpPr>
        <p:spPr>
          <a:xfrm>
            <a:off x="6400800" y="1965960"/>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7 · back of upper arm:  </a:t>
            </a:r>
            <a:pPr indent="0" marL="0">
              <a:buNone/>
            </a:pPr>
            <a:r>
              <a:rPr lang="en-US" sz="1700" b="1" dirty="0">
                <a:solidFill>
                  <a:srgbClr val="1F1E1B"/>
                </a:solidFill>
                <a:latin typeface="Calibri" pitchFamily="34" charset="0"/>
                <a:ea typeface="Calibri" pitchFamily="34" charset="-122"/>
                <a:cs typeface="Calibri" pitchFamily="34" charset="-120"/>
              </a:rPr>
              <a:t>triceps</a:t>
            </a:r>
            <a:endParaRPr lang="en-US" sz="1700" dirty="0"/>
          </a:p>
        </p:txBody>
      </p:sp>
      <p:sp>
        <p:nvSpPr>
          <p:cNvPr id="15" name="Text 13"/>
          <p:cNvSpPr txBox="1"/>
          <p:nvPr/>
        </p:nvSpPr>
        <p:spPr>
          <a:xfrm>
            <a:off x="6400800" y="2624328"/>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8 · along the spine:  </a:t>
            </a:r>
            <a:pPr indent="0" marL="0">
              <a:buNone/>
            </a:pPr>
            <a:r>
              <a:rPr lang="en-US" sz="1700" b="1" dirty="0">
                <a:solidFill>
                  <a:srgbClr val="1F1E1B"/>
                </a:solidFill>
                <a:latin typeface="Calibri" pitchFamily="34" charset="0"/>
                <a:ea typeface="Calibri" pitchFamily="34" charset="-122"/>
                <a:cs typeface="Calibri" pitchFamily="34" charset="-120"/>
              </a:rPr>
              <a:t>erector spinae</a:t>
            </a:r>
            <a:endParaRPr lang="en-US" sz="1700" dirty="0"/>
          </a:p>
        </p:txBody>
      </p:sp>
      <p:sp>
        <p:nvSpPr>
          <p:cNvPr id="16" name="Text 14"/>
          <p:cNvSpPr txBox="1"/>
          <p:nvPr/>
        </p:nvSpPr>
        <p:spPr>
          <a:xfrm>
            <a:off x="6400800" y="3282696"/>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9 · bottom:  </a:t>
            </a:r>
            <a:pPr indent="0" marL="0">
              <a:buNone/>
            </a:pPr>
            <a:r>
              <a:rPr lang="en-US" sz="1700" b="1" dirty="0">
                <a:solidFill>
                  <a:srgbClr val="1F1E1B"/>
                </a:solidFill>
                <a:latin typeface="Calibri" pitchFamily="34" charset="0"/>
                <a:ea typeface="Calibri" pitchFamily="34" charset="-122"/>
                <a:cs typeface="Calibri" pitchFamily="34" charset="-120"/>
              </a:rPr>
              <a:t>gluteus maximus</a:t>
            </a:r>
            <a:endParaRPr lang="en-US" sz="1700" dirty="0"/>
          </a:p>
        </p:txBody>
      </p:sp>
      <p:sp>
        <p:nvSpPr>
          <p:cNvPr id="17" name="Text 15"/>
          <p:cNvSpPr txBox="1"/>
          <p:nvPr/>
        </p:nvSpPr>
        <p:spPr>
          <a:xfrm>
            <a:off x="6400800" y="3941064"/>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10 · back of thigh:  </a:t>
            </a:r>
            <a:pPr indent="0" marL="0">
              <a:buNone/>
            </a:pPr>
            <a:r>
              <a:rPr lang="en-US" sz="1700" b="1" dirty="0">
                <a:solidFill>
                  <a:srgbClr val="1F1E1B"/>
                </a:solidFill>
                <a:latin typeface="Calibri" pitchFamily="34" charset="0"/>
                <a:ea typeface="Calibri" pitchFamily="34" charset="-122"/>
                <a:cs typeface="Calibri" pitchFamily="34" charset="-120"/>
              </a:rPr>
              <a:t>hamstrings</a:t>
            </a:r>
            <a:endParaRPr lang="en-US" sz="1700" dirty="0"/>
          </a:p>
        </p:txBody>
      </p:sp>
      <p:sp>
        <p:nvSpPr>
          <p:cNvPr id="18" name="Text 16"/>
          <p:cNvSpPr txBox="1"/>
          <p:nvPr/>
        </p:nvSpPr>
        <p:spPr>
          <a:xfrm>
            <a:off x="6400800" y="4599432"/>
            <a:ext cx="5120640" cy="457200"/>
          </a:xfrm>
          <a:prstGeom prst="rect">
            <a:avLst/>
          </a:prstGeom>
          <a:noFill/>
          <a:ln/>
        </p:spPr>
        <p:txBody>
          <a:bodyPr wrap="square" lIns="0" tIns="0" rIns="0" bIns="0" rtlCol="0" anchor="ctr"/>
          <a:lstStyle/>
          <a:p>
            <a:pPr indent="0" marL="0">
              <a:buNone/>
            </a:pPr>
            <a:r>
              <a:rPr lang="en-US" sz="1700" dirty="0">
                <a:solidFill>
                  <a:srgbClr val="565349"/>
                </a:solidFill>
                <a:latin typeface="Calibri" pitchFamily="34" charset="0"/>
                <a:ea typeface="Calibri" pitchFamily="34" charset="-122"/>
                <a:cs typeface="Calibri" pitchFamily="34" charset="-120"/>
              </a:rPr>
              <a:t>11 · calf:  </a:t>
            </a:r>
            <a:pPr indent="0" marL="0">
              <a:buNone/>
            </a:pPr>
            <a:r>
              <a:rPr lang="en-US" sz="1700" b="1" dirty="0">
                <a:solidFill>
                  <a:srgbClr val="1F1E1B"/>
                </a:solidFill>
                <a:latin typeface="Calibri" pitchFamily="34" charset="0"/>
                <a:ea typeface="Calibri" pitchFamily="34" charset="-122"/>
                <a:cs typeface="Calibri" pitchFamily="34" charset="-120"/>
              </a:rPr>
              <a:t>gastrocnemius</a:t>
            </a:r>
            <a:endParaRPr lang="en-US" sz="17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3657600" cy="292608"/>
          </a:xfrm>
          <a:prstGeom prst="rect">
            <a:avLst/>
          </a:prstGeom>
          <a:noFill/>
          <a:ln/>
        </p:spPr>
        <p:txBody>
          <a:bodyPr wrap="square" lIns="0" tIns="0" rIns="0" bIns="0" rtlCol="0" anchor="ctr"/>
          <a:lstStyle/>
          <a:p>
            <a:pPr indent="0" marL="0">
              <a:buNone/>
            </a:pPr>
            <a:r>
              <a:rPr lang="en-US" sz="1300" b="1" spc="300" kern="0" dirty="0">
                <a:solidFill>
                  <a:srgbClr val="D0202E"/>
                </a:solidFill>
                <a:latin typeface="Calibri" pitchFamily="34" charset="0"/>
                <a:ea typeface="Calibri" pitchFamily="34" charset="-122"/>
                <a:cs typeface="Calibri" pitchFamily="34" charset="-120"/>
              </a:rPr>
              <a:t>BOOKLET PAGE 10</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Types of stretch.</a:t>
            </a:r>
            <a:endParaRPr lang="en-US" sz="3400" dirty="0"/>
          </a:p>
        </p:txBody>
      </p:sp>
      <p:sp>
        <p:nvSpPr>
          <p:cNvPr id="6" name="Shape 4"/>
          <p:cNvSpPr/>
          <p:nvPr/>
        </p:nvSpPr>
        <p:spPr>
          <a:xfrm>
            <a:off x="640080" y="1645920"/>
            <a:ext cx="10881360" cy="758952"/>
          </a:xfrm>
          <a:prstGeom prst="roundRect">
            <a:avLst>
              <a:gd name="adj" fmla="val 6024"/>
            </a:avLst>
          </a:prstGeom>
          <a:solidFill>
            <a:srgbClr val="F1EFE5"/>
          </a:solidFill>
          <a:ln/>
        </p:spPr>
      </p:sp>
      <p:sp>
        <p:nvSpPr>
          <p:cNvPr id="7" name="Text 5"/>
          <p:cNvSpPr txBox="1"/>
          <p:nvPr/>
        </p:nvSpPr>
        <p:spPr>
          <a:xfrm>
            <a:off x="841248" y="1737360"/>
            <a:ext cx="3108960" cy="59436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Static</a:t>
            </a:r>
            <a:endParaRPr lang="en-US" sz="1500" dirty="0"/>
          </a:p>
        </p:txBody>
      </p:sp>
      <p:sp>
        <p:nvSpPr>
          <p:cNvPr id="8" name="Text 6"/>
          <p:cNvSpPr txBox="1"/>
          <p:nvPr/>
        </p:nvSpPr>
        <p:spPr>
          <a:xfrm>
            <a:off x="4114800" y="1737360"/>
            <a:ext cx="7223760" cy="594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hold still for about 10 to 15 seconds, e.g. standing quadriceps hold</a:t>
            </a:r>
            <a:endParaRPr lang="en-US" sz="1450" dirty="0"/>
          </a:p>
        </p:txBody>
      </p:sp>
      <p:sp>
        <p:nvSpPr>
          <p:cNvPr id="9" name="Shape 7"/>
          <p:cNvSpPr/>
          <p:nvPr/>
        </p:nvSpPr>
        <p:spPr>
          <a:xfrm>
            <a:off x="640080" y="2514600"/>
            <a:ext cx="10881360" cy="758952"/>
          </a:xfrm>
          <a:prstGeom prst="roundRect">
            <a:avLst>
              <a:gd name="adj" fmla="val 6024"/>
            </a:avLst>
          </a:prstGeom>
          <a:solidFill>
            <a:srgbClr val="FFFFFF"/>
          </a:solidFill>
          <a:ln/>
        </p:spPr>
      </p:sp>
      <p:sp>
        <p:nvSpPr>
          <p:cNvPr id="10" name="Text 8"/>
          <p:cNvSpPr txBox="1"/>
          <p:nvPr/>
        </p:nvSpPr>
        <p:spPr>
          <a:xfrm>
            <a:off x="841248" y="2606040"/>
            <a:ext cx="3108960" cy="59436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Dynamic</a:t>
            </a:r>
            <a:endParaRPr lang="en-US" sz="1500" dirty="0"/>
          </a:p>
        </p:txBody>
      </p:sp>
      <p:sp>
        <p:nvSpPr>
          <p:cNvPr id="11" name="Text 9"/>
          <p:cNvSpPr txBox="1"/>
          <p:nvPr/>
        </p:nvSpPr>
        <p:spPr>
          <a:xfrm>
            <a:off x="4114800" y="2606040"/>
            <a:ext cx="7223760" cy="594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stretch through movement, e.g. walking lunges</a:t>
            </a:r>
            <a:endParaRPr lang="en-US" sz="1450" dirty="0"/>
          </a:p>
        </p:txBody>
      </p:sp>
      <p:sp>
        <p:nvSpPr>
          <p:cNvPr id="12" name="Shape 10"/>
          <p:cNvSpPr/>
          <p:nvPr/>
        </p:nvSpPr>
        <p:spPr>
          <a:xfrm>
            <a:off x="640080" y="3383280"/>
            <a:ext cx="10881360" cy="758952"/>
          </a:xfrm>
          <a:prstGeom prst="roundRect">
            <a:avLst>
              <a:gd name="adj" fmla="val 6024"/>
            </a:avLst>
          </a:prstGeom>
          <a:solidFill>
            <a:srgbClr val="F1EFE5"/>
          </a:solidFill>
          <a:ln/>
        </p:spPr>
      </p:sp>
      <p:sp>
        <p:nvSpPr>
          <p:cNvPr id="13" name="Text 11"/>
          <p:cNvSpPr txBox="1"/>
          <p:nvPr/>
        </p:nvSpPr>
        <p:spPr>
          <a:xfrm>
            <a:off x="841248" y="3474720"/>
            <a:ext cx="3108960" cy="59436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Simple</a:t>
            </a:r>
            <a:endParaRPr lang="en-US" sz="1500" dirty="0"/>
          </a:p>
        </p:txBody>
      </p:sp>
      <p:sp>
        <p:nvSpPr>
          <p:cNvPr id="14" name="Text 12"/>
          <p:cNvSpPr txBox="1"/>
          <p:nvPr/>
        </p:nvSpPr>
        <p:spPr>
          <a:xfrm>
            <a:off x="4114800" y="3474720"/>
            <a:ext cx="7223760" cy="594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one muscle group at a time, e.g. calf stretch on the wall</a:t>
            </a:r>
            <a:endParaRPr lang="en-US" sz="1450" dirty="0"/>
          </a:p>
        </p:txBody>
      </p:sp>
      <p:sp>
        <p:nvSpPr>
          <p:cNvPr id="15" name="Shape 13"/>
          <p:cNvSpPr/>
          <p:nvPr/>
        </p:nvSpPr>
        <p:spPr>
          <a:xfrm>
            <a:off x="640080" y="4251960"/>
            <a:ext cx="10881360" cy="758952"/>
          </a:xfrm>
          <a:prstGeom prst="roundRect">
            <a:avLst>
              <a:gd name="adj" fmla="val 6024"/>
            </a:avLst>
          </a:prstGeom>
          <a:solidFill>
            <a:srgbClr val="FFFFFF"/>
          </a:solidFill>
          <a:ln/>
        </p:spPr>
      </p:sp>
      <p:sp>
        <p:nvSpPr>
          <p:cNvPr id="16" name="Text 14"/>
          <p:cNvSpPr txBox="1"/>
          <p:nvPr/>
        </p:nvSpPr>
        <p:spPr>
          <a:xfrm>
            <a:off x="841248" y="4343400"/>
            <a:ext cx="3108960" cy="59436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Compound</a:t>
            </a:r>
            <a:endParaRPr lang="en-US" sz="1500" dirty="0"/>
          </a:p>
        </p:txBody>
      </p:sp>
      <p:sp>
        <p:nvSpPr>
          <p:cNvPr id="17" name="Text 15"/>
          <p:cNvSpPr txBox="1"/>
          <p:nvPr/>
        </p:nvSpPr>
        <p:spPr>
          <a:xfrm>
            <a:off x="4114800" y="4343400"/>
            <a:ext cx="7223760" cy="594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several muscle groups at once, e.g. lunge with rotation</a:t>
            </a:r>
            <a:endParaRPr lang="en-US" sz="1450" dirty="0"/>
          </a:p>
        </p:txBody>
      </p:sp>
      <p:sp>
        <p:nvSpPr>
          <p:cNvPr id="18" name="Shape 16"/>
          <p:cNvSpPr/>
          <p:nvPr/>
        </p:nvSpPr>
        <p:spPr>
          <a:xfrm>
            <a:off x="640080" y="5120640"/>
            <a:ext cx="10881360" cy="758952"/>
          </a:xfrm>
          <a:prstGeom prst="roundRect">
            <a:avLst>
              <a:gd name="adj" fmla="val 6024"/>
            </a:avLst>
          </a:prstGeom>
          <a:solidFill>
            <a:srgbClr val="F1EFE5"/>
          </a:solidFill>
          <a:ln/>
        </p:spPr>
      </p:sp>
      <p:sp>
        <p:nvSpPr>
          <p:cNvPr id="19" name="Text 17"/>
          <p:cNvSpPr txBox="1"/>
          <p:nvPr/>
        </p:nvSpPr>
        <p:spPr>
          <a:xfrm>
            <a:off x="841248" y="5212080"/>
            <a:ext cx="3108960" cy="59436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Response blanks</a:t>
            </a:r>
            <a:endParaRPr lang="en-US" sz="1500" dirty="0"/>
          </a:p>
        </p:txBody>
      </p:sp>
      <p:sp>
        <p:nvSpPr>
          <p:cNvPr id="20" name="Text 18"/>
          <p:cNvSpPr txBox="1"/>
          <p:nvPr/>
        </p:nvSpPr>
        <p:spPr>
          <a:xfrm>
            <a:off x="4114800" y="5212080"/>
            <a:ext cx="7223760" cy="59436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drop further · elevated · extended · tear</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1</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2C6E49"/>
                </a:solidFill>
                <a:latin typeface="Calibri" pitchFamily="34" charset="0"/>
                <a:ea typeface="Calibri" pitchFamily="34" charset="-122"/>
                <a:cs typeface="Calibri" pitchFamily="34" charset="-120"/>
              </a:rPr>
              <a:t>APPLY</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Plan a warm-up for your sport.</a:t>
            </a:r>
            <a:endParaRPr lang="en-US" sz="3400" dirty="0"/>
          </a:p>
        </p:txBody>
      </p:sp>
      <p:sp>
        <p:nvSpPr>
          <p:cNvPr id="6" name="Text 4"/>
          <p:cNvSpPr txBox="1"/>
          <p:nvPr/>
        </p:nvSpPr>
        <p:spPr>
          <a:xfrm>
            <a:off x="640080" y="1828800"/>
            <a:ext cx="6400800" cy="4206240"/>
          </a:xfrm>
          <a:prstGeom prst="rect">
            <a:avLst/>
          </a:prstGeom>
          <a:noFill/>
          <a:ln/>
        </p:spPr>
        <p:txBody>
          <a:bodyPr wrap="square" lIns="0" tIns="0" rIns="0" bIns="0" rtlCol="0" anchor="t"/>
          <a:lstStyle/>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Pick a sport you actually play or watch</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List what a warm-up for it should include, use the three phases as headings</a:t>
            </a:r>
            <a:endParaRPr lang="en-US" sz="1700" dirty="0"/>
          </a:p>
          <a:p>
            <a:pPr marL="177800" indent="-177800">
              <a:spcAft>
                <a:spcPts val="1000"/>
              </a:spcAft>
              <a:buSzPct val="100000"/>
              <a:buChar char="•"/>
            </a:pPr>
            <a:r>
              <a:rPr lang="en-US" sz="1700" dirty="0">
                <a:solidFill>
                  <a:srgbClr val="565349"/>
                </a:solidFill>
                <a:latin typeface="Calibri" pitchFamily="34" charset="0"/>
                <a:ea typeface="Calibri" pitchFamily="34" charset="-122"/>
                <a:cs typeface="Calibri" pitchFamily="34" charset="-120"/>
              </a:rPr>
              <a:t>Think-pair-share: does your partner's warm-up match their sport? What would you add?</a:t>
            </a:r>
            <a:endParaRPr lang="en-US" sz="1700" dirty="0"/>
          </a:p>
        </p:txBody>
      </p:sp>
      <p:sp>
        <p:nvSpPr>
          <p:cNvPr id="7" name="Shape 5"/>
          <p:cNvSpPr/>
          <p:nvPr/>
        </p:nvSpPr>
        <p:spPr>
          <a:xfrm>
            <a:off x="7406640" y="1828800"/>
            <a:ext cx="4114800" cy="3566160"/>
          </a:xfrm>
          <a:prstGeom prst="roundRect">
            <a:avLst>
              <a:gd name="adj" fmla="val 2051"/>
            </a:avLst>
          </a:prstGeom>
          <a:solidFill>
            <a:srgbClr val="F1EFE5"/>
          </a:solidFill>
          <a:ln/>
        </p:spPr>
      </p:sp>
      <p:sp>
        <p:nvSpPr>
          <p:cNvPr id="8" name="Text 6"/>
          <p:cNvSpPr txBox="1"/>
          <p:nvPr/>
        </p:nvSpPr>
        <p:spPr>
          <a:xfrm>
            <a:off x="7635240" y="1993392"/>
            <a:ext cx="3657600" cy="384048"/>
          </a:xfrm>
          <a:prstGeom prst="rect">
            <a:avLst/>
          </a:prstGeom>
          <a:noFill/>
          <a:ln/>
        </p:spPr>
        <p:txBody>
          <a:bodyPr wrap="square" lIns="0" tIns="0" rIns="0" bIns="0" rtlCol="0" anchor="ctr"/>
          <a:lstStyle/>
          <a:p>
            <a:pPr indent="0" marL="0">
              <a:buNone/>
            </a:pPr>
            <a:r>
              <a:rPr lang="en-US" sz="1700" b="1" dirty="0">
                <a:solidFill>
                  <a:srgbClr val="1F1E1B"/>
                </a:solidFill>
                <a:latin typeface="Arial" pitchFamily="34" charset="0"/>
                <a:ea typeface="Arial" pitchFamily="34" charset="-122"/>
                <a:cs typeface="Arial" pitchFamily="34" charset="-120"/>
              </a:rPr>
              <a:t>Sentence starters</a:t>
            </a:r>
            <a:endParaRPr lang="en-US" sz="1700" dirty="0"/>
          </a:p>
        </p:txBody>
      </p:sp>
      <p:sp>
        <p:nvSpPr>
          <p:cNvPr id="9" name="Text 7"/>
          <p:cNvSpPr txBox="1"/>
          <p:nvPr/>
        </p:nvSpPr>
        <p:spPr>
          <a:xfrm>
            <a:off x="7635240" y="2395728"/>
            <a:ext cx="3657600" cy="2788920"/>
          </a:xfrm>
          <a:prstGeom prst="rect">
            <a:avLst/>
          </a:prstGeom>
          <a:noFill/>
          <a:ln/>
        </p:spPr>
        <p:txBody>
          <a:bodyPr wrap="square" lIns="0" tIns="0" rIns="0" bIns="0" rtlCol="0" anchor="t"/>
          <a:lstStyle/>
          <a:p>
            <a:pPr indent="0" marL="0">
              <a:buNone/>
            </a:pPr>
            <a:r>
              <a:rPr lang="en-US" sz="1500" dirty="0">
                <a:solidFill>
                  <a:srgbClr val="565349"/>
                </a:solidFill>
                <a:latin typeface="Calibri" pitchFamily="34" charset="0"/>
                <a:ea typeface="Calibri" pitchFamily="34" charset="-122"/>
                <a:cs typeface="Calibri" pitchFamily="34" charset="-120"/>
              </a:rPr>
              <a:t>A warm-up for … should start with …</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This prepares the body by …</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Without this phase, the player might …</a:t>
            </a:r>
            <a:endParaRPr lang="en-US" sz="1500" dirty="0"/>
          </a:p>
          <a:p>
            <a:pPr indent="0" marL="0">
              <a:buNone/>
            </a:pPr>
            <a:endParaRPr lang="en-US" sz="1500" dirty="0"/>
          </a:p>
          <a:p>
            <a:pPr indent="0" marL="0">
              <a:buNone/>
            </a:pPr>
            <a:r>
              <a:rPr lang="en-US" sz="1500" dirty="0">
                <a:solidFill>
                  <a:srgbClr val="565349"/>
                </a:solidFill>
                <a:latin typeface="Calibri" pitchFamily="34" charset="0"/>
                <a:ea typeface="Calibri" pitchFamily="34" charset="-122"/>
                <a:cs typeface="Calibri" pitchFamily="34" charset="-120"/>
              </a:rPr>
              <a:t>Stretch: one choice justified with 'so that…' for YOUR sport specifically.</a:t>
            </a:r>
            <a:endParaRPr lang="en-US" sz="15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3657600" cy="292608"/>
          </a:xfrm>
          <a:prstGeom prst="rect">
            <a:avLst/>
          </a:prstGeom>
          <a:noFill/>
          <a:ln/>
        </p:spPr>
        <p:txBody>
          <a:bodyPr wrap="square" lIns="0" tIns="0" rIns="0" bIns="0" rtlCol="0" anchor="ctr"/>
          <a:lstStyle/>
          <a:p>
            <a:pPr indent="0" marL="0">
              <a:buNone/>
            </a:pPr>
            <a:r>
              <a:rPr lang="en-US" sz="1300" b="1" spc="300" kern="0" dirty="0">
                <a:solidFill>
                  <a:srgbClr val="D0202E"/>
                </a:solidFill>
                <a:latin typeface="Calibri" pitchFamily="34" charset="0"/>
                <a:ea typeface="Calibri" pitchFamily="34" charset="-122"/>
                <a:cs typeface="Calibri" pitchFamily="34" charset="-120"/>
              </a:rPr>
              <a:t>BOOKLET PAGE 13</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Adapting for different participants.</a:t>
            </a:r>
            <a:endParaRPr lang="en-US" sz="3400" dirty="0"/>
          </a:p>
        </p:txBody>
      </p:sp>
      <p:sp>
        <p:nvSpPr>
          <p:cNvPr id="6" name="Shape 4"/>
          <p:cNvSpPr/>
          <p:nvPr/>
        </p:nvSpPr>
        <p:spPr>
          <a:xfrm>
            <a:off x="640080" y="1554480"/>
            <a:ext cx="10881360" cy="548640"/>
          </a:xfrm>
          <a:prstGeom prst="roundRect">
            <a:avLst>
              <a:gd name="adj" fmla="val 8333"/>
            </a:avLst>
          </a:prstGeom>
          <a:solidFill>
            <a:srgbClr val="F1EFE5"/>
          </a:solidFill>
          <a:ln/>
        </p:spPr>
      </p:sp>
      <p:sp>
        <p:nvSpPr>
          <p:cNvPr id="7" name="Text 5"/>
          <p:cNvSpPr txBox="1"/>
          <p:nvPr/>
        </p:nvSpPr>
        <p:spPr>
          <a:xfrm>
            <a:off x="841248" y="1645920"/>
            <a:ext cx="3108960" cy="38404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Intensity</a:t>
            </a:r>
            <a:endParaRPr lang="en-US" sz="1500" dirty="0"/>
          </a:p>
        </p:txBody>
      </p:sp>
      <p:sp>
        <p:nvSpPr>
          <p:cNvPr id="8" name="Text 6"/>
          <p:cNvSpPr txBox="1"/>
          <p:nvPr/>
        </p:nvSpPr>
        <p:spPr>
          <a:xfrm>
            <a:off x="4114800" y="1645920"/>
            <a:ext cx="7223760" cy="38404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how hard: governed by age, ability and fitness level</a:t>
            </a:r>
            <a:endParaRPr lang="en-US" sz="1450" dirty="0"/>
          </a:p>
        </p:txBody>
      </p:sp>
      <p:sp>
        <p:nvSpPr>
          <p:cNvPr id="9" name="Shape 7"/>
          <p:cNvSpPr/>
          <p:nvPr/>
        </p:nvSpPr>
        <p:spPr>
          <a:xfrm>
            <a:off x="640080" y="2212848"/>
            <a:ext cx="10881360" cy="548640"/>
          </a:xfrm>
          <a:prstGeom prst="roundRect">
            <a:avLst>
              <a:gd name="adj" fmla="val 8333"/>
            </a:avLst>
          </a:prstGeom>
          <a:solidFill>
            <a:srgbClr val="FFFFFF"/>
          </a:solidFill>
          <a:ln/>
        </p:spPr>
      </p:sp>
      <p:sp>
        <p:nvSpPr>
          <p:cNvPr id="10" name="Text 8"/>
          <p:cNvSpPr txBox="1"/>
          <p:nvPr/>
        </p:nvSpPr>
        <p:spPr>
          <a:xfrm>
            <a:off x="841248" y="2304288"/>
            <a:ext cx="3108960" cy="38404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Impact</a:t>
            </a:r>
            <a:endParaRPr lang="en-US" sz="1500" dirty="0"/>
          </a:p>
        </p:txBody>
      </p:sp>
      <p:sp>
        <p:nvSpPr>
          <p:cNvPr id="11" name="Text 9"/>
          <p:cNvSpPr txBox="1"/>
          <p:nvPr/>
        </p:nvSpPr>
        <p:spPr>
          <a:xfrm>
            <a:off x="4114800" y="2304288"/>
            <a:ext cx="7223760" cy="38404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low impact means no jumping or bounding: older participants and some disabilities</a:t>
            </a:r>
            <a:endParaRPr lang="en-US" sz="1450" dirty="0"/>
          </a:p>
        </p:txBody>
      </p:sp>
      <p:sp>
        <p:nvSpPr>
          <p:cNvPr id="12" name="Shape 10"/>
          <p:cNvSpPr/>
          <p:nvPr/>
        </p:nvSpPr>
        <p:spPr>
          <a:xfrm>
            <a:off x="640080" y="2871216"/>
            <a:ext cx="10881360" cy="548640"/>
          </a:xfrm>
          <a:prstGeom prst="roundRect">
            <a:avLst>
              <a:gd name="adj" fmla="val 8333"/>
            </a:avLst>
          </a:prstGeom>
          <a:solidFill>
            <a:srgbClr val="F1EFE5"/>
          </a:solidFill>
          <a:ln/>
        </p:spPr>
      </p:sp>
      <p:sp>
        <p:nvSpPr>
          <p:cNvPr id="13" name="Text 11"/>
          <p:cNvSpPr txBox="1"/>
          <p:nvPr/>
        </p:nvSpPr>
        <p:spPr>
          <a:xfrm>
            <a:off x="841248" y="2962656"/>
            <a:ext cx="3108960" cy="38404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Timing</a:t>
            </a:r>
            <a:endParaRPr lang="en-US" sz="1500" dirty="0"/>
          </a:p>
        </p:txBody>
      </p:sp>
      <p:sp>
        <p:nvSpPr>
          <p:cNvPr id="14" name="Text 12"/>
          <p:cNvSpPr txBox="1"/>
          <p:nvPr/>
        </p:nvSpPr>
        <p:spPr>
          <a:xfrm>
            <a:off x="4114800" y="2962656"/>
            <a:ext cx="7223760" cy="38404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longer for beginners, low fitness and those aged 50 plus</a:t>
            </a:r>
            <a:endParaRPr lang="en-US" sz="1450" dirty="0"/>
          </a:p>
        </p:txBody>
      </p:sp>
      <p:sp>
        <p:nvSpPr>
          <p:cNvPr id="15" name="Shape 13"/>
          <p:cNvSpPr/>
          <p:nvPr/>
        </p:nvSpPr>
        <p:spPr>
          <a:xfrm>
            <a:off x="640080" y="3529584"/>
            <a:ext cx="10881360" cy="548640"/>
          </a:xfrm>
          <a:prstGeom prst="roundRect">
            <a:avLst>
              <a:gd name="adj" fmla="val 8333"/>
            </a:avLst>
          </a:prstGeom>
          <a:solidFill>
            <a:srgbClr val="FFFFFF"/>
          </a:solidFill>
          <a:ln/>
        </p:spPr>
      </p:sp>
      <p:sp>
        <p:nvSpPr>
          <p:cNvPr id="16" name="Text 14"/>
          <p:cNvSpPr txBox="1"/>
          <p:nvPr/>
        </p:nvSpPr>
        <p:spPr>
          <a:xfrm>
            <a:off x="841248" y="3621024"/>
            <a:ext cx="3108960" cy="38404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Type of stretch</a:t>
            </a:r>
            <a:endParaRPr lang="en-US" sz="1500" dirty="0"/>
          </a:p>
        </p:txBody>
      </p:sp>
      <p:sp>
        <p:nvSpPr>
          <p:cNvPr id="17" name="Text 15"/>
          <p:cNvSpPr txBox="1"/>
          <p:nvPr/>
        </p:nvSpPr>
        <p:spPr>
          <a:xfrm>
            <a:off x="4114800" y="3621024"/>
            <a:ext cx="7223760" cy="38404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simple for beginners, compound for moderate to advanced</a:t>
            </a:r>
            <a:endParaRPr lang="en-US" sz="1450" dirty="0"/>
          </a:p>
        </p:txBody>
      </p:sp>
      <p:sp>
        <p:nvSpPr>
          <p:cNvPr id="18" name="Shape 16"/>
          <p:cNvSpPr/>
          <p:nvPr/>
        </p:nvSpPr>
        <p:spPr>
          <a:xfrm>
            <a:off x="640080" y="4187952"/>
            <a:ext cx="10881360" cy="548640"/>
          </a:xfrm>
          <a:prstGeom prst="roundRect">
            <a:avLst>
              <a:gd name="adj" fmla="val 8333"/>
            </a:avLst>
          </a:prstGeom>
          <a:solidFill>
            <a:srgbClr val="F1EFE5"/>
          </a:solidFill>
          <a:ln/>
        </p:spPr>
      </p:sp>
      <p:sp>
        <p:nvSpPr>
          <p:cNvPr id="19" name="Text 17"/>
          <p:cNvSpPr txBox="1"/>
          <p:nvPr/>
        </p:nvSpPr>
        <p:spPr>
          <a:xfrm>
            <a:off x="841248" y="4279392"/>
            <a:ext cx="3108960" cy="38404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68-year-old</a:t>
            </a:r>
            <a:endParaRPr lang="en-US" sz="1500" dirty="0"/>
          </a:p>
        </p:txBody>
      </p:sp>
      <p:sp>
        <p:nvSpPr>
          <p:cNvPr id="20" name="Text 18"/>
          <p:cNvSpPr txBox="1"/>
          <p:nvPr/>
        </p:nvSpPr>
        <p:spPr>
          <a:xfrm>
            <a:off x="4114800" y="4279392"/>
            <a:ext cx="7223760" cy="38404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lower intensity and low impact, longer gradual timing, simple stretches</a:t>
            </a:r>
            <a:endParaRPr lang="en-US" sz="1450" dirty="0"/>
          </a:p>
        </p:txBody>
      </p:sp>
      <p:sp>
        <p:nvSpPr>
          <p:cNvPr id="21" name="Shape 19"/>
          <p:cNvSpPr/>
          <p:nvPr/>
        </p:nvSpPr>
        <p:spPr>
          <a:xfrm>
            <a:off x="640080" y="4846320"/>
            <a:ext cx="10881360" cy="548640"/>
          </a:xfrm>
          <a:prstGeom prst="roundRect">
            <a:avLst>
              <a:gd name="adj" fmla="val 8333"/>
            </a:avLst>
          </a:prstGeom>
          <a:solidFill>
            <a:srgbClr val="FFFFFF"/>
          </a:solidFill>
          <a:ln/>
        </p:spPr>
      </p:sp>
      <p:sp>
        <p:nvSpPr>
          <p:cNvPr id="22" name="Text 20"/>
          <p:cNvSpPr txBox="1"/>
          <p:nvPr/>
        </p:nvSpPr>
        <p:spPr>
          <a:xfrm>
            <a:off x="841248" y="4937760"/>
            <a:ext cx="3108960" cy="38404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9-year-old beginners</a:t>
            </a:r>
            <a:endParaRPr lang="en-US" sz="1500" dirty="0"/>
          </a:p>
        </p:txBody>
      </p:sp>
      <p:sp>
        <p:nvSpPr>
          <p:cNvPr id="23" name="Text 21"/>
          <p:cNvSpPr txBox="1"/>
          <p:nvPr/>
        </p:nvSpPr>
        <p:spPr>
          <a:xfrm>
            <a:off x="4114800" y="4937760"/>
            <a:ext cx="7223760" cy="38404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fun, game-based, short activities with clear demonstrations</a:t>
            </a:r>
            <a:endParaRPr lang="en-US" sz="1450" dirty="0"/>
          </a:p>
        </p:txBody>
      </p:sp>
      <p:sp>
        <p:nvSpPr>
          <p:cNvPr id="24" name="Shape 22"/>
          <p:cNvSpPr/>
          <p:nvPr/>
        </p:nvSpPr>
        <p:spPr>
          <a:xfrm>
            <a:off x="640080" y="5504688"/>
            <a:ext cx="10881360" cy="548640"/>
          </a:xfrm>
          <a:prstGeom prst="roundRect">
            <a:avLst>
              <a:gd name="adj" fmla="val 8333"/>
            </a:avLst>
          </a:prstGeom>
          <a:solidFill>
            <a:srgbClr val="F1EFE5"/>
          </a:solidFill>
          <a:ln/>
        </p:spPr>
      </p:sp>
      <p:sp>
        <p:nvSpPr>
          <p:cNvPr id="25" name="Text 23"/>
          <p:cNvSpPr txBox="1"/>
          <p:nvPr/>
        </p:nvSpPr>
        <p:spPr>
          <a:xfrm>
            <a:off x="841248" y="5596128"/>
            <a:ext cx="3108960" cy="384048"/>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Hearing impairment</a:t>
            </a:r>
            <a:endParaRPr lang="en-US" sz="1500" dirty="0"/>
          </a:p>
        </p:txBody>
      </p:sp>
      <p:sp>
        <p:nvSpPr>
          <p:cNvPr id="26" name="Text 24"/>
          <p:cNvSpPr txBox="1"/>
          <p:nvPr/>
        </p:nvSpPr>
        <p:spPr>
          <a:xfrm>
            <a:off x="4114800" y="5596128"/>
            <a:ext cx="7223760" cy="384048"/>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visual demonstrations, positioned where everyone can see</a:t>
            </a:r>
            <a:endParaRPr lang="en-US" sz="145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3657600" cy="292608"/>
          </a:xfrm>
          <a:prstGeom prst="rect">
            <a:avLst/>
          </a:prstGeom>
          <a:noFill/>
          <a:ln/>
        </p:spPr>
        <p:txBody>
          <a:bodyPr wrap="square" lIns="0" tIns="0" rIns="0" bIns="0" rtlCol="0" anchor="ctr"/>
          <a:lstStyle/>
          <a:p>
            <a:pPr indent="0" marL="0">
              <a:buNone/>
            </a:pPr>
            <a:r>
              <a:rPr lang="en-US" sz="1300" b="1" spc="300" kern="0" dirty="0">
                <a:solidFill>
                  <a:srgbClr val="D0202E"/>
                </a:solidFill>
                <a:latin typeface="Calibri" pitchFamily="34" charset="0"/>
                <a:ea typeface="Calibri" pitchFamily="34" charset="-122"/>
                <a:cs typeface="Calibri" pitchFamily="34" charset="-120"/>
              </a:rPr>
              <a:t>BOOKLET PAGES 14 AND 16</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Alex and Doris: what good looks like.</a:t>
            </a:r>
            <a:endParaRPr lang="en-US" sz="3400" dirty="0"/>
          </a:p>
        </p:txBody>
      </p:sp>
      <p:sp>
        <p:nvSpPr>
          <p:cNvPr id="6" name="Shape 4"/>
          <p:cNvSpPr/>
          <p:nvPr/>
        </p:nvSpPr>
        <p:spPr>
          <a:xfrm>
            <a:off x="640080" y="1691640"/>
            <a:ext cx="10881360" cy="941832"/>
          </a:xfrm>
          <a:prstGeom prst="roundRect">
            <a:avLst>
              <a:gd name="adj" fmla="val 4854"/>
            </a:avLst>
          </a:prstGeom>
          <a:solidFill>
            <a:srgbClr val="F1EFE5"/>
          </a:solidFill>
          <a:ln/>
        </p:spPr>
      </p:sp>
      <p:sp>
        <p:nvSpPr>
          <p:cNvPr id="7" name="Text 5"/>
          <p:cNvSpPr txBox="1"/>
          <p:nvPr/>
        </p:nvSpPr>
        <p:spPr>
          <a:xfrm>
            <a:off x="841248" y="1783080"/>
            <a:ext cx="3108960" cy="77724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Alex: pulse raiser</a:t>
            </a:r>
            <a:endParaRPr lang="en-US" sz="1500" dirty="0"/>
          </a:p>
        </p:txBody>
      </p:sp>
      <p:sp>
        <p:nvSpPr>
          <p:cNvPr id="8" name="Text 6"/>
          <p:cNvSpPr txBox="1"/>
          <p:nvPr/>
        </p:nvSpPr>
        <p:spPr>
          <a:xfrm>
            <a:off x="4114800" y="1783080"/>
            <a:ext cx="7223760" cy="77724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walking building to brisk pace, step-touches, 5 or more gradual minutes, nothing that spikes heart rate</a:t>
            </a:r>
            <a:endParaRPr lang="en-US" sz="1450" dirty="0"/>
          </a:p>
        </p:txBody>
      </p:sp>
      <p:sp>
        <p:nvSpPr>
          <p:cNvPr id="9" name="Shape 7"/>
          <p:cNvSpPr/>
          <p:nvPr/>
        </p:nvSpPr>
        <p:spPr>
          <a:xfrm>
            <a:off x="640080" y="2743200"/>
            <a:ext cx="10881360" cy="941832"/>
          </a:xfrm>
          <a:prstGeom prst="roundRect">
            <a:avLst>
              <a:gd name="adj" fmla="val 4854"/>
            </a:avLst>
          </a:prstGeom>
          <a:solidFill>
            <a:srgbClr val="FFFFFF"/>
          </a:solidFill>
          <a:ln/>
        </p:spPr>
      </p:sp>
      <p:sp>
        <p:nvSpPr>
          <p:cNvPr id="10" name="Text 8"/>
          <p:cNvSpPr txBox="1"/>
          <p:nvPr/>
        </p:nvSpPr>
        <p:spPr>
          <a:xfrm>
            <a:off x="841248" y="2834640"/>
            <a:ext cx="3108960" cy="77724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Alex: adaptations</a:t>
            </a:r>
            <a:endParaRPr lang="en-US" sz="1500" dirty="0"/>
          </a:p>
        </p:txBody>
      </p:sp>
      <p:sp>
        <p:nvSpPr>
          <p:cNvPr id="11" name="Text 9"/>
          <p:cNvSpPr txBox="1"/>
          <p:nvPr/>
        </p:nvSpPr>
        <p:spPr>
          <a:xfrm>
            <a:off x="4114800" y="2834640"/>
            <a:ext cx="7223760" cy="77724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intensity lowered because her high blood pressure means heart rate must rise slowly · low impact because she is 63 and returning from inactivity · both named to Alex</a:t>
            </a:r>
            <a:endParaRPr lang="en-US" sz="1450" dirty="0"/>
          </a:p>
        </p:txBody>
      </p:sp>
      <p:sp>
        <p:nvSpPr>
          <p:cNvPr id="12" name="Shape 10"/>
          <p:cNvSpPr/>
          <p:nvPr/>
        </p:nvSpPr>
        <p:spPr>
          <a:xfrm>
            <a:off x="640080" y="3794760"/>
            <a:ext cx="10881360" cy="941832"/>
          </a:xfrm>
          <a:prstGeom prst="roundRect">
            <a:avLst>
              <a:gd name="adj" fmla="val 4854"/>
            </a:avLst>
          </a:prstGeom>
          <a:solidFill>
            <a:srgbClr val="F1EFE5"/>
          </a:solidFill>
          <a:ln/>
        </p:spPr>
      </p:sp>
      <p:sp>
        <p:nvSpPr>
          <p:cNvPr id="13" name="Text 11"/>
          <p:cNvSpPr txBox="1"/>
          <p:nvPr/>
        </p:nvSpPr>
        <p:spPr>
          <a:xfrm>
            <a:off x="841248" y="3886200"/>
            <a:ext cx="3108960" cy="77724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Doris: the shape</a:t>
            </a:r>
            <a:endParaRPr lang="en-US" sz="1500" dirty="0"/>
          </a:p>
        </p:txBody>
      </p:sp>
      <p:sp>
        <p:nvSpPr>
          <p:cNvPr id="14" name="Text 12"/>
          <p:cNvSpPr txBox="1"/>
          <p:nvPr/>
        </p:nvSpPr>
        <p:spPr>
          <a:xfrm>
            <a:off x="4114800" y="3886200"/>
            <a:ext cx="7223760" cy="77724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all three phases, pool-suited low-impact movements, extended gradual timing, simple stretches</a:t>
            </a:r>
            <a:endParaRPr lang="en-US" sz="1450" dirty="0"/>
          </a:p>
        </p:txBody>
      </p:sp>
      <p:sp>
        <p:nvSpPr>
          <p:cNvPr id="15" name="Shape 13"/>
          <p:cNvSpPr/>
          <p:nvPr/>
        </p:nvSpPr>
        <p:spPr>
          <a:xfrm>
            <a:off x="640080" y="4846320"/>
            <a:ext cx="10881360" cy="941832"/>
          </a:xfrm>
          <a:prstGeom prst="roundRect">
            <a:avLst>
              <a:gd name="adj" fmla="val 4854"/>
            </a:avLst>
          </a:prstGeom>
          <a:solidFill>
            <a:srgbClr val="FFFFFF"/>
          </a:solidFill>
          <a:ln/>
        </p:spPr>
      </p:sp>
      <p:sp>
        <p:nvSpPr>
          <p:cNvPr id="16" name="Text 14"/>
          <p:cNvSpPr txBox="1"/>
          <p:nvPr/>
        </p:nvSpPr>
        <p:spPr>
          <a:xfrm>
            <a:off x="841248" y="4937760"/>
            <a:ext cx="3108960" cy="77724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Doris: the marks</a:t>
            </a:r>
            <a:endParaRPr lang="en-US" sz="1500" dirty="0"/>
          </a:p>
        </p:txBody>
      </p:sp>
      <p:sp>
        <p:nvSpPr>
          <p:cNvPr id="17" name="Text 15"/>
          <p:cNvSpPr txBox="1"/>
          <p:nvPr/>
        </p:nvSpPr>
        <p:spPr>
          <a:xfrm>
            <a:off x="4114800" y="4937760"/>
            <a:ext cx="7223760" cy="77724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CR and MS effects for each phase, adaptations justified by her age, Doris named in every paragraph</a:t>
            </a:r>
            <a:endParaRPr lang="en-US" sz="145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Booklet answers</a:t>
            </a:r>
            <a:endParaRPr lang="en-US" sz="1150" dirty="0"/>
          </a:p>
        </p:txBody>
      </p:sp>
      <p:sp>
        <p:nvSpPr>
          <p:cNvPr id="4" name="Text 2"/>
          <p:cNvSpPr txBox="1"/>
          <p:nvPr/>
        </p:nvSpPr>
        <p:spPr>
          <a:xfrm>
            <a:off x="640080" y="457200"/>
            <a:ext cx="3657600" cy="292608"/>
          </a:xfrm>
          <a:prstGeom prst="rect">
            <a:avLst/>
          </a:prstGeom>
          <a:noFill/>
          <a:ln/>
        </p:spPr>
        <p:txBody>
          <a:bodyPr wrap="square" lIns="0" tIns="0" rIns="0" bIns="0" rtlCol="0" anchor="ctr"/>
          <a:lstStyle/>
          <a:p>
            <a:pPr indent="0" marL="0">
              <a:buNone/>
            </a:pPr>
            <a:r>
              <a:rPr lang="en-US" sz="1300" b="1" spc="300" kern="0" dirty="0">
                <a:solidFill>
                  <a:srgbClr val="D0202E"/>
                </a:solidFill>
                <a:latin typeface="Calibri" pitchFamily="34" charset="0"/>
                <a:ea typeface="Calibri" pitchFamily="34" charset="-122"/>
                <a:cs typeface="Calibri" pitchFamily="34" charset="-120"/>
              </a:rPr>
              <a:t>BOOKLET PAGES 15, 17 AND 18</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Activity-specific, organisation, supporting.</a:t>
            </a:r>
            <a:endParaRPr lang="en-US" sz="3400" dirty="0"/>
          </a:p>
        </p:txBody>
      </p:sp>
      <p:sp>
        <p:nvSpPr>
          <p:cNvPr id="6" name="Shape 4"/>
          <p:cNvSpPr/>
          <p:nvPr/>
        </p:nvSpPr>
        <p:spPr>
          <a:xfrm>
            <a:off x="640080" y="1691640"/>
            <a:ext cx="10881360" cy="941832"/>
          </a:xfrm>
          <a:prstGeom prst="roundRect">
            <a:avLst>
              <a:gd name="adj" fmla="val 4854"/>
            </a:avLst>
          </a:prstGeom>
          <a:solidFill>
            <a:srgbClr val="F1EFE5"/>
          </a:solidFill>
          <a:ln/>
        </p:spPr>
      </p:sp>
      <p:sp>
        <p:nvSpPr>
          <p:cNvPr id="7" name="Text 5"/>
          <p:cNvSpPr txBox="1"/>
          <p:nvPr/>
        </p:nvSpPr>
        <p:spPr>
          <a:xfrm>
            <a:off x="841248" y="1783080"/>
            <a:ext cx="3108960" cy="77724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Page 15 examples</a:t>
            </a:r>
            <a:endParaRPr lang="en-US" sz="1500" dirty="0"/>
          </a:p>
        </p:txBody>
      </p:sp>
      <p:sp>
        <p:nvSpPr>
          <p:cNvPr id="8" name="Text 6"/>
          <p:cNvSpPr txBox="1"/>
          <p:nvPr/>
        </p:nvSpPr>
        <p:spPr>
          <a:xfrm>
            <a:off x="4114800" y="1783080"/>
            <a:ext cx="7223760" cy="77724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netball: ball-handling in the PR, court side-steps, stretch deltoids, quadriceps, gastrocnemius · swimming: shoulder-dominant mobilisers, stretch deltoids, triceps, erector spinae</a:t>
            </a:r>
            <a:endParaRPr lang="en-US" sz="1450" dirty="0"/>
          </a:p>
        </p:txBody>
      </p:sp>
      <p:sp>
        <p:nvSpPr>
          <p:cNvPr id="9" name="Shape 7"/>
          <p:cNvSpPr/>
          <p:nvPr/>
        </p:nvSpPr>
        <p:spPr>
          <a:xfrm>
            <a:off x="640080" y="2743200"/>
            <a:ext cx="10881360" cy="941832"/>
          </a:xfrm>
          <a:prstGeom prst="roundRect">
            <a:avLst>
              <a:gd name="adj" fmla="val 4854"/>
            </a:avLst>
          </a:prstGeom>
          <a:solidFill>
            <a:srgbClr val="FFFFFF"/>
          </a:solidFill>
          <a:ln/>
        </p:spPr>
      </p:sp>
      <p:sp>
        <p:nvSpPr>
          <p:cNvPr id="10" name="Text 8"/>
          <p:cNvSpPr txBox="1"/>
          <p:nvPr/>
        </p:nvSpPr>
        <p:spPr>
          <a:xfrm>
            <a:off x="841248" y="2834640"/>
            <a:ext cx="3108960" cy="77724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Page 17 blanks</a:t>
            </a:r>
            <a:endParaRPr lang="en-US" sz="1500" dirty="0"/>
          </a:p>
        </p:txBody>
      </p:sp>
      <p:sp>
        <p:nvSpPr>
          <p:cNvPr id="11" name="Text 9"/>
          <p:cNvSpPr txBox="1"/>
          <p:nvPr/>
        </p:nvSpPr>
        <p:spPr>
          <a:xfrm>
            <a:off x="4114800" y="2834640"/>
            <a:ext cx="7223760" cy="77724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space · equipment · participants · timing · demonstrations · positioning</a:t>
            </a:r>
            <a:endParaRPr lang="en-US" sz="1450" dirty="0"/>
          </a:p>
        </p:txBody>
      </p:sp>
      <p:sp>
        <p:nvSpPr>
          <p:cNvPr id="12" name="Shape 10"/>
          <p:cNvSpPr/>
          <p:nvPr/>
        </p:nvSpPr>
        <p:spPr>
          <a:xfrm>
            <a:off x="640080" y="3794760"/>
            <a:ext cx="10881360" cy="941832"/>
          </a:xfrm>
          <a:prstGeom prst="roundRect">
            <a:avLst>
              <a:gd name="adj" fmla="val 4854"/>
            </a:avLst>
          </a:prstGeom>
          <a:solidFill>
            <a:srgbClr val="F1EFE5"/>
          </a:solidFill>
          <a:ln/>
        </p:spPr>
      </p:sp>
      <p:sp>
        <p:nvSpPr>
          <p:cNvPr id="13" name="Text 11"/>
          <p:cNvSpPr txBox="1"/>
          <p:nvPr/>
        </p:nvSpPr>
        <p:spPr>
          <a:xfrm>
            <a:off x="841248" y="3886200"/>
            <a:ext cx="3108960" cy="77724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Page 18 blanks</a:t>
            </a:r>
            <a:endParaRPr lang="en-US" sz="1500" dirty="0"/>
          </a:p>
        </p:txBody>
      </p:sp>
      <p:sp>
        <p:nvSpPr>
          <p:cNvPr id="14" name="Text 12"/>
          <p:cNvSpPr txBox="1"/>
          <p:nvPr/>
        </p:nvSpPr>
        <p:spPr>
          <a:xfrm>
            <a:off x="4114800" y="3886200"/>
            <a:ext cx="7223760" cy="77724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observing · instructions · teaching points · feedback</a:t>
            </a:r>
            <a:endParaRPr lang="en-US" sz="1450" dirty="0"/>
          </a:p>
        </p:txBody>
      </p:sp>
      <p:sp>
        <p:nvSpPr>
          <p:cNvPr id="15" name="Shape 13"/>
          <p:cNvSpPr/>
          <p:nvPr/>
        </p:nvSpPr>
        <p:spPr>
          <a:xfrm>
            <a:off x="640080" y="4846320"/>
            <a:ext cx="10881360" cy="941832"/>
          </a:xfrm>
          <a:prstGeom prst="roundRect">
            <a:avLst>
              <a:gd name="adj" fmla="val 4854"/>
            </a:avLst>
          </a:prstGeom>
          <a:solidFill>
            <a:srgbClr val="FFFFFF"/>
          </a:solidFill>
          <a:ln/>
        </p:spPr>
      </p:sp>
      <p:sp>
        <p:nvSpPr>
          <p:cNvPr id="16" name="Text 14"/>
          <p:cNvSpPr txBox="1"/>
          <p:nvPr/>
        </p:nvSpPr>
        <p:spPr>
          <a:xfrm>
            <a:off x="841248" y="4937760"/>
            <a:ext cx="3108960" cy="777240"/>
          </a:xfrm>
          <a:prstGeom prst="rect">
            <a:avLst/>
          </a:prstGeom>
          <a:noFill/>
          <a:ln/>
        </p:spPr>
        <p:txBody>
          <a:bodyPr wrap="square" lIns="0" tIns="0" rIns="0" bIns="0" rtlCol="0" anchor="t"/>
          <a:lstStyle/>
          <a:p>
            <a:pPr indent="0" marL="0">
              <a:buNone/>
            </a:pPr>
            <a:r>
              <a:rPr lang="en-US" sz="1500" b="1" dirty="0">
                <a:solidFill>
                  <a:srgbClr val="1F1E1B"/>
                </a:solidFill>
                <a:latin typeface="Calibri" pitchFamily="34" charset="0"/>
                <a:ea typeface="Calibri" pitchFamily="34" charset="-122"/>
                <a:cs typeface="Calibri" pitchFamily="34" charset="-120"/>
              </a:rPr>
              <a:t>Example cues</a:t>
            </a:r>
            <a:endParaRPr lang="en-US" sz="1500" dirty="0"/>
          </a:p>
        </p:txBody>
      </p:sp>
      <p:sp>
        <p:nvSpPr>
          <p:cNvPr id="17" name="Text 15"/>
          <p:cNvSpPr txBox="1"/>
          <p:nvPr/>
        </p:nvSpPr>
        <p:spPr>
          <a:xfrm>
            <a:off x="4114800" y="4937760"/>
            <a:ext cx="7223760" cy="777240"/>
          </a:xfrm>
          <a:prstGeom prst="rect">
            <a:avLst/>
          </a:prstGeom>
          <a:noFill/>
          <a:ln/>
        </p:spPr>
        <p:txBody>
          <a:bodyPr wrap="square" lIns="0" tIns="0" rIns="0" bIns="0" rtlCol="0" anchor="t"/>
          <a:lstStyle/>
          <a:p>
            <a:pPr indent="0" marL="0">
              <a:buNone/>
            </a:pPr>
            <a:r>
              <a:rPr lang="en-US" sz="1450" dirty="0">
                <a:solidFill>
                  <a:srgbClr val="565349"/>
                </a:solidFill>
                <a:latin typeface="Calibri" pitchFamily="34" charset="0"/>
                <a:ea typeface="Calibri" pitchFamily="34" charset="-122"/>
                <a:cs typeface="Calibri" pitchFamily="34" charset="-120"/>
              </a:rPr>
              <a:t>jogging: land softly · high knees: knees to hip height · arm swings: start small, grow bigger · hip circles: hands on hips, big circles · quad stretch: knees together, push hip forward · walking lunge: front knee over ankle</a:t>
            </a:r>
            <a:endParaRPr lang="en-US" sz="145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1F1E1B"/>
        </a:solidFill>
      </p:bgPr>
    </p:bg>
    <p:spTree>
      <p:nvGrpSpPr>
        <p:cNvPr id="1" name=""/>
        <p:cNvGrpSpPr/>
        <p:nvPr/>
      </p:nvGrpSpPr>
      <p:grpSpPr>
        <a:xfrm>
          <a:off x="0" y="0"/>
          <a:ext cx="0" cy="0"/>
          <a:chOff x="0" y="0"/>
          <a:chExt cx="0" cy="0"/>
        </a:xfrm>
      </p:grpSpPr>
      <p:sp>
        <p:nvSpPr>
          <p:cNvPr id="2" name="Text 0"/>
          <p:cNvSpPr txBox="1"/>
          <p:nvPr/>
        </p:nvSpPr>
        <p:spPr>
          <a:xfrm>
            <a:off x="640080" y="2377440"/>
            <a:ext cx="10881360" cy="914400"/>
          </a:xfrm>
          <a:prstGeom prst="rect">
            <a:avLst/>
          </a:prstGeom>
          <a:noFill/>
          <a:ln/>
        </p:spPr>
        <p:txBody>
          <a:bodyPr wrap="square" lIns="0" tIns="0" rIns="0" bIns="0" rtlCol="0" anchor="ctr"/>
          <a:lstStyle/>
          <a:p>
            <a:pPr indent="0" marL="0">
              <a:buNone/>
            </a:pPr>
            <a:r>
              <a:rPr lang="en-US" sz="4800" b="1" dirty="0">
                <a:solidFill>
                  <a:srgbClr val="FFFFFF"/>
                </a:solidFill>
                <a:latin typeface="Arial" pitchFamily="34" charset="0"/>
                <a:ea typeface="Arial" pitchFamily="34" charset="-122"/>
                <a:cs typeface="Arial" pitchFamily="34" charset="-120"/>
              </a:rPr>
              <a:t>Next: planning week.</a:t>
            </a:r>
            <a:endParaRPr lang="en-US" sz="4800" dirty="0"/>
          </a:p>
        </p:txBody>
      </p:sp>
      <p:sp>
        <p:nvSpPr>
          <p:cNvPr id="3" name="Text 1"/>
          <p:cNvSpPr txBox="1"/>
          <p:nvPr/>
        </p:nvSpPr>
        <p:spPr>
          <a:xfrm>
            <a:off x="640080" y="3566160"/>
            <a:ext cx="9144000" cy="1463040"/>
          </a:xfrm>
          <a:prstGeom prst="rect">
            <a:avLst/>
          </a:prstGeom>
          <a:noFill/>
          <a:ln/>
        </p:spPr>
        <p:txBody>
          <a:bodyPr wrap="square" lIns="0" tIns="0" rIns="0" bIns="0" rtlCol="0" anchor="t"/>
          <a:lstStyle/>
          <a:p>
            <a:pPr indent="0" marL="0">
              <a:buNone/>
            </a:pPr>
            <a:r>
              <a:rPr lang="en-US" sz="2000" dirty="0">
                <a:solidFill>
                  <a:srgbClr val="D8D5C9"/>
                </a:solidFill>
                <a:latin typeface="Calibri" pitchFamily="34" charset="0"/>
                <a:ea typeface="Calibri" pitchFamily="34" charset="-122"/>
                <a:cs typeface="Calibri" pitchFamily="34" charset="-120"/>
              </a:rPr>
              <a:t>Week 5: plan Task 3 against the released paper
</a:t>
            </a:r>
            <a:endParaRPr lang="en-US" sz="2000" dirty="0"/>
          </a:p>
          <a:p>
            <a:pPr indent="0" marL="0">
              <a:buNone/>
            </a:pPr>
            <a:r>
              <a:rPr lang="en-US" sz="2000" dirty="0">
                <a:solidFill>
                  <a:srgbClr val="D8D5C9"/>
                </a:solidFill>
                <a:latin typeface="Calibri" pitchFamily="34" charset="0"/>
                <a:ea typeface="Calibri" pitchFamily="34" charset="-122"/>
                <a:cs typeface="Calibri" pitchFamily="34" charset="-120"/>
              </a:rPr>
              <a:t>Weeks 6–7: type up · practice runs
</a:t>
            </a:r>
            <a:endParaRPr lang="en-US" sz="2000" dirty="0"/>
          </a:p>
          <a:p>
            <a:pPr indent="0" marL="0">
              <a:buNone/>
            </a:pPr>
            <a:r>
              <a:rPr lang="en-US" sz="2000" b="1" dirty="0">
                <a:solidFill>
                  <a:srgbClr val="FFFFFF"/>
                </a:solidFill>
                <a:latin typeface="Calibri" pitchFamily="34" charset="0"/>
                <a:ea typeface="Calibri" pitchFamily="34" charset="-122"/>
                <a:cs typeface="Calibri" pitchFamily="34" charset="-120"/>
              </a:rPr>
              <a:t>Task 3a: Wednesday 7 / Thursday 8 October</a:t>
            </a:r>
            <a:endParaRPr lang="en-US" sz="2000" dirty="0"/>
          </a:p>
        </p:txBody>
      </p:sp>
      <p:sp>
        <p:nvSpPr>
          <p:cNvPr id="4" name="Text 2"/>
          <p:cNvSpPr txBox="1"/>
          <p:nvPr/>
        </p:nvSpPr>
        <p:spPr>
          <a:xfrm>
            <a:off x="640080" y="6126480"/>
            <a:ext cx="7315200" cy="320040"/>
          </a:xfrm>
          <a:prstGeom prst="rect">
            <a:avLst/>
          </a:prstGeom>
          <a:noFill/>
          <a:ln/>
        </p:spPr>
        <p:txBody>
          <a:bodyPr wrap="square" lIns="0" tIns="0" rIns="0" bIns="0" rtlCol="0" anchor="ctr"/>
          <a:lstStyle/>
          <a:p>
            <a:pPr indent="0" marL="0">
              <a:buNone/>
            </a:pPr>
            <a:r>
              <a:rPr lang="en-US" sz="1300" dirty="0">
                <a:solidFill>
                  <a:srgbClr val="9B978A"/>
                </a:solidFill>
                <a:latin typeface="Calibri" pitchFamily="34" charset="0"/>
                <a:ea typeface="Calibri" pitchFamily="34" charset="-122"/>
                <a:cs typeface="Calibri" pitchFamily="34" charset="-120"/>
              </a:rPr>
              <a:t>DHS BTEC Sport · Component 1 · Task 3</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Week 1 · Lesson 2</a:t>
            </a:r>
            <a:endParaRPr lang="en-US" sz="1150" dirty="0"/>
          </a:p>
        </p:txBody>
      </p:sp>
      <p:sp>
        <p:nvSpPr>
          <p:cNvPr id="4" name="Text 2"/>
          <p:cNvSpPr txBox="1"/>
          <p:nvPr/>
        </p:nvSpPr>
        <p:spPr>
          <a:xfrm>
            <a:off x="640080" y="1005840"/>
            <a:ext cx="3657600" cy="365760"/>
          </a:xfrm>
          <a:prstGeom prst="rect">
            <a:avLst/>
          </a:prstGeom>
          <a:noFill/>
          <a:ln/>
        </p:spPr>
        <p:txBody>
          <a:bodyPr wrap="square" lIns="0" tIns="0" rIns="0" bIns="0" rtlCol="0" anchor="ctr"/>
          <a:lstStyle/>
          <a:p>
            <a:pPr indent="0" marL="0">
              <a:buNone/>
            </a:pPr>
            <a:r>
              <a:rPr lang="en-US" sz="1500" b="1" spc="400" kern="0" dirty="0">
                <a:solidFill>
                  <a:srgbClr val="D0202E"/>
                </a:solidFill>
                <a:latin typeface="Calibri" pitchFamily="34" charset="0"/>
                <a:ea typeface="Calibri" pitchFamily="34" charset="-122"/>
                <a:cs typeface="Calibri" pitchFamily="34" charset="-120"/>
              </a:rPr>
              <a:t>LESSON 2</a:t>
            </a:r>
            <a:endParaRPr lang="en-US" sz="1500" dirty="0"/>
          </a:p>
        </p:txBody>
      </p:sp>
      <p:sp>
        <p:nvSpPr>
          <p:cNvPr id="5" name="Text 3"/>
          <p:cNvSpPr txBox="1"/>
          <p:nvPr/>
        </p:nvSpPr>
        <p:spPr>
          <a:xfrm>
            <a:off x="640080" y="1417320"/>
            <a:ext cx="10911535" cy="1371600"/>
          </a:xfrm>
          <a:prstGeom prst="rect">
            <a:avLst/>
          </a:prstGeom>
          <a:noFill/>
          <a:ln/>
        </p:spPr>
        <p:txBody>
          <a:bodyPr wrap="square" lIns="0" tIns="0" rIns="0" bIns="0" rtlCol="0" anchor="ctr"/>
          <a:lstStyle/>
          <a:p>
            <a:pPr indent="0" marL="0">
              <a:buNone/>
            </a:pPr>
            <a:r>
              <a:rPr lang="en-US" sz="4400" b="1" dirty="0">
                <a:solidFill>
                  <a:srgbClr val="1F1E1B"/>
                </a:solidFill>
                <a:latin typeface="Arial" pitchFamily="34" charset="0"/>
                <a:ea typeface="Arial" pitchFamily="34" charset="-122"/>
                <a:cs typeface="Arial" pitchFamily="34" charset="-120"/>
              </a:rPr>
              <a:t>The pulse raiser</a:t>
            </a:r>
            <a:endParaRPr lang="en-US" sz="4400" dirty="0"/>
          </a:p>
        </p:txBody>
      </p:sp>
      <p:sp>
        <p:nvSpPr>
          <p:cNvPr id="6" name="Text 4"/>
          <p:cNvSpPr txBox="1"/>
          <p:nvPr/>
        </p:nvSpPr>
        <p:spPr>
          <a:xfrm>
            <a:off x="640080" y="3200400"/>
            <a:ext cx="5486400" cy="320040"/>
          </a:xfrm>
          <a:prstGeom prst="rect">
            <a:avLst/>
          </a:prstGeom>
          <a:noFill/>
          <a:ln/>
        </p:spPr>
        <p:txBody>
          <a:bodyPr wrap="square" lIns="0" tIns="0" rIns="0" bIns="0" rtlCol="0" anchor="ctr"/>
          <a:lstStyle/>
          <a:p>
            <a:pPr indent="0" marL="0">
              <a:buNone/>
            </a:pPr>
            <a:r>
              <a:rPr lang="en-US" sz="1400" b="1" dirty="0">
                <a:solidFill>
                  <a:srgbClr val="6E6B5E"/>
                </a:solidFill>
                <a:latin typeface="Calibri" pitchFamily="34" charset="0"/>
                <a:ea typeface="Calibri" pitchFamily="34" charset="-122"/>
                <a:cs typeface="Calibri" pitchFamily="34" charset="-120"/>
              </a:rPr>
              <a:t>By the end of this lesson…</a:t>
            </a:r>
            <a:endParaRPr lang="en-US" sz="1400" dirty="0"/>
          </a:p>
        </p:txBody>
      </p:sp>
      <p:sp>
        <p:nvSpPr>
          <p:cNvPr id="7" name="Text 5"/>
          <p:cNvSpPr txBox="1"/>
          <p:nvPr/>
        </p:nvSpPr>
        <p:spPr>
          <a:xfrm>
            <a:off x="640080" y="3611880"/>
            <a:ext cx="8778240" cy="2194560"/>
          </a:xfrm>
          <a:prstGeom prst="rect">
            <a:avLst/>
          </a:prstGeom>
          <a:noFill/>
          <a:ln/>
        </p:spPr>
        <p:txBody>
          <a:bodyPr wrap="square" lIns="0" tIns="0" rIns="0" bIns="0" rtlCol="0" anchor="t"/>
          <a:lstStyle/>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Describe pulse raiser activities and how they should progress</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Name the five cardiorespiratory responses to a pulse raiser</a:t>
            </a:r>
            <a:endParaRPr lang="en-US" sz="1800" dirty="0"/>
          </a:p>
          <a:p>
            <a:pPr marL="177800" indent="-177800">
              <a:spcAft>
                <a:spcPts val="800"/>
              </a:spcAft>
              <a:buSzPct val="100000"/>
              <a:buChar char="•"/>
            </a:pPr>
            <a:r>
              <a:rPr lang="en-US" sz="1800" dirty="0">
                <a:solidFill>
                  <a:srgbClr val="565349"/>
                </a:solidFill>
                <a:latin typeface="Calibri" pitchFamily="34" charset="0"/>
                <a:ea typeface="Calibri" pitchFamily="34" charset="-122"/>
                <a:cs typeface="Calibri" pitchFamily="34" charset="-120"/>
              </a:rPr>
              <a:t>Explain WHY each response helps the performer</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640080" y="6473952"/>
            <a:ext cx="5943600" cy="274320"/>
          </a:xfrm>
          <a:prstGeom prst="rect">
            <a:avLst/>
          </a:prstGeom>
          <a:noFill/>
          <a:ln/>
        </p:spPr>
        <p:txBody>
          <a:bodyPr wrap="square" lIns="0" tIns="0" rIns="0" bIns="0" rtlCol="0" anchor="ctr"/>
          <a:lstStyle/>
          <a:p>
            <a:pPr indent="0" marL="0">
              <a:buNone/>
            </a:pPr>
            <a:r>
              <a:rPr lang="en-US" sz="1150" dirty="0">
                <a:solidFill>
                  <a:srgbClr val="6E6B5E"/>
                </a:solidFill>
                <a:latin typeface="Calibri" pitchFamily="34" charset="0"/>
                <a:ea typeface="Calibri" pitchFamily="34" charset="-122"/>
                <a:cs typeface="Calibri" pitchFamily="34" charset="-120"/>
              </a:rPr>
              <a:t>DHS BTEC Sport · Component 1 · Task 3</a:t>
            </a:r>
            <a:endParaRPr lang="en-US" sz="1150" dirty="0"/>
          </a:p>
        </p:txBody>
      </p:sp>
      <p:sp>
        <p:nvSpPr>
          <p:cNvPr id="3" name="Text 1"/>
          <p:cNvSpPr txBox="1"/>
          <p:nvPr/>
        </p:nvSpPr>
        <p:spPr>
          <a:xfrm>
            <a:off x="7894015" y="6473952"/>
            <a:ext cx="3657600" cy="274320"/>
          </a:xfrm>
          <a:prstGeom prst="rect">
            <a:avLst/>
          </a:prstGeom>
          <a:noFill/>
          <a:ln/>
        </p:spPr>
        <p:txBody>
          <a:bodyPr wrap="square" lIns="0" tIns="0" rIns="0" bIns="0" rtlCol="0" anchor="ctr"/>
          <a:lstStyle/>
          <a:p>
            <a:pPr algn="r" indent="0" marL="0">
              <a:buNone/>
            </a:pPr>
            <a:r>
              <a:rPr lang="en-US" sz="1150" dirty="0">
                <a:solidFill>
                  <a:srgbClr val="6E6B5E"/>
                </a:solidFill>
                <a:latin typeface="Calibri" pitchFamily="34" charset="0"/>
                <a:ea typeface="Calibri" pitchFamily="34" charset="-122"/>
                <a:cs typeface="Calibri" pitchFamily="34" charset="-120"/>
              </a:rPr>
              <a:t>Lesson 2</a:t>
            </a:r>
            <a:endParaRPr lang="en-US" sz="1150" dirty="0"/>
          </a:p>
        </p:txBody>
      </p:sp>
      <p:sp>
        <p:nvSpPr>
          <p:cNvPr id="4" name="Text 2"/>
          <p:cNvSpPr txBox="1"/>
          <p:nvPr/>
        </p:nvSpPr>
        <p:spPr>
          <a:xfrm>
            <a:off x="640080" y="457200"/>
            <a:ext cx="2743200" cy="292608"/>
          </a:xfrm>
          <a:prstGeom prst="rect">
            <a:avLst/>
          </a:prstGeom>
          <a:noFill/>
          <a:ln/>
        </p:spPr>
        <p:txBody>
          <a:bodyPr wrap="square" lIns="0" tIns="0" rIns="0" bIns="0" rtlCol="0" anchor="ctr"/>
          <a:lstStyle/>
          <a:p>
            <a:pPr indent="0" marL="0">
              <a:buNone/>
            </a:pPr>
            <a:r>
              <a:rPr lang="en-US" sz="1300" b="1" spc="400" kern="0" dirty="0">
                <a:solidFill>
                  <a:srgbClr val="D0202E"/>
                </a:solidFill>
                <a:latin typeface="Calibri" pitchFamily="34" charset="0"/>
                <a:ea typeface="Calibri" pitchFamily="34" charset="-122"/>
                <a:cs typeface="Calibri" pitchFamily="34" charset="-120"/>
              </a:rPr>
              <a:t>RETRIEVAL</a:t>
            </a:r>
            <a:endParaRPr lang="en-US" sz="1300" dirty="0"/>
          </a:p>
        </p:txBody>
      </p:sp>
      <p:sp>
        <p:nvSpPr>
          <p:cNvPr id="5" name="Text 3"/>
          <p:cNvSpPr txBox="1"/>
          <p:nvPr/>
        </p:nvSpPr>
        <p:spPr>
          <a:xfrm>
            <a:off x="640080" y="749808"/>
            <a:ext cx="10911535" cy="914400"/>
          </a:xfrm>
          <a:prstGeom prst="rect">
            <a:avLst/>
          </a:prstGeom>
          <a:noFill/>
          <a:ln/>
        </p:spPr>
        <p:txBody>
          <a:bodyPr wrap="square" lIns="0" tIns="0" rIns="0" bIns="0" rtlCol="0" anchor="ctr"/>
          <a:lstStyle/>
          <a:p>
            <a:pPr indent="0" marL="0">
              <a:buNone/>
            </a:pPr>
            <a:r>
              <a:rPr lang="en-US" sz="3400" b="1" dirty="0">
                <a:solidFill>
                  <a:srgbClr val="1F1E1B"/>
                </a:solidFill>
                <a:latin typeface="Arial" pitchFamily="34" charset="0"/>
                <a:ea typeface="Arial" pitchFamily="34" charset="-122"/>
                <a:cs typeface="Arial" pitchFamily="34" charset="-120"/>
              </a:rPr>
              <a:t>Do now.</a:t>
            </a:r>
            <a:endParaRPr lang="en-US" sz="3400" dirty="0"/>
          </a:p>
        </p:txBody>
      </p:sp>
      <p:sp>
        <p:nvSpPr>
          <p:cNvPr id="6" name="Text 4"/>
          <p:cNvSpPr txBox="1"/>
          <p:nvPr/>
        </p:nvSpPr>
        <p:spPr>
          <a:xfrm>
            <a:off x="640080" y="1417320"/>
            <a:ext cx="8229600" cy="320040"/>
          </a:xfrm>
          <a:prstGeom prst="rect">
            <a:avLst/>
          </a:prstGeom>
          <a:noFill/>
          <a:ln/>
        </p:spPr>
        <p:txBody>
          <a:bodyPr wrap="square" lIns="0" tIns="0" rIns="0" bIns="0" rtlCol="0" anchor="ctr"/>
          <a:lstStyle/>
          <a:p>
            <a:pPr indent="0" marL="0">
              <a:buNone/>
            </a:pPr>
            <a:r>
              <a:rPr lang="en-US" sz="1500" i="1" dirty="0">
                <a:solidFill>
                  <a:srgbClr val="6E6B5E"/>
                </a:solidFill>
                <a:latin typeface="Calibri" pitchFamily="34" charset="0"/>
                <a:ea typeface="Calibri" pitchFamily="34" charset="-122"/>
                <a:cs typeface="Calibri" pitchFamily="34" charset="-120"/>
              </a:rPr>
              <a:t>In your book, full sentences, on your own. 5 minutes.</a:t>
            </a:r>
            <a:endParaRPr lang="en-US" sz="1500" dirty="0"/>
          </a:p>
        </p:txBody>
      </p:sp>
      <p:sp>
        <p:nvSpPr>
          <p:cNvPr id="7" name="Text 5"/>
          <p:cNvSpPr txBox="1"/>
          <p:nvPr/>
        </p:nvSpPr>
        <p:spPr>
          <a:xfrm>
            <a:off x="640080" y="1965960"/>
            <a:ext cx="6675120" cy="3931920"/>
          </a:xfrm>
          <a:prstGeom prst="rect">
            <a:avLst/>
          </a:prstGeom>
          <a:noFill/>
          <a:ln/>
        </p:spPr>
        <p:txBody>
          <a:bodyPr wrap="square" lIns="0" tIns="0" rIns="0" bIns="0" rtlCol="0" anchor="t"/>
          <a:lstStyle/>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1.  What are the three phases of a warm-up, in order?</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2.  What is the definition of a warm-up?</a:t>
            </a:r>
            <a:endParaRPr lang="en-US" sz="1900" dirty="0"/>
          </a:p>
          <a:p>
            <a:pPr indent="0" marL="0">
              <a:spcAft>
                <a:spcPts val="1400"/>
              </a:spcAft>
              <a:buNone/>
            </a:pPr>
            <a:r>
              <a:rPr lang="en-US" sz="1900" dirty="0">
                <a:solidFill>
                  <a:srgbClr val="1F1E1B"/>
                </a:solidFill>
                <a:latin typeface="Calibri" pitchFamily="34" charset="0"/>
                <a:ea typeface="Calibri" pitchFamily="34" charset="-122"/>
                <a:cs typeface="Calibri" pitchFamily="34" charset="-120"/>
              </a:rPr>
              <a:t>3.  Give two risks of not warming up</a:t>
            </a:r>
            <a:endParaRPr lang="en-US" sz="1900" dirty="0"/>
          </a:p>
        </p:txBody>
      </p:sp>
      <p:sp>
        <p:nvSpPr>
          <p:cNvPr id="8" name="Shape 6"/>
          <p:cNvSpPr/>
          <p:nvPr/>
        </p:nvSpPr>
        <p:spPr>
          <a:xfrm>
            <a:off x="7772400" y="1965960"/>
            <a:ext cx="3749040" cy="3931920"/>
          </a:xfrm>
          <a:prstGeom prst="roundRect">
            <a:avLst>
              <a:gd name="adj" fmla="val 1951"/>
            </a:avLst>
          </a:prstGeom>
          <a:solidFill>
            <a:srgbClr val="F1EFE5"/>
          </a:solidFill>
          <a:ln/>
        </p:spPr>
      </p:sp>
      <p:sp>
        <p:nvSpPr>
          <p:cNvPr id="9" name="Text 7"/>
          <p:cNvSpPr txBox="1"/>
          <p:nvPr/>
        </p:nvSpPr>
        <p:spPr>
          <a:xfrm>
            <a:off x="8001000" y="2148840"/>
            <a:ext cx="3291840" cy="320040"/>
          </a:xfrm>
          <a:prstGeom prst="rect">
            <a:avLst/>
          </a:prstGeom>
          <a:noFill/>
          <a:ln/>
        </p:spPr>
        <p:txBody>
          <a:bodyPr wrap="square" lIns="0" tIns="0" rIns="0" bIns="0" rtlCol="0" anchor="ctr"/>
          <a:lstStyle/>
          <a:p>
            <a:pPr indent="0" marL="0">
              <a:buNone/>
            </a:pPr>
            <a:r>
              <a:rPr lang="en-US" sz="1300" b="1" dirty="0">
                <a:solidFill>
                  <a:srgbClr val="6E6B5E"/>
                </a:solidFill>
                <a:latin typeface="Calibri" pitchFamily="34" charset="0"/>
                <a:ea typeface="Calibri" pitchFamily="34" charset="-122"/>
                <a:cs typeface="Calibri" pitchFamily="34" charset="-120"/>
              </a:rPr>
              <a:t>Answers: reveal after 5 min</a:t>
            </a:r>
            <a:endParaRPr lang="en-US" sz="1300" dirty="0"/>
          </a:p>
        </p:txBody>
      </p:sp>
      <p:sp>
        <p:nvSpPr>
          <p:cNvPr id="10" name="Text 8"/>
          <p:cNvSpPr txBox="1"/>
          <p:nvPr/>
        </p:nvSpPr>
        <p:spPr>
          <a:xfrm>
            <a:off x="8001000" y="2560320"/>
            <a:ext cx="3291840" cy="3200400"/>
          </a:xfrm>
          <a:prstGeom prst="rect">
            <a:avLst/>
          </a:prstGeom>
          <a:noFill/>
          <a:ln/>
        </p:spPr>
        <p:txBody>
          <a:bodyPr wrap="square" lIns="0" tIns="0" rIns="0" bIns="0" rtlCol="0" anchor="t"/>
          <a:lstStyle/>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1.  Pulse raiser → mobilisers → preparation stretches</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2.  A period of preparation for exercise using gradual activity</a:t>
            </a:r>
            <a:endParaRPr lang="en-US" sz="1400" dirty="0"/>
          </a:p>
          <a:p>
            <a:pPr indent="0" marL="0">
              <a:spcAft>
                <a:spcPts val="800"/>
              </a:spcAft>
              <a:buNone/>
            </a:pPr>
            <a:r>
              <a:rPr lang="en-US" sz="1400" dirty="0">
                <a:solidFill>
                  <a:srgbClr val="565349"/>
                </a:solidFill>
                <a:latin typeface="Calibri" pitchFamily="34" charset="0"/>
                <a:ea typeface="Calibri" pitchFamily="34" charset="-122"/>
                <a:cs typeface="Calibri" pitchFamily="34" charset="-120"/>
              </a:rPr>
              <a:t>3.  Muscle strain / tear; unprepared for intensity</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73</Slides>
  <Notes>73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73</vt:i4>
      </vt:variant>
    </vt:vector>
  </HeadingPairs>
  <TitlesOfParts>
    <vt:vector size="7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C1 LO C, Warm-ups, Teacher deck</dc:title>
  <dc:subject>PptxGenJS Presentation</dc:subject>
  <dc:creator>DHS PE Department</dc:creator>
  <cp:lastModifiedBy>DHS PE Department</cp:lastModifiedBy>
  <cp:revision>1</cp:revision>
  <dcterms:created xsi:type="dcterms:W3CDTF">2026-08-31T07:43:50Z</dcterms:created>
  <dcterms:modified xsi:type="dcterms:W3CDTF">2026-08-31T07:43:50Z</dcterms:modified>
</cp:coreProperties>
</file>