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0689336" cy="7562088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mponent-2-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89336" cy="756208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1F1E1B">
              <a:alpha val="6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566928"/>
            <a:ext cx="9409176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FFFFFF"/>
                </a:solidFill>
                <a:latin typeface="Calibri"/>
              </a:rPr>
              <a:t>DHS BTEC SPORT · COMPONENT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722351"/>
            <a:ext cx="9409176" cy="13716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02000"/>
              </a:lnSpc>
            </a:pPr>
            <a:r>
              <a:rPr sz="4200" b="1">
                <a:solidFill>
                  <a:srgbClr val="FFFFFF"/>
                </a:solidFill>
                <a:latin typeface="Arial"/>
              </a:rPr>
              <a:t>Task 1: Components of fitness.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4093951"/>
            <a:ext cx="940917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700" b="0">
                <a:solidFill>
                  <a:srgbClr val="FFFFFF"/>
                </a:solidFill>
                <a:latin typeface="Calibri"/>
              </a:rPr>
              <a:t>NAME:                                                        TEACHER: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6601968"/>
            <a:ext cx="9409176" cy="32918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350" b="1">
                <a:solidFill>
                  <a:srgbClr val="FFFFFF"/>
                </a:solidFill>
                <a:latin typeface="Calibri"/>
              </a:rPr>
              <a:t>12 marks · written response · Learning outcome A · sat Thu 8 Oct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WHAT TASK 1 ASKS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Produce a written response so that prospective new members understand the components of fitness required for participation in a chosen team sport.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2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91640"/>
            <a:ext cx="50292" cy="50840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636776"/>
            <a:ext cx="9134856" cy="6729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Every component, defined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All eleven: six physical and five skill-related, in spec language.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456078"/>
            <a:ext cx="50292" cy="50840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401214"/>
            <a:ext cx="9134856" cy="6729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Its use in the chosen sport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Where in play the sport actually uses it. Name the moment.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220516"/>
            <a:ext cx="50292" cy="50840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165652"/>
            <a:ext cx="9134856" cy="6729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Its impact on performance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What changes when it is strong, and what changes when it is weak.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984955"/>
            <a:ext cx="50292" cy="50840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930091"/>
            <a:ext cx="9134856" cy="6729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Approximately 2–3 pages of A4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Images may support the writing. They do not replace it.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49393"/>
            <a:ext cx="50292" cy="508406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94529"/>
            <a:ext cx="9134856" cy="67299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Approximately 1 hour, supervised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You bring nothing in. The band is decided by omissions.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MB1 basic · MB2 partially developed · MB3 mostly developed · MB4 well-developed with no omissions.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THE ELEVEN COMPONENTS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Complete each definition in spec language. These eleven are the whole of Task 1's knowledge.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3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17320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417320"/>
            <a:ext cx="2153777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Component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2769" y="1417320"/>
            <a:ext cx="6670182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Definition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0080" y="1892808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86384" y="1892808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Aerobic endurance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86465" y="1892808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232769" y="1892808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ability of the c________________ system to supply o________ and n__________ to the muscles to sustain low to medium intensity work and d______ f__________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40080" y="2295975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86384" y="2295975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Muscular endurance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086465" y="2295975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232769" y="2295975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m___________ system continuing to contract at light to moderate intensity to allow r____________ movements throughout a long event or game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2699142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86384" y="2699142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Muscular strength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86465" y="2699142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232769" y="2699142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m___________ f________ a muscle or muscle group can generate to improve f___________ movements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40080" y="3102309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6384" y="3102309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Speed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86465" y="3102309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232769" y="3102309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d___________ divided by t______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40080" y="3505476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86384" y="3505476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Flexibility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086465" y="3505476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232769" y="3505476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r________ of m________ possible at a joint, allowing improvements in t____________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0080" y="3908643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86384" y="3908643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Body composition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86465" y="3908643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232769" y="3908643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relative ratio of f____ mass to f____-f______ mass in the body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0080" y="4311810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86384" y="4311810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Power</a:t>
            </a:r>
          </a:p>
        </p:txBody>
      </p:sp>
      <p:sp>
        <p:nvSpPr>
          <p:cNvPr id="36" name="Rectangle 35"/>
          <p:cNvSpPr/>
          <p:nvPr/>
        </p:nvSpPr>
        <p:spPr>
          <a:xfrm>
            <a:off x="3086465" y="4311810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232769" y="4311810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product of s________ and s___________, allowing e____________ movements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40080" y="4714977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786384" y="4714977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Agility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086465" y="4714977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232769" y="4714977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ability to c________ d____________ quickly to out-manoeuvre an o___________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40080" y="5118144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86384" y="5118144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Reaction time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086465" y="5118144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3232769" y="5118144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the time between a s___________ and the start of a r____________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40080" y="5521311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86384" y="5521311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Balance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086465" y="5521311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3232769" y="5521311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maintaining c________ of m______ over a b______ of s___________: static or dynamic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40080" y="5924478"/>
            <a:ext cx="2446385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86384" y="5924478"/>
            <a:ext cx="2153777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Coordination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086465" y="5924478"/>
            <a:ext cx="6962790" cy="403167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232769" y="5924478"/>
            <a:ext cx="6670182" cy="403167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00" b="0">
                <a:solidFill>
                  <a:srgbClr val="565349"/>
                </a:solidFill>
                <a:latin typeface="Calibri"/>
              </a:rPr>
              <a:t>moving t____ or more body parts at the same time s___________ and efficiently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THE TRACKING GRID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Chosen sport: ______________________.  For every component: where the sport uses it, and the impact on performance. Tick as each one lands in your writing.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4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636776"/>
            <a:ext cx="9409176" cy="475488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1636776"/>
            <a:ext cx="1863661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Component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42653" y="1636776"/>
            <a:ext cx="3039808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Use in the chosen sport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5069" y="1636776"/>
            <a:ext cx="3039808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Impact on performance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7485" y="1636776"/>
            <a:ext cx="295465" cy="47548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050" b="1" spc="150">
                <a:solidFill>
                  <a:srgbClr val="D0202E"/>
                </a:solidFill>
                <a:latin typeface="Calibri"/>
              </a:rPr>
              <a:t>✓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112264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86384" y="2112264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Aerobic endurance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796349" y="2112264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28765" y="2112264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9461181" y="2112264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2495480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86384" y="2495480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Muscular endurance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796349" y="2495480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28765" y="2495480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461181" y="2495480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640080" y="2878696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86384" y="2878696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Muscular strength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96349" y="2878696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128765" y="2878696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9461181" y="2878696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3261912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86384" y="3261912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Speed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796349" y="3261912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128765" y="3261912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9461181" y="3261912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40080" y="3645128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786384" y="3645128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Flexibility</a:t>
            </a:r>
          </a:p>
        </p:txBody>
      </p:sp>
      <p:sp>
        <p:nvSpPr>
          <p:cNvPr id="34" name="Rectangle 33"/>
          <p:cNvSpPr/>
          <p:nvPr/>
        </p:nvSpPr>
        <p:spPr>
          <a:xfrm>
            <a:off x="2796349" y="3645128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128765" y="3645128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9461181" y="3645128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640080" y="4028344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86384" y="4028344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Body composition</a:t>
            </a:r>
          </a:p>
        </p:txBody>
      </p:sp>
      <p:sp>
        <p:nvSpPr>
          <p:cNvPr id="39" name="Rectangle 38"/>
          <p:cNvSpPr/>
          <p:nvPr/>
        </p:nvSpPr>
        <p:spPr>
          <a:xfrm>
            <a:off x="2796349" y="4028344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6128765" y="4028344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9461181" y="4028344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640080" y="4411560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786384" y="4411560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Power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2796349" y="4411560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ectangle 44"/>
          <p:cNvSpPr/>
          <p:nvPr/>
        </p:nvSpPr>
        <p:spPr>
          <a:xfrm>
            <a:off x="6128765" y="4411560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9461181" y="4411560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ectangle 46"/>
          <p:cNvSpPr/>
          <p:nvPr/>
        </p:nvSpPr>
        <p:spPr>
          <a:xfrm>
            <a:off x="640080" y="4794776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86384" y="4794776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Agility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796349" y="4794776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6128765" y="4794776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9461181" y="4794776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640080" y="5177992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86384" y="5177992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Reaction time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796349" y="5177992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6128765" y="5177992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9461181" y="5177992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ectangle 56"/>
          <p:cNvSpPr/>
          <p:nvPr/>
        </p:nvSpPr>
        <p:spPr>
          <a:xfrm>
            <a:off x="640080" y="5561208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786384" y="5561208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Balance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796349" y="5561208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6128765" y="5561208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ectangle 60"/>
          <p:cNvSpPr/>
          <p:nvPr/>
        </p:nvSpPr>
        <p:spPr>
          <a:xfrm>
            <a:off x="9461181" y="5561208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640080" y="5944424"/>
            <a:ext cx="2156269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786384" y="5944424"/>
            <a:ext cx="1863661" cy="38321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22000"/>
              </a:lnSpc>
            </a:pPr>
            <a:r>
              <a:rPr sz="1250" b="1">
                <a:solidFill>
                  <a:srgbClr val="1F1E1B"/>
                </a:solidFill>
                <a:latin typeface="Arial"/>
              </a:rPr>
              <a:t>Coordination</a:t>
            </a:r>
          </a:p>
        </p:txBody>
      </p:sp>
      <p:sp>
        <p:nvSpPr>
          <p:cNvPr id="64" name="Rectangle 63"/>
          <p:cNvSpPr/>
          <p:nvPr/>
        </p:nvSpPr>
        <p:spPr>
          <a:xfrm>
            <a:off x="2796349" y="5944424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ectangle 64"/>
          <p:cNvSpPr/>
          <p:nvPr/>
        </p:nvSpPr>
        <p:spPr>
          <a:xfrm>
            <a:off x="6128765" y="5944424"/>
            <a:ext cx="3332416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ectangle 65"/>
          <p:cNvSpPr/>
          <p:nvPr/>
        </p:nvSpPr>
        <p:spPr>
          <a:xfrm>
            <a:off x="9461181" y="5944424"/>
            <a:ext cx="588073" cy="383216"/>
          </a:xfrm>
          <a:prstGeom prst="rect">
            <a:avLst/>
          </a:prstGeom>
          <a:noFill/>
          <a:ln w="9525">
            <a:solidFill>
              <a:srgbClr val="DFDCC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THE THREE-PART PARAGRAPH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Every one of the eleven paragraphs has the same three parts. Highlight them in the model below.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5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1 · Define the component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In spec language. The key words carry the mark.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3865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3317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2 · Show its use in the chosen sport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A named moment of play, with real detail. Not sport in general.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3009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2461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3 · Explain the impact on performance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Both ways: what a strong player does, what a weak one does.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4215384"/>
            <a:ext cx="50292" cy="658368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4160520"/>
            <a:ext cx="9134856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Model, aerobic endurance in football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“Aerobic endurance is the ability of the cardiorespiratory system to supply oxygen and nutrients to the muscles to sustain low to medium intensity work and delay fatigue. In football, a central midfielder relies on aerobic endurance to keep moving between both boxes for the full ninety minutes, covering over ten kilometres in a match. A player with strong aerobic endurance still arrives in time to press and tackle in the final ten minutes. A player with poor aerobic endurance slows late in the game, arrives late to challenges and gives away possession.”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5166360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59536" y="5166360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Circle every mention of football in the model. That is what applying it to the sport looks like.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TASK 1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Practice sport: ______________________.  All eleven components, the three-part paragraph every time, tracking grid on page 4 ticked as you go. Continue on paper.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6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914886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2254045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2593205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2932364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40080" y="3271523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" y="3610682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0080" y="3949842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40080" y="4289001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4628160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4967320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40080" y="5306479"/>
            <a:ext cx="9409176" cy="9525"/>
          </a:xfrm>
          <a:prstGeom prst="rect">
            <a:avLst/>
          </a:prstGeom>
          <a:solidFill>
            <a:srgbClr val="DFDCC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40080" y="5477256"/>
            <a:ext cx="2256282" cy="786384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4672" y="5586984"/>
            <a:ext cx="192709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spc="300">
                <a:solidFill>
                  <a:srgbClr val="D0202E"/>
                </a:solidFill>
                <a:latin typeface="Calibri"/>
              </a:rPr>
              <a:t>MB1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04672" y="5824728"/>
            <a:ext cx="192709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565349"/>
                </a:solidFill>
                <a:latin typeface="Calibri"/>
              </a:rPr>
              <a:t>basic account · some omissions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024378" y="5477256"/>
            <a:ext cx="2256282" cy="786384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188970" y="5586984"/>
            <a:ext cx="192709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spc="300">
                <a:solidFill>
                  <a:srgbClr val="D0202E"/>
                </a:solidFill>
                <a:latin typeface="Calibri"/>
              </a:rPr>
              <a:t>MB2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188970" y="5824728"/>
            <a:ext cx="192709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565349"/>
                </a:solidFill>
                <a:latin typeface="Calibri"/>
              </a:rPr>
              <a:t>partially developed · few omissions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08676" y="5477256"/>
            <a:ext cx="2256282" cy="786384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573268" y="5586984"/>
            <a:ext cx="192709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spc="300">
                <a:solidFill>
                  <a:srgbClr val="D0202E"/>
                </a:solidFill>
                <a:latin typeface="Calibri"/>
              </a:rPr>
              <a:t>MB3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73268" y="5824728"/>
            <a:ext cx="192709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565349"/>
                </a:solidFill>
                <a:latin typeface="Calibri"/>
              </a:rPr>
              <a:t>mostly developed · minor omissions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92974" y="5477256"/>
            <a:ext cx="2256282" cy="786384"/>
          </a:xfrm>
          <a:prstGeom prst="rect">
            <a:avLst/>
          </a:prstGeom>
          <a:solidFill>
            <a:srgbClr val="FAE6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957566" y="5586984"/>
            <a:ext cx="1927098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 spc="300">
                <a:solidFill>
                  <a:srgbClr val="D0202E"/>
                </a:solidFill>
                <a:latin typeface="Calibri"/>
              </a:rPr>
              <a:t>MB4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57566" y="5824728"/>
            <a:ext cx="1927098" cy="40233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sz="1150" b="0">
                <a:solidFill>
                  <a:srgbClr val="565349"/>
                </a:solidFill>
                <a:latin typeface="Calibri"/>
              </a:rPr>
              <a:t>well-developed · no omissions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6510528"/>
            <a:ext cx="9409176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Band awarded:                              Named gap for next time: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0689336" cy="75620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75488"/>
            <a:ext cx="9409176" cy="25603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spc="400">
                <a:solidFill>
                  <a:srgbClr val="D0202E"/>
                </a:solidFill>
                <a:latin typeface="Calibri"/>
              </a:rPr>
              <a:t>SELF-TEST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868680"/>
            <a:ext cx="9409176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50" b="0">
                <a:solidFill>
                  <a:srgbClr val="565349"/>
                </a:solidFill>
                <a:latin typeface="Calibri"/>
              </a:rPr>
              <a:t>Cover the answers. Write your responses in your book, then check against the teacher deck.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848856"/>
            <a:ext cx="5833689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DHS BTEC Sport · Component 2 · Task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73769" y="6848856"/>
            <a:ext cx="3575486" cy="2743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>
              <a:lnSpc>
                <a:spcPct val="115000"/>
              </a:lnSpc>
            </a:pPr>
            <a:r>
              <a:rPr sz="1150" b="0">
                <a:solidFill>
                  <a:srgbClr val="6E6B5E"/>
                </a:solidFill>
                <a:latin typeface="Calibri"/>
              </a:rPr>
              <a:t>Page 7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1472184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1417320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1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Name the six components of physical fitness.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228051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914400" y="222564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2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Name the five components of skill-related fitness.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0080" y="3088843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14400" y="3033979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3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What are the three parts of every Task 1 paragraph?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40080" y="389717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84230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4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What decides the mark band on this task?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4705502"/>
            <a:ext cx="50292" cy="552297"/>
          </a:xfrm>
          <a:prstGeom prst="rect">
            <a:avLst/>
          </a:prstGeom>
          <a:solidFill>
            <a:srgbClr val="D020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4650638"/>
            <a:ext cx="9134856" cy="716889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400" b="1">
                <a:solidFill>
                  <a:srgbClr val="1F1E1B"/>
                </a:solidFill>
                <a:latin typeface="Arial"/>
              </a:rPr>
              <a:t>5</a:t>
            </a:r>
          </a:p>
          <a:p>
            <a:pPr algn="l">
              <a:lnSpc>
                <a:spcPct val="128000"/>
              </a:lnSpc>
              <a:spcAft>
                <a:spcPts val="400"/>
              </a:spcAft>
            </a:pPr>
            <a:r>
              <a:rPr sz="1250" b="0">
                <a:solidFill>
                  <a:srgbClr val="565349"/>
                </a:solidFill>
                <a:latin typeface="Calibri"/>
              </a:rPr>
              <a:t>How long is the response, and how long do you get?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40080" y="5550408"/>
            <a:ext cx="9409176" cy="548640"/>
          </a:xfrm>
          <a:prstGeom prst="rect">
            <a:avLst/>
          </a:prstGeom>
          <a:solidFill>
            <a:srgbClr val="F1EF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59536" y="5550408"/>
            <a:ext cx="8970264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0">
                <a:solidFill>
                  <a:srgbClr val="1F1E1B"/>
                </a:solidFill>
                <a:latin typeface="Calibri"/>
              </a:rPr>
              <a:t>Anything you cannot answer from memory is this week's revision list.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