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jp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 Id="rId23" Type="http://schemas.openxmlformats.org/officeDocument/2006/relationships/slide" Target="slides/slide17.xml"/><Relationship Id="rId24" Type="http://schemas.openxmlformats.org/officeDocument/2006/relationships/slide" Target="slides/slide18.xml"/><Relationship Id="rId25" Type="http://schemas.openxmlformats.org/officeDocument/2006/relationships/slide" Target="slides/slide19.xml"/><Relationship Id="rId26" Type="http://schemas.openxmlformats.org/officeDocument/2006/relationships/slide" Target="slides/slide20.xml"/><Relationship Id="rId27" Type="http://schemas.openxmlformats.org/officeDocument/2006/relationships/slide" Target="slides/slide21.xml"/><Relationship Id="rId28" Type="http://schemas.openxmlformats.org/officeDocument/2006/relationships/slide" Target="slides/slide22.xml"/><Relationship Id="rId29" Type="http://schemas.openxmlformats.org/officeDocument/2006/relationships/slide" Target="slides/slide23.xml"/><Relationship Id="rId30" Type="http://schemas.openxmlformats.org/officeDocument/2006/relationships/slide" Target="slides/slide24.xml"/><Relationship Id="rId31" Type="http://schemas.openxmlformats.org/officeDocument/2006/relationships/slide" Target="slides/slide25.xml"/><Relationship Id="rId32" Type="http://schemas.openxmlformats.org/officeDocument/2006/relationships/slide" Target="slides/slide2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component-2-deck.jpg"/>
          <p:cNvPicPr>
            <a:picLocks noChangeAspect="1"/>
          </p:cNvPicPr>
          <p:nvPr/>
        </p:nvPicPr>
        <p:blipFill>
          <a:blip r:embed="rId2"/>
          <a:stretch>
            <a:fillRect/>
          </a:stretch>
        </p:blipFill>
        <p:spPr>
          <a:xfrm>
            <a:off x="0" y="0"/>
            <a:ext cx="12191695" cy="6858000"/>
          </a:xfrm>
          <a:prstGeom prst="rect">
            <a:avLst/>
          </a:prstGeom>
        </p:spPr>
      </p:pic>
      <p:sp>
        <p:nvSpPr>
          <p:cNvPr id="4" name="Rectangle 3"/>
          <p:cNvSpPr/>
          <p:nvPr/>
        </p:nvSpPr>
        <p:spPr>
          <a:xfrm>
            <a:off x="0" y="0"/>
            <a:ext cx="12191695" cy="6858000"/>
          </a:xfrm>
          <a:prstGeom prst="rect">
            <a:avLst/>
          </a:prstGeom>
          <a:solidFill>
            <a:srgbClr val="1F1E1B">
              <a:alpha val="62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40080" y="566928"/>
            <a:ext cx="10911535" cy="292608"/>
          </a:xfrm>
          <a:prstGeom prst="rect">
            <a:avLst/>
          </a:prstGeom>
          <a:noFill/>
        </p:spPr>
        <p:txBody>
          <a:bodyPr wrap="square" lIns="0" rIns="0" tIns="0" bIns="0" anchor="t">
            <a:spAutoFit/>
          </a:bodyPr>
          <a:lstStyle/>
          <a:p>
            <a:pPr algn="l">
              <a:lnSpc>
                <a:spcPct val="115000"/>
              </a:lnSpc>
            </a:pPr>
            <a:r>
              <a:rPr sz="1300" b="1" spc="400">
                <a:solidFill>
                  <a:srgbClr val="FFFFFF"/>
                </a:solidFill>
                <a:latin typeface="Calibri"/>
              </a:rPr>
              <a:t>DHS BTEC SPORT · COMPONENT 2</a:t>
            </a:r>
          </a:p>
        </p:txBody>
      </p:sp>
      <p:sp>
        <p:nvSpPr>
          <p:cNvPr id="6" name="TextBox 5"/>
          <p:cNvSpPr txBox="1"/>
          <p:nvPr/>
        </p:nvSpPr>
        <p:spPr>
          <a:xfrm>
            <a:off x="640080" y="2468880"/>
            <a:ext cx="10911535" cy="1371600"/>
          </a:xfrm>
          <a:prstGeom prst="rect">
            <a:avLst/>
          </a:prstGeom>
          <a:noFill/>
        </p:spPr>
        <p:txBody>
          <a:bodyPr wrap="square" lIns="0" rIns="0" tIns="0" bIns="0" anchor="ctr">
            <a:spAutoFit/>
          </a:bodyPr>
          <a:lstStyle/>
          <a:p>
            <a:pPr algn="l">
              <a:lnSpc>
                <a:spcPct val="102000"/>
              </a:lnSpc>
            </a:pPr>
            <a:r>
              <a:rPr sz="4600" b="1">
                <a:solidFill>
                  <a:srgbClr val="FFFFFF"/>
                </a:solidFill>
                <a:latin typeface="Arial"/>
              </a:rPr>
              <a:t>Task 1: Components of fitness.</a:t>
            </a:r>
          </a:p>
        </p:txBody>
      </p:sp>
      <p:sp>
        <p:nvSpPr>
          <p:cNvPr id="7" name="TextBox 6"/>
          <p:cNvSpPr txBox="1"/>
          <p:nvPr/>
        </p:nvSpPr>
        <p:spPr>
          <a:xfrm>
            <a:off x="640080" y="3840480"/>
            <a:ext cx="10911535" cy="822960"/>
          </a:xfrm>
          <a:prstGeom prst="rect">
            <a:avLst/>
          </a:prstGeom>
          <a:noFill/>
        </p:spPr>
        <p:txBody>
          <a:bodyPr wrap="square" lIns="0" rIns="0" tIns="0" bIns="0" anchor="t">
            <a:spAutoFit/>
          </a:bodyPr>
          <a:lstStyle/>
          <a:p>
            <a:pPr algn="l">
              <a:lnSpc>
                <a:spcPct val="130000"/>
              </a:lnSpc>
            </a:pPr>
            <a:r>
              <a:rPr sz="1700" b="0">
                <a:solidFill>
                  <a:srgbClr val="FFFFFF"/>
                </a:solidFill>
                <a:latin typeface="Calibri"/>
              </a:rPr>
              <a:t>Produce a written response so that prospective new members understand what each of the components of fitness are, their use in the chosen team sport, and the impact they have on performance in that team sport.</a:t>
            </a:r>
          </a:p>
        </p:txBody>
      </p:sp>
      <p:sp>
        <p:nvSpPr>
          <p:cNvPr id="8" name="TextBox 7"/>
          <p:cNvSpPr txBox="1"/>
          <p:nvPr/>
        </p:nvSpPr>
        <p:spPr>
          <a:xfrm>
            <a:off x="640080" y="5897880"/>
            <a:ext cx="10911535" cy="329184"/>
          </a:xfrm>
          <a:prstGeom prst="rect">
            <a:avLst/>
          </a:prstGeom>
          <a:noFill/>
        </p:spPr>
        <p:txBody>
          <a:bodyPr wrap="square" lIns="0" rIns="0" tIns="0" bIns="0" anchor="ctr">
            <a:spAutoFit/>
          </a:bodyPr>
          <a:lstStyle/>
          <a:p>
            <a:pPr algn="l">
              <a:lnSpc>
                <a:spcPct val="115000"/>
              </a:lnSpc>
            </a:pPr>
            <a:r>
              <a:rPr sz="1350" b="1">
                <a:solidFill>
                  <a:srgbClr val="FFFFFF"/>
                </a:solidFill>
                <a:latin typeface="Calibri"/>
              </a:rPr>
              <a:t>12 marks · written response · Learning outcome A · sat Thu 8 Oct</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75488"/>
            <a:ext cx="10911535" cy="256032"/>
          </a:xfrm>
          <a:prstGeom prst="rect">
            <a:avLst/>
          </a:prstGeom>
          <a:noFill/>
        </p:spPr>
        <p:txBody>
          <a:bodyPr wrap="square" lIns="0" rIns="0" tIns="0" bIns="0" anchor="t">
            <a:spAutoFit/>
          </a:bodyPr>
          <a:lstStyle/>
          <a:p>
            <a:pPr algn="l">
              <a:lnSpc>
                <a:spcPct val="115000"/>
              </a:lnSpc>
            </a:pPr>
            <a:r>
              <a:rPr sz="1300" b="1" spc="400">
                <a:solidFill>
                  <a:srgbClr val="D0202E"/>
                </a:solidFill>
                <a:latin typeface="Calibri"/>
              </a:rPr>
              <a:t>EXAM PRACTICE</a:t>
            </a:r>
          </a:p>
        </p:txBody>
      </p:sp>
      <p:sp>
        <p:nvSpPr>
          <p:cNvPr id="4" name="TextBox 3"/>
          <p:cNvSpPr txBox="1"/>
          <p:nvPr/>
        </p:nvSpPr>
        <p:spPr>
          <a:xfrm>
            <a:off x="640080" y="749808"/>
            <a:ext cx="10911535" cy="914400"/>
          </a:xfrm>
          <a:prstGeom prst="rect">
            <a:avLst/>
          </a:prstGeom>
          <a:noFill/>
        </p:spPr>
        <p:txBody>
          <a:bodyPr wrap="square" lIns="0" rIns="0" tIns="0" bIns="0" anchor="ctr">
            <a:spAutoFit/>
          </a:bodyPr>
          <a:lstStyle/>
          <a:p>
            <a:pPr algn="l">
              <a:lnSpc>
                <a:spcPct val="105000"/>
              </a:lnSpc>
            </a:pPr>
            <a:r>
              <a:rPr sz="3400" b="1">
                <a:solidFill>
                  <a:srgbClr val="1F1E1B"/>
                </a:solidFill>
                <a:latin typeface="Arial"/>
              </a:rPr>
              <a:t>Write it like Task 1.</a:t>
            </a:r>
          </a:p>
        </p:txBody>
      </p:sp>
      <p:sp>
        <p:nvSpPr>
          <p:cNvPr id="5" name="TextBox 4"/>
          <p:cNvSpPr txBox="1"/>
          <p:nvPr/>
        </p:nvSpPr>
        <p:spPr>
          <a:xfrm>
            <a:off x="640080" y="6144768"/>
            <a:ext cx="6765151" cy="274320"/>
          </a:xfrm>
          <a:prstGeom prst="rect">
            <a:avLst/>
          </a:prstGeom>
          <a:noFill/>
        </p:spPr>
        <p:txBody>
          <a:bodyPr wrap="square" lIns="0" rIns="0" tIns="0" bIns="0" anchor="ctr">
            <a:spAutoFit/>
          </a:bodyPr>
          <a:lstStyle/>
          <a:p>
            <a:pPr algn="l">
              <a:lnSpc>
                <a:spcPct val="115000"/>
              </a:lnSpc>
            </a:pPr>
            <a:r>
              <a:rPr sz="1150" b="0">
                <a:solidFill>
                  <a:srgbClr val="6E6B5E"/>
                </a:solidFill>
                <a:latin typeface="Calibri"/>
              </a:rPr>
              <a:t>DHS BTEC Sport · Component 2 · Task 1</a:t>
            </a:r>
          </a:p>
        </p:txBody>
      </p:sp>
      <p:sp>
        <p:nvSpPr>
          <p:cNvPr id="6" name="TextBox 5"/>
          <p:cNvSpPr txBox="1"/>
          <p:nvPr/>
        </p:nvSpPr>
        <p:spPr>
          <a:xfrm>
            <a:off x="7405231" y="6144768"/>
            <a:ext cx="4146383" cy="274320"/>
          </a:xfrm>
          <a:prstGeom prst="rect">
            <a:avLst/>
          </a:prstGeom>
          <a:noFill/>
        </p:spPr>
        <p:txBody>
          <a:bodyPr wrap="square" lIns="0" rIns="0" tIns="0" bIns="0" anchor="ctr">
            <a:spAutoFit/>
          </a:bodyPr>
          <a:lstStyle/>
          <a:p>
            <a:pPr algn="r">
              <a:lnSpc>
                <a:spcPct val="115000"/>
              </a:lnSpc>
            </a:pPr>
            <a:r>
              <a:rPr sz="1150" b="0">
                <a:solidFill>
                  <a:srgbClr val="6E6B5E"/>
                </a:solidFill>
                <a:latin typeface="Calibri"/>
              </a:rPr>
              <a:t>Lesson 2</a:t>
            </a:r>
          </a:p>
        </p:txBody>
      </p:sp>
      <p:sp>
        <p:nvSpPr>
          <p:cNvPr id="7" name="Rectangle 6"/>
          <p:cNvSpPr/>
          <p:nvPr/>
        </p:nvSpPr>
        <p:spPr>
          <a:xfrm>
            <a:off x="640080" y="2093976"/>
            <a:ext cx="50292" cy="256032"/>
          </a:xfrm>
          <a:prstGeom prst="rect">
            <a:avLst/>
          </a:prstGeom>
          <a:solidFill>
            <a:srgbClr val="D020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950976" y="1965960"/>
            <a:ext cx="6017794" cy="822960"/>
          </a:xfrm>
          <a:prstGeom prst="rect">
            <a:avLst/>
          </a:prstGeom>
          <a:noFill/>
        </p:spPr>
        <p:txBody>
          <a:bodyPr wrap="square" lIns="0" rIns="0" tIns="0" bIns="0" anchor="t">
            <a:spAutoFit/>
          </a:bodyPr>
          <a:lstStyle/>
          <a:p>
            <a:pPr algn="l">
              <a:lnSpc>
                <a:spcPct val="132000"/>
              </a:lnSpc>
            </a:pPr>
            <a:r>
              <a:rPr sz="1700" b="0">
                <a:solidFill>
                  <a:srgbClr val="1F1E1B"/>
                </a:solidFill>
                <a:latin typeface="Calibri"/>
              </a:rPr>
              <a:t>Pick one physical and one skill-related component for the chosen sport.</a:t>
            </a:r>
          </a:p>
        </p:txBody>
      </p:sp>
      <p:sp>
        <p:nvSpPr>
          <p:cNvPr id="9" name="Rectangle 8"/>
          <p:cNvSpPr/>
          <p:nvPr/>
        </p:nvSpPr>
        <p:spPr>
          <a:xfrm>
            <a:off x="640080" y="2569464"/>
            <a:ext cx="50292" cy="256032"/>
          </a:xfrm>
          <a:prstGeom prst="rect">
            <a:avLst/>
          </a:prstGeom>
          <a:solidFill>
            <a:srgbClr val="D020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950976" y="2441448"/>
            <a:ext cx="6017794" cy="822960"/>
          </a:xfrm>
          <a:prstGeom prst="rect">
            <a:avLst/>
          </a:prstGeom>
          <a:noFill/>
        </p:spPr>
        <p:txBody>
          <a:bodyPr wrap="square" lIns="0" rIns="0" tIns="0" bIns="0" anchor="t">
            <a:spAutoFit/>
          </a:bodyPr>
          <a:lstStyle/>
          <a:p>
            <a:pPr algn="l">
              <a:lnSpc>
                <a:spcPct val="132000"/>
              </a:lnSpc>
            </a:pPr>
            <a:r>
              <a:rPr sz="1700" b="0">
                <a:solidFill>
                  <a:srgbClr val="1F1E1B"/>
                </a:solidFill>
                <a:latin typeface="Calibri"/>
              </a:rPr>
              <a:t>For each: define it, show where the sport uses it, explain the impact on performance.</a:t>
            </a:r>
          </a:p>
        </p:txBody>
      </p:sp>
      <p:sp>
        <p:nvSpPr>
          <p:cNvPr id="11" name="Rectangle 10"/>
          <p:cNvSpPr/>
          <p:nvPr/>
        </p:nvSpPr>
        <p:spPr>
          <a:xfrm>
            <a:off x="640080" y="3264408"/>
            <a:ext cx="50292" cy="256032"/>
          </a:xfrm>
          <a:prstGeom prst="rect">
            <a:avLst/>
          </a:prstGeom>
          <a:solidFill>
            <a:srgbClr val="D020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950976" y="3136392"/>
            <a:ext cx="6017794" cy="822960"/>
          </a:xfrm>
          <a:prstGeom prst="rect">
            <a:avLst/>
          </a:prstGeom>
          <a:noFill/>
        </p:spPr>
        <p:txBody>
          <a:bodyPr wrap="square" lIns="0" rIns="0" tIns="0" bIns="0" anchor="t">
            <a:spAutoFit/>
          </a:bodyPr>
          <a:lstStyle/>
          <a:p>
            <a:pPr algn="l">
              <a:lnSpc>
                <a:spcPct val="132000"/>
              </a:lnSpc>
            </a:pPr>
            <a:r>
              <a:rPr sz="1700" b="0">
                <a:solidFill>
                  <a:srgbClr val="1F1E1B"/>
                </a:solidFill>
                <a:latin typeface="Calibri"/>
              </a:rPr>
              <a:t>Two full paragraphs, the three-part shape each time. Twelve minutes.</a:t>
            </a:r>
          </a:p>
        </p:txBody>
      </p:sp>
      <p:sp>
        <p:nvSpPr>
          <p:cNvPr id="13" name="Rectangle 12"/>
          <p:cNvSpPr/>
          <p:nvPr/>
        </p:nvSpPr>
        <p:spPr>
          <a:xfrm>
            <a:off x="7514347" y="1874519"/>
            <a:ext cx="4037267" cy="2359152"/>
          </a:xfrm>
          <a:prstGeom prst="rect">
            <a:avLst/>
          </a:prstGeom>
          <a:solidFill>
            <a:srgbClr val="F1EFE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788667" y="2103120"/>
            <a:ext cx="3488627" cy="274320"/>
          </a:xfrm>
          <a:prstGeom prst="rect">
            <a:avLst/>
          </a:prstGeom>
          <a:noFill/>
        </p:spPr>
        <p:txBody>
          <a:bodyPr wrap="square" lIns="0" rIns="0" tIns="0" bIns="0" anchor="t">
            <a:spAutoFit/>
          </a:bodyPr>
          <a:lstStyle/>
          <a:p>
            <a:pPr algn="l">
              <a:lnSpc>
                <a:spcPct val="115000"/>
              </a:lnSpc>
            </a:pPr>
            <a:r>
              <a:rPr sz="1150" b="1" spc="400">
                <a:solidFill>
                  <a:srgbClr val="D0202E"/>
                </a:solidFill>
                <a:latin typeface="Calibri"/>
              </a:rPr>
              <a:t>WHAT THE BAND TURNS ON</a:t>
            </a:r>
          </a:p>
        </p:txBody>
      </p:sp>
      <p:sp>
        <p:nvSpPr>
          <p:cNvPr id="15" name="TextBox 14"/>
          <p:cNvSpPr txBox="1"/>
          <p:nvPr/>
        </p:nvSpPr>
        <p:spPr>
          <a:xfrm>
            <a:off x="7788667" y="2523744"/>
            <a:ext cx="3488627" cy="548640"/>
          </a:xfrm>
          <a:prstGeom prst="rect">
            <a:avLst/>
          </a:prstGeom>
          <a:noFill/>
        </p:spPr>
        <p:txBody>
          <a:bodyPr wrap="square" lIns="0" rIns="0" tIns="0" bIns="0" anchor="t">
            <a:spAutoFit/>
          </a:bodyPr>
          <a:lstStyle/>
          <a:p>
            <a:pPr algn="l">
              <a:lnSpc>
                <a:spcPct val="128000"/>
              </a:lnSpc>
            </a:pPr>
            <a:r>
              <a:rPr sz="1400" b="0">
                <a:solidFill>
                  <a:srgbClr val="565349"/>
                </a:solidFill>
                <a:latin typeface="Calibri"/>
              </a:rPr>
              <a:t>Every component covered.</a:t>
            </a:r>
          </a:p>
        </p:txBody>
      </p:sp>
      <p:sp>
        <p:nvSpPr>
          <p:cNvPr id="16" name="TextBox 15"/>
          <p:cNvSpPr txBox="1"/>
          <p:nvPr/>
        </p:nvSpPr>
        <p:spPr>
          <a:xfrm>
            <a:off x="7788667" y="2944368"/>
            <a:ext cx="3488627" cy="548640"/>
          </a:xfrm>
          <a:prstGeom prst="rect">
            <a:avLst/>
          </a:prstGeom>
          <a:noFill/>
        </p:spPr>
        <p:txBody>
          <a:bodyPr wrap="square" lIns="0" rIns="0" tIns="0" bIns="0" anchor="t">
            <a:spAutoFit/>
          </a:bodyPr>
          <a:lstStyle/>
          <a:p>
            <a:pPr algn="l">
              <a:lnSpc>
                <a:spcPct val="128000"/>
              </a:lnSpc>
            </a:pPr>
            <a:r>
              <a:rPr sz="1400" b="0">
                <a:solidFill>
                  <a:srgbClr val="565349"/>
                </a:solidFill>
                <a:latin typeface="Calibri"/>
              </a:rPr>
              <a:t>Every use located in the sport.</a:t>
            </a:r>
          </a:p>
        </p:txBody>
      </p:sp>
      <p:sp>
        <p:nvSpPr>
          <p:cNvPr id="17" name="TextBox 16"/>
          <p:cNvSpPr txBox="1"/>
          <p:nvPr/>
        </p:nvSpPr>
        <p:spPr>
          <a:xfrm>
            <a:off x="7788667" y="3364992"/>
            <a:ext cx="3488627" cy="548640"/>
          </a:xfrm>
          <a:prstGeom prst="rect">
            <a:avLst/>
          </a:prstGeom>
          <a:noFill/>
        </p:spPr>
        <p:txBody>
          <a:bodyPr wrap="square" lIns="0" rIns="0" tIns="0" bIns="0" anchor="t">
            <a:spAutoFit/>
          </a:bodyPr>
          <a:lstStyle/>
          <a:p>
            <a:pPr algn="l">
              <a:lnSpc>
                <a:spcPct val="128000"/>
              </a:lnSpc>
            </a:pPr>
            <a:r>
              <a:rPr sz="1400" b="0">
                <a:solidFill>
                  <a:srgbClr val="565349"/>
                </a:solidFill>
                <a:latin typeface="Calibri"/>
              </a:rPr>
              <a:t>Every impact explained.</a:t>
            </a:r>
          </a:p>
        </p:txBody>
      </p:sp>
      <p:sp>
        <p:nvSpPr>
          <p:cNvPr id="18" name="TextBox 17"/>
          <p:cNvSpPr txBox="1"/>
          <p:nvPr/>
        </p:nvSpPr>
        <p:spPr>
          <a:xfrm>
            <a:off x="7788667" y="3785616"/>
            <a:ext cx="3488627" cy="548640"/>
          </a:xfrm>
          <a:prstGeom prst="rect">
            <a:avLst/>
          </a:prstGeom>
          <a:noFill/>
        </p:spPr>
        <p:txBody>
          <a:bodyPr wrap="square" lIns="0" rIns="0" tIns="0" bIns="0" anchor="t">
            <a:spAutoFit/>
          </a:bodyPr>
          <a:lstStyle/>
          <a:p>
            <a:pPr algn="l">
              <a:lnSpc>
                <a:spcPct val="128000"/>
              </a:lnSpc>
            </a:pPr>
            <a:r>
              <a:rPr sz="1400" b="0">
                <a:solidFill>
                  <a:srgbClr val="565349"/>
                </a:solidFill>
                <a:latin typeface="Calibri"/>
              </a:rPr>
              <a:t>No omissions.</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75488"/>
            <a:ext cx="10911535" cy="256032"/>
          </a:xfrm>
          <a:prstGeom prst="rect">
            <a:avLst/>
          </a:prstGeom>
          <a:noFill/>
        </p:spPr>
        <p:txBody>
          <a:bodyPr wrap="square" lIns="0" rIns="0" tIns="0" bIns="0" anchor="t">
            <a:spAutoFit/>
          </a:bodyPr>
          <a:lstStyle/>
          <a:p>
            <a:pPr algn="l">
              <a:lnSpc>
                <a:spcPct val="115000"/>
              </a:lnSpc>
            </a:pPr>
            <a:r>
              <a:rPr sz="1300" b="1" spc="400">
                <a:solidFill>
                  <a:srgbClr val="D0202E"/>
                </a:solidFill>
                <a:latin typeface="Calibri"/>
              </a:rPr>
              <a:t>LESSON 3</a:t>
            </a:r>
          </a:p>
        </p:txBody>
      </p:sp>
      <p:sp>
        <p:nvSpPr>
          <p:cNvPr id="4" name="TextBox 3"/>
          <p:cNvSpPr txBox="1"/>
          <p:nvPr/>
        </p:nvSpPr>
        <p:spPr>
          <a:xfrm>
            <a:off x="640080" y="749808"/>
            <a:ext cx="10911535" cy="914400"/>
          </a:xfrm>
          <a:prstGeom prst="rect">
            <a:avLst/>
          </a:prstGeom>
          <a:noFill/>
        </p:spPr>
        <p:txBody>
          <a:bodyPr wrap="square" lIns="0" rIns="0" tIns="0" bIns="0" anchor="ctr">
            <a:spAutoFit/>
          </a:bodyPr>
          <a:lstStyle/>
          <a:p>
            <a:pPr algn="l">
              <a:lnSpc>
                <a:spcPct val="105000"/>
              </a:lnSpc>
            </a:pPr>
            <a:r>
              <a:rPr sz="3400" b="1">
                <a:solidFill>
                  <a:srgbClr val="1F1E1B"/>
                </a:solidFill>
                <a:latin typeface="Arial"/>
              </a:rPr>
              <a:t>What Task 1 requires</a:t>
            </a:r>
          </a:p>
        </p:txBody>
      </p:sp>
      <p:sp>
        <p:nvSpPr>
          <p:cNvPr id="5" name="TextBox 4"/>
          <p:cNvSpPr txBox="1"/>
          <p:nvPr/>
        </p:nvSpPr>
        <p:spPr>
          <a:xfrm>
            <a:off x="640080" y="6144768"/>
            <a:ext cx="6765151" cy="274320"/>
          </a:xfrm>
          <a:prstGeom prst="rect">
            <a:avLst/>
          </a:prstGeom>
          <a:noFill/>
        </p:spPr>
        <p:txBody>
          <a:bodyPr wrap="square" lIns="0" rIns="0" tIns="0" bIns="0" anchor="ctr">
            <a:spAutoFit/>
          </a:bodyPr>
          <a:lstStyle/>
          <a:p>
            <a:pPr algn="l">
              <a:lnSpc>
                <a:spcPct val="115000"/>
              </a:lnSpc>
            </a:pPr>
            <a:r>
              <a:rPr sz="1150" b="0">
                <a:solidFill>
                  <a:srgbClr val="6E6B5E"/>
                </a:solidFill>
                <a:latin typeface="Calibri"/>
              </a:rPr>
              <a:t>DHS BTEC Sport · Component 2 · Task 1</a:t>
            </a:r>
          </a:p>
        </p:txBody>
      </p:sp>
      <p:sp>
        <p:nvSpPr>
          <p:cNvPr id="6" name="TextBox 5"/>
          <p:cNvSpPr txBox="1"/>
          <p:nvPr/>
        </p:nvSpPr>
        <p:spPr>
          <a:xfrm>
            <a:off x="7405231" y="6144768"/>
            <a:ext cx="4146383" cy="274320"/>
          </a:xfrm>
          <a:prstGeom prst="rect">
            <a:avLst/>
          </a:prstGeom>
          <a:noFill/>
        </p:spPr>
        <p:txBody>
          <a:bodyPr wrap="square" lIns="0" rIns="0" tIns="0" bIns="0" anchor="ctr">
            <a:spAutoFit/>
          </a:bodyPr>
          <a:lstStyle/>
          <a:p>
            <a:pPr algn="r">
              <a:lnSpc>
                <a:spcPct val="115000"/>
              </a:lnSpc>
            </a:pPr>
            <a:r>
              <a:rPr sz="1150" b="0">
                <a:solidFill>
                  <a:srgbClr val="6E6B5E"/>
                </a:solidFill>
                <a:latin typeface="Calibri"/>
              </a:rPr>
              <a:t>Lesson 3</a:t>
            </a:r>
          </a:p>
        </p:txBody>
      </p:sp>
      <p:sp>
        <p:nvSpPr>
          <p:cNvPr id="7" name="TextBox 6"/>
          <p:cNvSpPr txBox="1"/>
          <p:nvPr/>
        </p:nvSpPr>
        <p:spPr>
          <a:xfrm>
            <a:off x="640080" y="2057400"/>
            <a:ext cx="10911535" cy="310896"/>
          </a:xfrm>
          <a:prstGeom prst="rect">
            <a:avLst/>
          </a:prstGeom>
          <a:noFill/>
        </p:spPr>
        <p:txBody>
          <a:bodyPr wrap="square" lIns="0" rIns="0" tIns="0" bIns="0" anchor="t">
            <a:spAutoFit/>
          </a:bodyPr>
          <a:lstStyle/>
          <a:p>
            <a:pPr algn="l">
              <a:lnSpc>
                <a:spcPct val="115000"/>
              </a:lnSpc>
            </a:pPr>
            <a:r>
              <a:rPr sz="1500" b="0">
                <a:solidFill>
                  <a:srgbClr val="6E6B5E"/>
                </a:solidFill>
                <a:latin typeface="Calibri"/>
              </a:rPr>
              <a:t>By the end of this lesson…</a:t>
            </a:r>
          </a:p>
        </p:txBody>
      </p:sp>
      <p:sp>
        <p:nvSpPr>
          <p:cNvPr id="8" name="Rectangle 7"/>
          <p:cNvSpPr/>
          <p:nvPr/>
        </p:nvSpPr>
        <p:spPr>
          <a:xfrm>
            <a:off x="640080" y="2743200"/>
            <a:ext cx="50292" cy="274320"/>
          </a:xfrm>
          <a:prstGeom prst="rect">
            <a:avLst/>
          </a:prstGeom>
          <a:solidFill>
            <a:srgbClr val="D020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950976" y="2624328"/>
            <a:ext cx="10600639" cy="457200"/>
          </a:xfrm>
          <a:prstGeom prst="rect">
            <a:avLst/>
          </a:prstGeom>
          <a:noFill/>
        </p:spPr>
        <p:txBody>
          <a:bodyPr wrap="square" lIns="0" rIns="0" tIns="0" bIns="0" anchor="t">
            <a:spAutoFit/>
          </a:bodyPr>
          <a:lstStyle/>
          <a:p>
            <a:pPr algn="l">
              <a:lnSpc>
                <a:spcPct val="130000"/>
              </a:lnSpc>
            </a:pPr>
            <a:r>
              <a:rPr sz="1900" b="0">
                <a:solidFill>
                  <a:srgbClr val="1F1E1B"/>
                </a:solidFill>
                <a:latin typeface="Calibri"/>
              </a:rPr>
              <a:t>Know what the task asks and how the grid rewards it</a:t>
            </a:r>
          </a:p>
        </p:txBody>
      </p:sp>
      <p:sp>
        <p:nvSpPr>
          <p:cNvPr id="10" name="Rectangle 9"/>
          <p:cNvSpPr/>
          <p:nvPr/>
        </p:nvSpPr>
        <p:spPr>
          <a:xfrm>
            <a:off x="640080" y="3346704"/>
            <a:ext cx="50292" cy="274320"/>
          </a:xfrm>
          <a:prstGeom prst="rect">
            <a:avLst/>
          </a:prstGeom>
          <a:solidFill>
            <a:srgbClr val="D020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950976" y="3227832"/>
            <a:ext cx="10600639" cy="457200"/>
          </a:xfrm>
          <a:prstGeom prst="rect">
            <a:avLst/>
          </a:prstGeom>
          <a:noFill/>
        </p:spPr>
        <p:txBody>
          <a:bodyPr wrap="square" lIns="0" rIns="0" tIns="0" bIns="0" anchor="t">
            <a:spAutoFit/>
          </a:bodyPr>
          <a:lstStyle/>
          <a:p>
            <a:pPr algn="l">
              <a:lnSpc>
                <a:spcPct val="130000"/>
              </a:lnSpc>
            </a:pPr>
            <a:r>
              <a:rPr sz="1900" b="0">
                <a:solidFill>
                  <a:srgbClr val="1F1E1B"/>
                </a:solidFill>
                <a:latin typeface="Calibri"/>
              </a:rPr>
              <a:t>Use the three-part paragraph every time</a:t>
            </a:r>
          </a:p>
        </p:txBody>
      </p:sp>
      <p:sp>
        <p:nvSpPr>
          <p:cNvPr id="12" name="Rectangle 11"/>
          <p:cNvSpPr/>
          <p:nvPr/>
        </p:nvSpPr>
        <p:spPr>
          <a:xfrm>
            <a:off x="640080" y="3950208"/>
            <a:ext cx="50292" cy="274320"/>
          </a:xfrm>
          <a:prstGeom prst="rect">
            <a:avLst/>
          </a:prstGeom>
          <a:solidFill>
            <a:srgbClr val="D020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950976" y="3831336"/>
            <a:ext cx="10600639" cy="457200"/>
          </a:xfrm>
          <a:prstGeom prst="rect">
            <a:avLst/>
          </a:prstGeom>
          <a:noFill/>
        </p:spPr>
        <p:txBody>
          <a:bodyPr wrap="square" lIns="0" rIns="0" tIns="0" bIns="0" anchor="t">
            <a:spAutoFit/>
          </a:bodyPr>
          <a:lstStyle/>
          <a:p>
            <a:pPr algn="l">
              <a:lnSpc>
                <a:spcPct val="130000"/>
              </a:lnSpc>
            </a:pPr>
            <a:r>
              <a:rPr sz="1900" b="0">
                <a:solidFill>
                  <a:srgbClr val="1F1E1B"/>
                </a:solidFill>
                <a:latin typeface="Calibri"/>
              </a:rPr>
              <a:t>Band a model answer against the real grid</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75488"/>
            <a:ext cx="10911535" cy="256032"/>
          </a:xfrm>
          <a:prstGeom prst="rect">
            <a:avLst/>
          </a:prstGeom>
          <a:noFill/>
        </p:spPr>
        <p:txBody>
          <a:bodyPr wrap="square" lIns="0" rIns="0" tIns="0" bIns="0" anchor="t">
            <a:spAutoFit/>
          </a:bodyPr>
          <a:lstStyle/>
          <a:p>
            <a:pPr algn="l">
              <a:lnSpc>
                <a:spcPct val="115000"/>
              </a:lnSpc>
            </a:pPr>
            <a:r>
              <a:rPr sz="1300" b="1" spc="400">
                <a:solidFill>
                  <a:srgbClr val="D0202E"/>
                </a:solidFill>
                <a:latin typeface="Calibri"/>
              </a:rPr>
              <a:t>RETRIEVAL</a:t>
            </a:r>
          </a:p>
        </p:txBody>
      </p:sp>
      <p:sp>
        <p:nvSpPr>
          <p:cNvPr id="4" name="TextBox 3"/>
          <p:cNvSpPr txBox="1"/>
          <p:nvPr/>
        </p:nvSpPr>
        <p:spPr>
          <a:xfrm>
            <a:off x="640080" y="749808"/>
            <a:ext cx="10911535" cy="914400"/>
          </a:xfrm>
          <a:prstGeom prst="rect">
            <a:avLst/>
          </a:prstGeom>
          <a:noFill/>
        </p:spPr>
        <p:txBody>
          <a:bodyPr wrap="square" lIns="0" rIns="0" tIns="0" bIns="0" anchor="ctr">
            <a:spAutoFit/>
          </a:bodyPr>
          <a:lstStyle/>
          <a:p>
            <a:pPr algn="l">
              <a:lnSpc>
                <a:spcPct val="105000"/>
              </a:lnSpc>
            </a:pPr>
            <a:r>
              <a:rPr sz="3400" b="1">
                <a:solidFill>
                  <a:srgbClr val="1F1E1B"/>
                </a:solidFill>
                <a:latin typeface="Arial"/>
              </a:rPr>
              <a:t>Do now.</a:t>
            </a:r>
          </a:p>
        </p:txBody>
      </p:sp>
      <p:sp>
        <p:nvSpPr>
          <p:cNvPr id="5" name="TextBox 4"/>
          <p:cNvSpPr txBox="1"/>
          <p:nvPr/>
        </p:nvSpPr>
        <p:spPr>
          <a:xfrm>
            <a:off x="640080" y="6144768"/>
            <a:ext cx="6765151" cy="274320"/>
          </a:xfrm>
          <a:prstGeom prst="rect">
            <a:avLst/>
          </a:prstGeom>
          <a:noFill/>
        </p:spPr>
        <p:txBody>
          <a:bodyPr wrap="square" lIns="0" rIns="0" tIns="0" bIns="0" anchor="ctr">
            <a:spAutoFit/>
          </a:bodyPr>
          <a:lstStyle/>
          <a:p>
            <a:pPr algn="l">
              <a:lnSpc>
                <a:spcPct val="115000"/>
              </a:lnSpc>
            </a:pPr>
            <a:r>
              <a:rPr sz="1150" b="0">
                <a:solidFill>
                  <a:srgbClr val="6E6B5E"/>
                </a:solidFill>
                <a:latin typeface="Calibri"/>
              </a:rPr>
              <a:t>DHS BTEC Sport · Component 2 · Task 1</a:t>
            </a:r>
          </a:p>
        </p:txBody>
      </p:sp>
      <p:sp>
        <p:nvSpPr>
          <p:cNvPr id="6" name="TextBox 5"/>
          <p:cNvSpPr txBox="1"/>
          <p:nvPr/>
        </p:nvSpPr>
        <p:spPr>
          <a:xfrm>
            <a:off x="7405231" y="6144768"/>
            <a:ext cx="4146383" cy="274320"/>
          </a:xfrm>
          <a:prstGeom prst="rect">
            <a:avLst/>
          </a:prstGeom>
          <a:noFill/>
        </p:spPr>
        <p:txBody>
          <a:bodyPr wrap="square" lIns="0" rIns="0" tIns="0" bIns="0" anchor="ctr">
            <a:spAutoFit/>
          </a:bodyPr>
          <a:lstStyle/>
          <a:p>
            <a:pPr algn="r">
              <a:lnSpc>
                <a:spcPct val="115000"/>
              </a:lnSpc>
            </a:pPr>
            <a:r>
              <a:rPr sz="1150" b="0">
                <a:solidFill>
                  <a:srgbClr val="6E6B5E"/>
                </a:solidFill>
                <a:latin typeface="Calibri"/>
              </a:rPr>
              <a:t>Lesson 3</a:t>
            </a:r>
          </a:p>
        </p:txBody>
      </p:sp>
      <p:sp>
        <p:nvSpPr>
          <p:cNvPr id="7" name="TextBox 6"/>
          <p:cNvSpPr txBox="1"/>
          <p:nvPr/>
        </p:nvSpPr>
        <p:spPr>
          <a:xfrm>
            <a:off x="640080" y="1810512"/>
            <a:ext cx="10911535" cy="292608"/>
          </a:xfrm>
          <a:prstGeom prst="rect">
            <a:avLst/>
          </a:prstGeom>
          <a:noFill/>
        </p:spPr>
        <p:txBody>
          <a:bodyPr wrap="square" lIns="0" rIns="0" tIns="0" bIns="0" anchor="t">
            <a:spAutoFit/>
          </a:bodyPr>
          <a:lstStyle/>
          <a:p>
            <a:pPr algn="l">
              <a:lnSpc>
                <a:spcPct val="115000"/>
              </a:lnSpc>
            </a:pPr>
            <a:r>
              <a:rPr sz="1450" b="0">
                <a:solidFill>
                  <a:srgbClr val="6E6B5E"/>
                </a:solidFill>
                <a:latin typeface="Calibri"/>
              </a:rPr>
              <a:t>In your book, full sentences, on your own. 5 minutes.</a:t>
            </a:r>
          </a:p>
        </p:txBody>
      </p:sp>
      <p:sp>
        <p:nvSpPr>
          <p:cNvPr id="8" name="TextBox 7"/>
          <p:cNvSpPr txBox="1"/>
          <p:nvPr/>
        </p:nvSpPr>
        <p:spPr>
          <a:xfrm>
            <a:off x="640080" y="2322576"/>
            <a:ext cx="365760" cy="457200"/>
          </a:xfrm>
          <a:prstGeom prst="rect">
            <a:avLst/>
          </a:prstGeom>
          <a:noFill/>
        </p:spPr>
        <p:txBody>
          <a:bodyPr wrap="square" lIns="0" rIns="0" tIns="0" bIns="0" anchor="t">
            <a:spAutoFit/>
          </a:bodyPr>
          <a:lstStyle/>
          <a:p>
            <a:pPr algn="l">
              <a:lnSpc>
                <a:spcPct val="115000"/>
              </a:lnSpc>
            </a:pPr>
            <a:r>
              <a:rPr sz="1700" b="1">
                <a:solidFill>
                  <a:srgbClr val="D0202E"/>
                </a:solidFill>
                <a:latin typeface="Arial"/>
              </a:rPr>
              <a:t>1.</a:t>
            </a:r>
          </a:p>
        </p:txBody>
      </p:sp>
      <p:sp>
        <p:nvSpPr>
          <p:cNvPr id="9" name="TextBox 8"/>
          <p:cNvSpPr txBox="1"/>
          <p:nvPr/>
        </p:nvSpPr>
        <p:spPr>
          <a:xfrm>
            <a:off x="1024128" y="2322576"/>
            <a:ext cx="4744373" cy="731520"/>
          </a:xfrm>
          <a:prstGeom prst="rect">
            <a:avLst/>
          </a:prstGeom>
          <a:noFill/>
        </p:spPr>
        <p:txBody>
          <a:bodyPr wrap="square" lIns="0" rIns="0" tIns="0" bIns="0" anchor="t">
            <a:spAutoFit/>
          </a:bodyPr>
          <a:lstStyle/>
          <a:p>
            <a:pPr algn="l">
              <a:lnSpc>
                <a:spcPct val="130000"/>
              </a:lnSpc>
            </a:pPr>
            <a:r>
              <a:rPr sz="1700" b="0">
                <a:solidFill>
                  <a:srgbClr val="1F1E1B"/>
                </a:solidFill>
                <a:latin typeface="Calibri"/>
              </a:rPr>
              <a:t>Name the six components of physical fitness.</a:t>
            </a:r>
          </a:p>
        </p:txBody>
      </p:sp>
      <p:sp>
        <p:nvSpPr>
          <p:cNvPr id="10" name="TextBox 9"/>
          <p:cNvSpPr txBox="1"/>
          <p:nvPr/>
        </p:nvSpPr>
        <p:spPr>
          <a:xfrm>
            <a:off x="640080" y="3108960"/>
            <a:ext cx="365760" cy="457200"/>
          </a:xfrm>
          <a:prstGeom prst="rect">
            <a:avLst/>
          </a:prstGeom>
          <a:noFill/>
        </p:spPr>
        <p:txBody>
          <a:bodyPr wrap="square" lIns="0" rIns="0" tIns="0" bIns="0" anchor="t">
            <a:spAutoFit/>
          </a:bodyPr>
          <a:lstStyle/>
          <a:p>
            <a:pPr algn="l">
              <a:lnSpc>
                <a:spcPct val="115000"/>
              </a:lnSpc>
            </a:pPr>
            <a:r>
              <a:rPr sz="1700" b="1">
                <a:solidFill>
                  <a:srgbClr val="D0202E"/>
                </a:solidFill>
                <a:latin typeface="Arial"/>
              </a:rPr>
              <a:t>2.</a:t>
            </a:r>
          </a:p>
        </p:txBody>
      </p:sp>
      <p:sp>
        <p:nvSpPr>
          <p:cNvPr id="11" name="TextBox 10"/>
          <p:cNvSpPr txBox="1"/>
          <p:nvPr/>
        </p:nvSpPr>
        <p:spPr>
          <a:xfrm>
            <a:off x="1024128" y="3108960"/>
            <a:ext cx="4744373" cy="731520"/>
          </a:xfrm>
          <a:prstGeom prst="rect">
            <a:avLst/>
          </a:prstGeom>
          <a:noFill/>
        </p:spPr>
        <p:txBody>
          <a:bodyPr wrap="square" lIns="0" rIns="0" tIns="0" bIns="0" anchor="t">
            <a:spAutoFit/>
          </a:bodyPr>
          <a:lstStyle/>
          <a:p>
            <a:pPr algn="l">
              <a:lnSpc>
                <a:spcPct val="130000"/>
              </a:lnSpc>
            </a:pPr>
            <a:r>
              <a:rPr sz="1700" b="0">
                <a:solidFill>
                  <a:srgbClr val="1F1E1B"/>
                </a:solidFill>
                <a:latin typeface="Calibri"/>
              </a:rPr>
              <a:t>Name the five skill-related components.</a:t>
            </a:r>
          </a:p>
        </p:txBody>
      </p:sp>
      <p:sp>
        <p:nvSpPr>
          <p:cNvPr id="12" name="TextBox 11"/>
          <p:cNvSpPr txBox="1"/>
          <p:nvPr/>
        </p:nvSpPr>
        <p:spPr>
          <a:xfrm>
            <a:off x="640080" y="3895344"/>
            <a:ext cx="365760" cy="457200"/>
          </a:xfrm>
          <a:prstGeom prst="rect">
            <a:avLst/>
          </a:prstGeom>
          <a:noFill/>
        </p:spPr>
        <p:txBody>
          <a:bodyPr wrap="square" lIns="0" rIns="0" tIns="0" bIns="0" anchor="t">
            <a:spAutoFit/>
          </a:bodyPr>
          <a:lstStyle/>
          <a:p>
            <a:pPr algn="l">
              <a:lnSpc>
                <a:spcPct val="115000"/>
              </a:lnSpc>
            </a:pPr>
            <a:r>
              <a:rPr sz="1700" b="1">
                <a:solidFill>
                  <a:srgbClr val="D0202E"/>
                </a:solidFill>
                <a:latin typeface="Arial"/>
              </a:rPr>
              <a:t>3.</a:t>
            </a:r>
          </a:p>
        </p:txBody>
      </p:sp>
      <p:sp>
        <p:nvSpPr>
          <p:cNvPr id="13" name="TextBox 12"/>
          <p:cNvSpPr txBox="1"/>
          <p:nvPr/>
        </p:nvSpPr>
        <p:spPr>
          <a:xfrm>
            <a:off x="1024128" y="3895344"/>
            <a:ext cx="4744373" cy="731520"/>
          </a:xfrm>
          <a:prstGeom prst="rect">
            <a:avLst/>
          </a:prstGeom>
          <a:noFill/>
        </p:spPr>
        <p:txBody>
          <a:bodyPr wrap="square" lIns="0" rIns="0" tIns="0" bIns="0" anchor="t">
            <a:spAutoFit/>
          </a:bodyPr>
          <a:lstStyle/>
          <a:p>
            <a:pPr algn="l">
              <a:lnSpc>
                <a:spcPct val="130000"/>
              </a:lnSpc>
            </a:pPr>
            <a:r>
              <a:rPr sz="1700" b="0">
                <a:solidFill>
                  <a:srgbClr val="1F1E1B"/>
                </a:solidFill>
                <a:latin typeface="Calibri"/>
              </a:rPr>
              <a:t>What does the grid mean by omissions?</a:t>
            </a:r>
          </a:p>
        </p:txBody>
      </p:sp>
      <p:sp>
        <p:nvSpPr>
          <p:cNvPr id="14" name="Rectangle 13"/>
          <p:cNvSpPr/>
          <p:nvPr/>
        </p:nvSpPr>
        <p:spPr>
          <a:xfrm>
            <a:off x="6423193" y="2212848"/>
            <a:ext cx="5128421" cy="2542032"/>
          </a:xfrm>
          <a:prstGeom prst="rect">
            <a:avLst/>
          </a:prstGeom>
          <a:solidFill>
            <a:srgbClr val="F1EFE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6697513" y="2432304"/>
            <a:ext cx="4579781" cy="274320"/>
          </a:xfrm>
          <a:prstGeom prst="rect">
            <a:avLst/>
          </a:prstGeom>
          <a:noFill/>
        </p:spPr>
        <p:txBody>
          <a:bodyPr wrap="square" lIns="0" rIns="0" tIns="0" bIns="0" anchor="t">
            <a:spAutoFit/>
          </a:bodyPr>
          <a:lstStyle/>
          <a:p>
            <a:pPr algn="l">
              <a:lnSpc>
                <a:spcPct val="115000"/>
              </a:lnSpc>
            </a:pPr>
            <a:r>
              <a:rPr sz="1150" b="1" spc="400">
                <a:solidFill>
                  <a:srgbClr val="D0202E"/>
                </a:solidFill>
                <a:latin typeface="Calibri"/>
              </a:rPr>
              <a:t>ANSWERS · REVEAL AFTER 5 MIN</a:t>
            </a:r>
          </a:p>
        </p:txBody>
      </p:sp>
      <p:sp>
        <p:nvSpPr>
          <p:cNvPr id="16" name="TextBox 15"/>
          <p:cNvSpPr txBox="1"/>
          <p:nvPr/>
        </p:nvSpPr>
        <p:spPr>
          <a:xfrm>
            <a:off x="6697513" y="2852928"/>
            <a:ext cx="320040" cy="365760"/>
          </a:xfrm>
          <a:prstGeom prst="rect">
            <a:avLst/>
          </a:prstGeom>
          <a:noFill/>
        </p:spPr>
        <p:txBody>
          <a:bodyPr wrap="square" lIns="0" rIns="0" tIns="0" bIns="0" anchor="t">
            <a:spAutoFit/>
          </a:bodyPr>
          <a:lstStyle/>
          <a:p>
            <a:pPr algn="l">
              <a:lnSpc>
                <a:spcPct val="115000"/>
              </a:lnSpc>
            </a:pPr>
            <a:r>
              <a:rPr sz="1400" b="1">
                <a:solidFill>
                  <a:srgbClr val="6E6B5E"/>
                </a:solidFill>
                <a:latin typeface="Arial"/>
              </a:rPr>
              <a:t>1.</a:t>
            </a:r>
          </a:p>
        </p:txBody>
      </p:sp>
      <p:sp>
        <p:nvSpPr>
          <p:cNvPr id="17" name="TextBox 16"/>
          <p:cNvSpPr txBox="1"/>
          <p:nvPr/>
        </p:nvSpPr>
        <p:spPr>
          <a:xfrm>
            <a:off x="7026697" y="2852928"/>
            <a:ext cx="4250597" cy="640080"/>
          </a:xfrm>
          <a:prstGeom prst="rect">
            <a:avLst/>
          </a:prstGeom>
          <a:noFill/>
        </p:spPr>
        <p:txBody>
          <a:bodyPr wrap="square" lIns="0" rIns="0" tIns="0" bIns="0" anchor="t">
            <a:spAutoFit/>
          </a:bodyPr>
          <a:lstStyle/>
          <a:p>
            <a:pPr algn="l">
              <a:lnSpc>
                <a:spcPct val="128000"/>
              </a:lnSpc>
            </a:pPr>
            <a:r>
              <a:rPr sz="1400" b="0">
                <a:solidFill>
                  <a:srgbClr val="565349"/>
                </a:solidFill>
                <a:latin typeface="Calibri"/>
              </a:rPr>
              <a:t>Aerobic endurance · muscular endurance · muscular strength · speed · flexibility · body composition</a:t>
            </a:r>
          </a:p>
        </p:txBody>
      </p:sp>
      <p:sp>
        <p:nvSpPr>
          <p:cNvPr id="18" name="TextBox 17"/>
          <p:cNvSpPr txBox="1"/>
          <p:nvPr/>
        </p:nvSpPr>
        <p:spPr>
          <a:xfrm>
            <a:off x="6697513" y="3511296"/>
            <a:ext cx="320040" cy="365760"/>
          </a:xfrm>
          <a:prstGeom prst="rect">
            <a:avLst/>
          </a:prstGeom>
          <a:noFill/>
        </p:spPr>
        <p:txBody>
          <a:bodyPr wrap="square" lIns="0" rIns="0" tIns="0" bIns="0" anchor="t">
            <a:spAutoFit/>
          </a:bodyPr>
          <a:lstStyle/>
          <a:p>
            <a:pPr algn="l">
              <a:lnSpc>
                <a:spcPct val="115000"/>
              </a:lnSpc>
            </a:pPr>
            <a:r>
              <a:rPr sz="1400" b="1">
                <a:solidFill>
                  <a:srgbClr val="6E6B5E"/>
                </a:solidFill>
                <a:latin typeface="Arial"/>
              </a:rPr>
              <a:t>2.</a:t>
            </a:r>
          </a:p>
        </p:txBody>
      </p:sp>
      <p:sp>
        <p:nvSpPr>
          <p:cNvPr id="19" name="TextBox 18"/>
          <p:cNvSpPr txBox="1"/>
          <p:nvPr/>
        </p:nvSpPr>
        <p:spPr>
          <a:xfrm>
            <a:off x="7026697" y="3511296"/>
            <a:ext cx="4250597" cy="640080"/>
          </a:xfrm>
          <a:prstGeom prst="rect">
            <a:avLst/>
          </a:prstGeom>
          <a:noFill/>
        </p:spPr>
        <p:txBody>
          <a:bodyPr wrap="square" lIns="0" rIns="0" tIns="0" bIns="0" anchor="t">
            <a:spAutoFit/>
          </a:bodyPr>
          <a:lstStyle/>
          <a:p>
            <a:pPr algn="l">
              <a:lnSpc>
                <a:spcPct val="128000"/>
              </a:lnSpc>
            </a:pPr>
            <a:r>
              <a:rPr sz="1400" b="0">
                <a:solidFill>
                  <a:srgbClr val="565349"/>
                </a:solidFill>
                <a:latin typeface="Calibri"/>
              </a:rPr>
              <a:t>Power · agility · reaction time · balance · coordination</a:t>
            </a:r>
          </a:p>
        </p:txBody>
      </p:sp>
      <p:sp>
        <p:nvSpPr>
          <p:cNvPr id="20" name="TextBox 19"/>
          <p:cNvSpPr txBox="1"/>
          <p:nvPr/>
        </p:nvSpPr>
        <p:spPr>
          <a:xfrm>
            <a:off x="6697513" y="4169664"/>
            <a:ext cx="320040" cy="365760"/>
          </a:xfrm>
          <a:prstGeom prst="rect">
            <a:avLst/>
          </a:prstGeom>
          <a:noFill/>
        </p:spPr>
        <p:txBody>
          <a:bodyPr wrap="square" lIns="0" rIns="0" tIns="0" bIns="0" anchor="t">
            <a:spAutoFit/>
          </a:bodyPr>
          <a:lstStyle/>
          <a:p>
            <a:pPr algn="l">
              <a:lnSpc>
                <a:spcPct val="115000"/>
              </a:lnSpc>
            </a:pPr>
            <a:r>
              <a:rPr sz="1400" b="1">
                <a:solidFill>
                  <a:srgbClr val="6E6B5E"/>
                </a:solidFill>
                <a:latin typeface="Arial"/>
              </a:rPr>
              <a:t>3.</a:t>
            </a:r>
          </a:p>
        </p:txBody>
      </p:sp>
      <p:sp>
        <p:nvSpPr>
          <p:cNvPr id="21" name="TextBox 20"/>
          <p:cNvSpPr txBox="1"/>
          <p:nvPr/>
        </p:nvSpPr>
        <p:spPr>
          <a:xfrm>
            <a:off x="7026697" y="4169664"/>
            <a:ext cx="4250597" cy="640080"/>
          </a:xfrm>
          <a:prstGeom prst="rect">
            <a:avLst/>
          </a:prstGeom>
          <a:noFill/>
        </p:spPr>
        <p:txBody>
          <a:bodyPr wrap="square" lIns="0" rIns="0" tIns="0" bIns="0" anchor="t">
            <a:spAutoFit/>
          </a:bodyPr>
          <a:lstStyle/>
          <a:p>
            <a:pPr algn="l">
              <a:lnSpc>
                <a:spcPct val="128000"/>
              </a:lnSpc>
            </a:pPr>
            <a:r>
              <a:rPr sz="1400" b="0">
                <a:solidFill>
                  <a:srgbClr val="565349"/>
                </a:solidFill>
                <a:latin typeface="Calibri"/>
              </a:rPr>
              <a:t>Components, uses or impacts left uncovered for the chosen sport</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75488"/>
            <a:ext cx="10911535" cy="256032"/>
          </a:xfrm>
          <a:prstGeom prst="rect">
            <a:avLst/>
          </a:prstGeom>
          <a:noFill/>
        </p:spPr>
        <p:txBody>
          <a:bodyPr wrap="square" lIns="0" rIns="0" tIns="0" bIns="0" anchor="t">
            <a:spAutoFit/>
          </a:bodyPr>
          <a:lstStyle/>
          <a:p>
            <a:pPr algn="l">
              <a:lnSpc>
                <a:spcPct val="115000"/>
              </a:lnSpc>
            </a:pPr>
            <a:r>
              <a:rPr sz="1300" b="1" spc="400">
                <a:solidFill>
                  <a:srgbClr val="D0202E"/>
                </a:solidFill>
                <a:latin typeface="Calibri"/>
              </a:rPr>
              <a:t>LEARN</a:t>
            </a:r>
          </a:p>
        </p:txBody>
      </p:sp>
      <p:sp>
        <p:nvSpPr>
          <p:cNvPr id="4" name="TextBox 3"/>
          <p:cNvSpPr txBox="1"/>
          <p:nvPr/>
        </p:nvSpPr>
        <p:spPr>
          <a:xfrm>
            <a:off x="640080" y="749808"/>
            <a:ext cx="10911535" cy="914400"/>
          </a:xfrm>
          <a:prstGeom prst="rect">
            <a:avLst/>
          </a:prstGeom>
          <a:noFill/>
        </p:spPr>
        <p:txBody>
          <a:bodyPr wrap="square" lIns="0" rIns="0" tIns="0" bIns="0" anchor="ctr">
            <a:spAutoFit/>
          </a:bodyPr>
          <a:lstStyle/>
          <a:p>
            <a:pPr algn="l">
              <a:lnSpc>
                <a:spcPct val="105000"/>
              </a:lnSpc>
            </a:pPr>
            <a:r>
              <a:rPr sz="3400" b="1">
                <a:solidFill>
                  <a:srgbClr val="1F1E1B"/>
                </a:solidFill>
                <a:latin typeface="Arial"/>
              </a:rPr>
              <a:t>The Band 4 checklist.</a:t>
            </a:r>
          </a:p>
        </p:txBody>
      </p:sp>
      <p:sp>
        <p:nvSpPr>
          <p:cNvPr id="5" name="TextBox 4"/>
          <p:cNvSpPr txBox="1"/>
          <p:nvPr/>
        </p:nvSpPr>
        <p:spPr>
          <a:xfrm>
            <a:off x="640080" y="6144768"/>
            <a:ext cx="6765151" cy="274320"/>
          </a:xfrm>
          <a:prstGeom prst="rect">
            <a:avLst/>
          </a:prstGeom>
          <a:noFill/>
        </p:spPr>
        <p:txBody>
          <a:bodyPr wrap="square" lIns="0" rIns="0" tIns="0" bIns="0" anchor="ctr">
            <a:spAutoFit/>
          </a:bodyPr>
          <a:lstStyle/>
          <a:p>
            <a:pPr algn="l">
              <a:lnSpc>
                <a:spcPct val="115000"/>
              </a:lnSpc>
            </a:pPr>
            <a:r>
              <a:rPr sz="1150" b="0">
                <a:solidFill>
                  <a:srgbClr val="6E6B5E"/>
                </a:solidFill>
                <a:latin typeface="Calibri"/>
              </a:rPr>
              <a:t>DHS BTEC Sport · Component 2 · Task 1</a:t>
            </a:r>
          </a:p>
        </p:txBody>
      </p:sp>
      <p:sp>
        <p:nvSpPr>
          <p:cNvPr id="6" name="TextBox 5"/>
          <p:cNvSpPr txBox="1"/>
          <p:nvPr/>
        </p:nvSpPr>
        <p:spPr>
          <a:xfrm>
            <a:off x="7405231" y="6144768"/>
            <a:ext cx="4146383" cy="274320"/>
          </a:xfrm>
          <a:prstGeom prst="rect">
            <a:avLst/>
          </a:prstGeom>
          <a:noFill/>
        </p:spPr>
        <p:txBody>
          <a:bodyPr wrap="square" lIns="0" rIns="0" tIns="0" bIns="0" anchor="ctr">
            <a:spAutoFit/>
          </a:bodyPr>
          <a:lstStyle/>
          <a:p>
            <a:pPr algn="r">
              <a:lnSpc>
                <a:spcPct val="115000"/>
              </a:lnSpc>
            </a:pPr>
            <a:r>
              <a:rPr sz="1150" b="0">
                <a:solidFill>
                  <a:srgbClr val="6E6B5E"/>
                </a:solidFill>
                <a:latin typeface="Calibri"/>
              </a:rPr>
              <a:t>Lesson 3</a:t>
            </a:r>
          </a:p>
        </p:txBody>
      </p:sp>
      <p:sp>
        <p:nvSpPr>
          <p:cNvPr id="7" name="TextBox 6"/>
          <p:cNvSpPr txBox="1"/>
          <p:nvPr/>
        </p:nvSpPr>
        <p:spPr>
          <a:xfrm>
            <a:off x="640080" y="1874519"/>
            <a:ext cx="384048" cy="329184"/>
          </a:xfrm>
          <a:prstGeom prst="rect">
            <a:avLst/>
          </a:prstGeom>
          <a:noFill/>
        </p:spPr>
        <p:txBody>
          <a:bodyPr wrap="square" lIns="0" rIns="0" tIns="0" bIns="0" anchor="t">
            <a:spAutoFit/>
          </a:bodyPr>
          <a:lstStyle/>
          <a:p>
            <a:pPr algn="l">
              <a:lnSpc>
                <a:spcPct val="115000"/>
              </a:lnSpc>
            </a:pPr>
            <a:r>
              <a:rPr sz="1500" b="1">
                <a:solidFill>
                  <a:srgbClr val="D0202E"/>
                </a:solidFill>
                <a:latin typeface="Arial"/>
              </a:rPr>
              <a:t>1</a:t>
            </a:r>
          </a:p>
        </p:txBody>
      </p:sp>
      <p:sp>
        <p:nvSpPr>
          <p:cNvPr id="8" name="TextBox 7"/>
          <p:cNvSpPr txBox="1"/>
          <p:nvPr/>
        </p:nvSpPr>
        <p:spPr>
          <a:xfrm>
            <a:off x="1042416" y="1874519"/>
            <a:ext cx="4916271" cy="310896"/>
          </a:xfrm>
          <a:prstGeom prst="rect">
            <a:avLst/>
          </a:prstGeom>
          <a:noFill/>
        </p:spPr>
        <p:txBody>
          <a:bodyPr wrap="square" lIns="0" rIns="0" tIns="0" bIns="0" anchor="t">
            <a:spAutoFit/>
          </a:bodyPr>
          <a:lstStyle/>
          <a:p>
            <a:pPr algn="l">
              <a:lnSpc>
                <a:spcPct val="115000"/>
              </a:lnSpc>
            </a:pPr>
            <a:r>
              <a:rPr sz="1550" b="1">
                <a:solidFill>
                  <a:srgbClr val="1F1E1B"/>
                </a:solidFill>
                <a:latin typeface="Arial"/>
              </a:rPr>
              <a:t>All six physical components</a:t>
            </a:r>
          </a:p>
        </p:txBody>
      </p:sp>
      <p:sp>
        <p:nvSpPr>
          <p:cNvPr id="9" name="TextBox 8"/>
          <p:cNvSpPr txBox="1"/>
          <p:nvPr/>
        </p:nvSpPr>
        <p:spPr>
          <a:xfrm>
            <a:off x="1042416" y="2157983"/>
            <a:ext cx="4916271" cy="457200"/>
          </a:xfrm>
          <a:prstGeom prst="rect">
            <a:avLst/>
          </a:prstGeom>
          <a:noFill/>
        </p:spPr>
        <p:txBody>
          <a:bodyPr wrap="square" lIns="0" rIns="0" tIns="0" bIns="0" anchor="t">
            <a:spAutoFit/>
          </a:bodyPr>
          <a:lstStyle/>
          <a:p>
            <a:pPr algn="l">
              <a:lnSpc>
                <a:spcPct val="122000"/>
              </a:lnSpc>
            </a:pPr>
            <a:r>
              <a:rPr sz="1350" b="0">
                <a:solidFill>
                  <a:srgbClr val="565349"/>
                </a:solidFill>
                <a:latin typeface="Calibri"/>
              </a:rPr>
              <a:t>defined in spec language</a:t>
            </a:r>
          </a:p>
        </p:txBody>
      </p:sp>
      <p:sp>
        <p:nvSpPr>
          <p:cNvPr id="10" name="TextBox 9"/>
          <p:cNvSpPr txBox="1"/>
          <p:nvPr/>
        </p:nvSpPr>
        <p:spPr>
          <a:xfrm>
            <a:off x="6233007" y="1874519"/>
            <a:ext cx="384048" cy="329184"/>
          </a:xfrm>
          <a:prstGeom prst="rect">
            <a:avLst/>
          </a:prstGeom>
          <a:noFill/>
        </p:spPr>
        <p:txBody>
          <a:bodyPr wrap="square" lIns="0" rIns="0" tIns="0" bIns="0" anchor="t">
            <a:spAutoFit/>
          </a:bodyPr>
          <a:lstStyle/>
          <a:p>
            <a:pPr algn="l">
              <a:lnSpc>
                <a:spcPct val="115000"/>
              </a:lnSpc>
            </a:pPr>
            <a:r>
              <a:rPr sz="1500" b="1">
                <a:solidFill>
                  <a:srgbClr val="D0202E"/>
                </a:solidFill>
                <a:latin typeface="Arial"/>
              </a:rPr>
              <a:t>2</a:t>
            </a:r>
          </a:p>
        </p:txBody>
      </p:sp>
      <p:sp>
        <p:nvSpPr>
          <p:cNvPr id="11" name="TextBox 10"/>
          <p:cNvSpPr txBox="1"/>
          <p:nvPr/>
        </p:nvSpPr>
        <p:spPr>
          <a:xfrm>
            <a:off x="6635343" y="1874519"/>
            <a:ext cx="4916271" cy="310896"/>
          </a:xfrm>
          <a:prstGeom prst="rect">
            <a:avLst/>
          </a:prstGeom>
          <a:noFill/>
        </p:spPr>
        <p:txBody>
          <a:bodyPr wrap="square" lIns="0" rIns="0" tIns="0" bIns="0" anchor="t">
            <a:spAutoFit/>
          </a:bodyPr>
          <a:lstStyle/>
          <a:p>
            <a:pPr algn="l">
              <a:lnSpc>
                <a:spcPct val="115000"/>
              </a:lnSpc>
            </a:pPr>
            <a:r>
              <a:rPr sz="1550" b="1">
                <a:solidFill>
                  <a:srgbClr val="1F1E1B"/>
                </a:solidFill>
                <a:latin typeface="Arial"/>
              </a:rPr>
              <a:t>All five skill-related components</a:t>
            </a:r>
          </a:p>
        </p:txBody>
      </p:sp>
      <p:sp>
        <p:nvSpPr>
          <p:cNvPr id="12" name="TextBox 11"/>
          <p:cNvSpPr txBox="1"/>
          <p:nvPr/>
        </p:nvSpPr>
        <p:spPr>
          <a:xfrm>
            <a:off x="6635343" y="2157983"/>
            <a:ext cx="4916271" cy="457200"/>
          </a:xfrm>
          <a:prstGeom prst="rect">
            <a:avLst/>
          </a:prstGeom>
          <a:noFill/>
        </p:spPr>
        <p:txBody>
          <a:bodyPr wrap="square" lIns="0" rIns="0" tIns="0" bIns="0" anchor="t">
            <a:spAutoFit/>
          </a:bodyPr>
          <a:lstStyle/>
          <a:p>
            <a:pPr algn="l">
              <a:lnSpc>
                <a:spcPct val="122000"/>
              </a:lnSpc>
            </a:pPr>
            <a:r>
              <a:rPr sz="1350" b="0">
                <a:solidFill>
                  <a:srgbClr val="565349"/>
                </a:solidFill>
                <a:latin typeface="Calibri"/>
              </a:rPr>
              <a:t>defined in spec language</a:t>
            </a:r>
          </a:p>
        </p:txBody>
      </p:sp>
      <p:sp>
        <p:nvSpPr>
          <p:cNvPr id="13" name="TextBox 12"/>
          <p:cNvSpPr txBox="1"/>
          <p:nvPr/>
        </p:nvSpPr>
        <p:spPr>
          <a:xfrm>
            <a:off x="640080" y="2715767"/>
            <a:ext cx="384048" cy="329184"/>
          </a:xfrm>
          <a:prstGeom prst="rect">
            <a:avLst/>
          </a:prstGeom>
          <a:noFill/>
        </p:spPr>
        <p:txBody>
          <a:bodyPr wrap="square" lIns="0" rIns="0" tIns="0" bIns="0" anchor="t">
            <a:spAutoFit/>
          </a:bodyPr>
          <a:lstStyle/>
          <a:p>
            <a:pPr algn="l">
              <a:lnSpc>
                <a:spcPct val="115000"/>
              </a:lnSpc>
            </a:pPr>
            <a:r>
              <a:rPr sz="1500" b="1">
                <a:solidFill>
                  <a:srgbClr val="D0202E"/>
                </a:solidFill>
                <a:latin typeface="Arial"/>
              </a:rPr>
              <a:t>3</a:t>
            </a:r>
          </a:p>
        </p:txBody>
      </p:sp>
      <p:sp>
        <p:nvSpPr>
          <p:cNvPr id="14" name="TextBox 13"/>
          <p:cNvSpPr txBox="1"/>
          <p:nvPr/>
        </p:nvSpPr>
        <p:spPr>
          <a:xfrm>
            <a:off x="1042416" y="2715767"/>
            <a:ext cx="4916271" cy="310896"/>
          </a:xfrm>
          <a:prstGeom prst="rect">
            <a:avLst/>
          </a:prstGeom>
          <a:noFill/>
        </p:spPr>
        <p:txBody>
          <a:bodyPr wrap="square" lIns="0" rIns="0" tIns="0" bIns="0" anchor="t">
            <a:spAutoFit/>
          </a:bodyPr>
          <a:lstStyle/>
          <a:p>
            <a:pPr algn="l">
              <a:lnSpc>
                <a:spcPct val="115000"/>
              </a:lnSpc>
            </a:pPr>
            <a:r>
              <a:rPr sz="1550" b="1">
                <a:solidFill>
                  <a:srgbClr val="1F1E1B"/>
                </a:solidFill>
                <a:latin typeface="Arial"/>
              </a:rPr>
              <a:t>Use shown in the chosen sport</a:t>
            </a:r>
          </a:p>
        </p:txBody>
      </p:sp>
      <p:sp>
        <p:nvSpPr>
          <p:cNvPr id="15" name="TextBox 14"/>
          <p:cNvSpPr txBox="1"/>
          <p:nvPr/>
        </p:nvSpPr>
        <p:spPr>
          <a:xfrm>
            <a:off x="1042416" y="2999231"/>
            <a:ext cx="4916271" cy="457200"/>
          </a:xfrm>
          <a:prstGeom prst="rect">
            <a:avLst/>
          </a:prstGeom>
          <a:noFill/>
        </p:spPr>
        <p:txBody>
          <a:bodyPr wrap="square" lIns="0" rIns="0" tIns="0" bIns="0" anchor="t">
            <a:spAutoFit/>
          </a:bodyPr>
          <a:lstStyle/>
          <a:p>
            <a:pPr algn="l">
              <a:lnSpc>
                <a:spcPct val="122000"/>
              </a:lnSpc>
            </a:pPr>
            <a:r>
              <a:rPr sz="1350" b="0">
                <a:solidFill>
                  <a:srgbClr val="565349"/>
                </a:solidFill>
                <a:latin typeface="Calibri"/>
              </a:rPr>
              <a:t>a named moment of play, not sport in general</a:t>
            </a:r>
          </a:p>
        </p:txBody>
      </p:sp>
      <p:sp>
        <p:nvSpPr>
          <p:cNvPr id="16" name="TextBox 15"/>
          <p:cNvSpPr txBox="1"/>
          <p:nvPr/>
        </p:nvSpPr>
        <p:spPr>
          <a:xfrm>
            <a:off x="6233007" y="2715767"/>
            <a:ext cx="384048" cy="329184"/>
          </a:xfrm>
          <a:prstGeom prst="rect">
            <a:avLst/>
          </a:prstGeom>
          <a:noFill/>
        </p:spPr>
        <p:txBody>
          <a:bodyPr wrap="square" lIns="0" rIns="0" tIns="0" bIns="0" anchor="t">
            <a:spAutoFit/>
          </a:bodyPr>
          <a:lstStyle/>
          <a:p>
            <a:pPr algn="l">
              <a:lnSpc>
                <a:spcPct val="115000"/>
              </a:lnSpc>
            </a:pPr>
            <a:r>
              <a:rPr sz="1500" b="1">
                <a:solidFill>
                  <a:srgbClr val="D0202E"/>
                </a:solidFill>
                <a:latin typeface="Arial"/>
              </a:rPr>
              <a:t>4</a:t>
            </a:r>
          </a:p>
        </p:txBody>
      </p:sp>
      <p:sp>
        <p:nvSpPr>
          <p:cNvPr id="17" name="TextBox 16"/>
          <p:cNvSpPr txBox="1"/>
          <p:nvPr/>
        </p:nvSpPr>
        <p:spPr>
          <a:xfrm>
            <a:off x="6635343" y="2715767"/>
            <a:ext cx="4916271" cy="310896"/>
          </a:xfrm>
          <a:prstGeom prst="rect">
            <a:avLst/>
          </a:prstGeom>
          <a:noFill/>
        </p:spPr>
        <p:txBody>
          <a:bodyPr wrap="square" lIns="0" rIns="0" tIns="0" bIns="0" anchor="t">
            <a:spAutoFit/>
          </a:bodyPr>
          <a:lstStyle/>
          <a:p>
            <a:pPr algn="l">
              <a:lnSpc>
                <a:spcPct val="115000"/>
              </a:lnSpc>
            </a:pPr>
            <a:r>
              <a:rPr sz="1550" b="1">
                <a:solidFill>
                  <a:srgbClr val="1F1E1B"/>
                </a:solidFill>
                <a:latin typeface="Arial"/>
              </a:rPr>
              <a:t>Impact on performance explained</a:t>
            </a:r>
          </a:p>
        </p:txBody>
      </p:sp>
      <p:sp>
        <p:nvSpPr>
          <p:cNvPr id="18" name="TextBox 17"/>
          <p:cNvSpPr txBox="1"/>
          <p:nvPr/>
        </p:nvSpPr>
        <p:spPr>
          <a:xfrm>
            <a:off x="6635343" y="2999231"/>
            <a:ext cx="4916271" cy="457200"/>
          </a:xfrm>
          <a:prstGeom prst="rect">
            <a:avLst/>
          </a:prstGeom>
          <a:noFill/>
        </p:spPr>
        <p:txBody>
          <a:bodyPr wrap="square" lIns="0" rIns="0" tIns="0" bIns="0" anchor="t">
            <a:spAutoFit/>
          </a:bodyPr>
          <a:lstStyle/>
          <a:p>
            <a:pPr algn="l">
              <a:lnSpc>
                <a:spcPct val="122000"/>
              </a:lnSpc>
            </a:pPr>
            <a:r>
              <a:rPr sz="1350" b="0">
                <a:solidFill>
                  <a:srgbClr val="565349"/>
                </a:solidFill>
                <a:latin typeface="Calibri"/>
              </a:rPr>
              <a:t>for every component, strong and weak</a:t>
            </a:r>
          </a:p>
        </p:txBody>
      </p:sp>
      <p:sp>
        <p:nvSpPr>
          <p:cNvPr id="19" name="TextBox 18"/>
          <p:cNvSpPr txBox="1"/>
          <p:nvPr/>
        </p:nvSpPr>
        <p:spPr>
          <a:xfrm>
            <a:off x="640080" y="3557015"/>
            <a:ext cx="384048" cy="329184"/>
          </a:xfrm>
          <a:prstGeom prst="rect">
            <a:avLst/>
          </a:prstGeom>
          <a:noFill/>
        </p:spPr>
        <p:txBody>
          <a:bodyPr wrap="square" lIns="0" rIns="0" tIns="0" bIns="0" anchor="t">
            <a:spAutoFit/>
          </a:bodyPr>
          <a:lstStyle/>
          <a:p>
            <a:pPr algn="l">
              <a:lnSpc>
                <a:spcPct val="115000"/>
              </a:lnSpc>
            </a:pPr>
            <a:r>
              <a:rPr sz="1500" b="1">
                <a:solidFill>
                  <a:srgbClr val="D0202E"/>
                </a:solidFill>
                <a:latin typeface="Arial"/>
              </a:rPr>
              <a:t>5</a:t>
            </a:r>
          </a:p>
        </p:txBody>
      </p:sp>
      <p:sp>
        <p:nvSpPr>
          <p:cNvPr id="20" name="TextBox 19"/>
          <p:cNvSpPr txBox="1"/>
          <p:nvPr/>
        </p:nvSpPr>
        <p:spPr>
          <a:xfrm>
            <a:off x="1042416" y="3557015"/>
            <a:ext cx="4916271" cy="310896"/>
          </a:xfrm>
          <a:prstGeom prst="rect">
            <a:avLst/>
          </a:prstGeom>
          <a:noFill/>
        </p:spPr>
        <p:txBody>
          <a:bodyPr wrap="square" lIns="0" rIns="0" tIns="0" bIns="0" anchor="t">
            <a:spAutoFit/>
          </a:bodyPr>
          <a:lstStyle/>
          <a:p>
            <a:pPr algn="l">
              <a:lnSpc>
                <a:spcPct val="115000"/>
              </a:lnSpc>
            </a:pPr>
            <a:r>
              <a:rPr sz="1550" b="1">
                <a:solidFill>
                  <a:srgbClr val="1F1E1B"/>
                </a:solidFill>
                <a:latin typeface="Arial"/>
              </a:rPr>
              <a:t>2–3 pages of A4</a:t>
            </a:r>
          </a:p>
        </p:txBody>
      </p:sp>
      <p:sp>
        <p:nvSpPr>
          <p:cNvPr id="21" name="TextBox 20"/>
          <p:cNvSpPr txBox="1"/>
          <p:nvPr/>
        </p:nvSpPr>
        <p:spPr>
          <a:xfrm>
            <a:off x="1042416" y="3840479"/>
            <a:ext cx="4916271" cy="457200"/>
          </a:xfrm>
          <a:prstGeom prst="rect">
            <a:avLst/>
          </a:prstGeom>
          <a:noFill/>
        </p:spPr>
        <p:txBody>
          <a:bodyPr wrap="square" lIns="0" rIns="0" tIns="0" bIns="0" anchor="t">
            <a:spAutoFit/>
          </a:bodyPr>
          <a:lstStyle/>
          <a:p>
            <a:pPr algn="l">
              <a:lnSpc>
                <a:spcPct val="122000"/>
              </a:lnSpc>
            </a:pPr>
            <a:r>
              <a:rPr sz="1350" b="0">
                <a:solidFill>
                  <a:srgbClr val="565349"/>
                </a:solidFill>
                <a:latin typeface="Calibri"/>
              </a:rPr>
              <a:t>images may support but do not replace the writing</a:t>
            </a:r>
          </a:p>
        </p:txBody>
      </p:sp>
      <p:sp>
        <p:nvSpPr>
          <p:cNvPr id="22" name="TextBox 21"/>
          <p:cNvSpPr txBox="1"/>
          <p:nvPr/>
        </p:nvSpPr>
        <p:spPr>
          <a:xfrm>
            <a:off x="6233007" y="3557015"/>
            <a:ext cx="384048" cy="329184"/>
          </a:xfrm>
          <a:prstGeom prst="rect">
            <a:avLst/>
          </a:prstGeom>
          <a:noFill/>
        </p:spPr>
        <p:txBody>
          <a:bodyPr wrap="square" lIns="0" rIns="0" tIns="0" bIns="0" anchor="t">
            <a:spAutoFit/>
          </a:bodyPr>
          <a:lstStyle/>
          <a:p>
            <a:pPr algn="l">
              <a:lnSpc>
                <a:spcPct val="115000"/>
              </a:lnSpc>
            </a:pPr>
            <a:r>
              <a:rPr sz="1500" b="1">
                <a:solidFill>
                  <a:srgbClr val="D0202E"/>
                </a:solidFill>
                <a:latin typeface="Arial"/>
              </a:rPr>
              <a:t>6</a:t>
            </a:r>
          </a:p>
        </p:txBody>
      </p:sp>
      <p:sp>
        <p:nvSpPr>
          <p:cNvPr id="23" name="TextBox 22"/>
          <p:cNvSpPr txBox="1"/>
          <p:nvPr/>
        </p:nvSpPr>
        <p:spPr>
          <a:xfrm>
            <a:off x="6635343" y="3557015"/>
            <a:ext cx="4916271" cy="310896"/>
          </a:xfrm>
          <a:prstGeom prst="rect">
            <a:avLst/>
          </a:prstGeom>
          <a:noFill/>
        </p:spPr>
        <p:txBody>
          <a:bodyPr wrap="square" lIns="0" rIns="0" tIns="0" bIns="0" anchor="t">
            <a:spAutoFit/>
          </a:bodyPr>
          <a:lstStyle/>
          <a:p>
            <a:pPr algn="l">
              <a:lnSpc>
                <a:spcPct val="115000"/>
              </a:lnSpc>
            </a:pPr>
            <a:r>
              <a:rPr sz="1550" b="1">
                <a:solidFill>
                  <a:srgbClr val="1F1E1B"/>
                </a:solidFill>
                <a:latin typeface="Arial"/>
              </a:rPr>
              <a:t>No omissions</a:t>
            </a:r>
          </a:p>
        </p:txBody>
      </p:sp>
      <p:sp>
        <p:nvSpPr>
          <p:cNvPr id="24" name="TextBox 23"/>
          <p:cNvSpPr txBox="1"/>
          <p:nvPr/>
        </p:nvSpPr>
        <p:spPr>
          <a:xfrm>
            <a:off x="6635343" y="3840479"/>
            <a:ext cx="4916271" cy="457200"/>
          </a:xfrm>
          <a:prstGeom prst="rect">
            <a:avLst/>
          </a:prstGeom>
          <a:noFill/>
        </p:spPr>
        <p:txBody>
          <a:bodyPr wrap="square" lIns="0" rIns="0" tIns="0" bIns="0" anchor="t">
            <a:spAutoFit/>
          </a:bodyPr>
          <a:lstStyle/>
          <a:p>
            <a:pPr algn="l">
              <a:lnSpc>
                <a:spcPct val="122000"/>
              </a:lnSpc>
            </a:pPr>
            <a:r>
              <a:rPr sz="1350" b="0">
                <a:solidFill>
                  <a:srgbClr val="565349"/>
                </a:solidFill>
                <a:latin typeface="Calibri"/>
              </a:rPr>
              <a:t>the band is decided by what is missing</a:t>
            </a:r>
          </a:p>
        </p:txBody>
      </p:sp>
      <p:sp>
        <p:nvSpPr>
          <p:cNvPr id="25" name="Rectangle 24"/>
          <p:cNvSpPr/>
          <p:nvPr/>
        </p:nvSpPr>
        <p:spPr>
          <a:xfrm>
            <a:off x="640080" y="4544567"/>
            <a:ext cx="10911535" cy="548640"/>
          </a:xfrm>
          <a:prstGeom prst="rect">
            <a:avLst/>
          </a:prstGeom>
          <a:solidFill>
            <a:srgbClr val="F1EFE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914400" y="4544567"/>
            <a:ext cx="10362895" cy="548640"/>
          </a:xfrm>
          <a:prstGeom prst="rect">
            <a:avLst/>
          </a:prstGeom>
          <a:noFill/>
        </p:spPr>
        <p:txBody>
          <a:bodyPr wrap="square" lIns="0" rIns="0" tIns="0" bIns="0" anchor="ctr">
            <a:spAutoFit/>
          </a:bodyPr>
          <a:lstStyle/>
          <a:p>
            <a:pPr algn="l">
              <a:lnSpc>
                <a:spcPct val="115000"/>
              </a:lnSpc>
            </a:pPr>
            <a:r>
              <a:rPr sz="1400" b="0">
                <a:solidFill>
                  <a:srgbClr val="565349"/>
                </a:solidFill>
                <a:latin typeface="Calibri"/>
              </a:rPr>
              <a:t>The same list is on booklet page 2. Tick it as you write, not at the end.</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75488"/>
            <a:ext cx="10911535" cy="256032"/>
          </a:xfrm>
          <a:prstGeom prst="rect">
            <a:avLst/>
          </a:prstGeom>
          <a:noFill/>
        </p:spPr>
        <p:txBody>
          <a:bodyPr wrap="square" lIns="0" rIns="0" tIns="0" bIns="0" anchor="t">
            <a:spAutoFit/>
          </a:bodyPr>
          <a:lstStyle/>
          <a:p>
            <a:pPr algn="l">
              <a:lnSpc>
                <a:spcPct val="115000"/>
              </a:lnSpc>
            </a:pPr>
            <a:r>
              <a:rPr sz="1300" b="1" spc="400">
                <a:solidFill>
                  <a:srgbClr val="D0202E"/>
                </a:solidFill>
                <a:latin typeface="Calibri"/>
              </a:rPr>
              <a:t>LEARN</a:t>
            </a:r>
          </a:p>
        </p:txBody>
      </p:sp>
      <p:sp>
        <p:nvSpPr>
          <p:cNvPr id="4" name="TextBox 3"/>
          <p:cNvSpPr txBox="1"/>
          <p:nvPr/>
        </p:nvSpPr>
        <p:spPr>
          <a:xfrm>
            <a:off x="640080" y="749808"/>
            <a:ext cx="10911535" cy="914400"/>
          </a:xfrm>
          <a:prstGeom prst="rect">
            <a:avLst/>
          </a:prstGeom>
          <a:noFill/>
        </p:spPr>
        <p:txBody>
          <a:bodyPr wrap="square" lIns="0" rIns="0" tIns="0" bIns="0" anchor="ctr">
            <a:spAutoFit/>
          </a:bodyPr>
          <a:lstStyle/>
          <a:p>
            <a:pPr algn="l">
              <a:lnSpc>
                <a:spcPct val="105000"/>
              </a:lnSpc>
            </a:pPr>
            <a:r>
              <a:rPr sz="3400" b="1">
                <a:solidFill>
                  <a:srgbClr val="1F1E1B"/>
                </a:solidFill>
                <a:latin typeface="Arial"/>
              </a:rPr>
              <a:t>Model paragraph, banded.</a:t>
            </a:r>
          </a:p>
        </p:txBody>
      </p:sp>
      <p:sp>
        <p:nvSpPr>
          <p:cNvPr id="5" name="TextBox 4"/>
          <p:cNvSpPr txBox="1"/>
          <p:nvPr/>
        </p:nvSpPr>
        <p:spPr>
          <a:xfrm>
            <a:off x="640080" y="6144768"/>
            <a:ext cx="6765151" cy="274320"/>
          </a:xfrm>
          <a:prstGeom prst="rect">
            <a:avLst/>
          </a:prstGeom>
          <a:noFill/>
        </p:spPr>
        <p:txBody>
          <a:bodyPr wrap="square" lIns="0" rIns="0" tIns="0" bIns="0" anchor="ctr">
            <a:spAutoFit/>
          </a:bodyPr>
          <a:lstStyle/>
          <a:p>
            <a:pPr algn="l">
              <a:lnSpc>
                <a:spcPct val="115000"/>
              </a:lnSpc>
            </a:pPr>
            <a:r>
              <a:rPr sz="1150" b="0">
                <a:solidFill>
                  <a:srgbClr val="6E6B5E"/>
                </a:solidFill>
                <a:latin typeface="Calibri"/>
              </a:rPr>
              <a:t>DHS BTEC Sport · Component 2 · Task 1</a:t>
            </a:r>
          </a:p>
        </p:txBody>
      </p:sp>
      <p:sp>
        <p:nvSpPr>
          <p:cNvPr id="6" name="TextBox 5"/>
          <p:cNvSpPr txBox="1"/>
          <p:nvPr/>
        </p:nvSpPr>
        <p:spPr>
          <a:xfrm>
            <a:off x="7405231" y="6144768"/>
            <a:ext cx="4146383" cy="274320"/>
          </a:xfrm>
          <a:prstGeom prst="rect">
            <a:avLst/>
          </a:prstGeom>
          <a:noFill/>
        </p:spPr>
        <p:txBody>
          <a:bodyPr wrap="square" lIns="0" rIns="0" tIns="0" bIns="0" anchor="ctr">
            <a:spAutoFit/>
          </a:bodyPr>
          <a:lstStyle/>
          <a:p>
            <a:pPr algn="r">
              <a:lnSpc>
                <a:spcPct val="115000"/>
              </a:lnSpc>
            </a:pPr>
            <a:r>
              <a:rPr sz="1150" b="0">
                <a:solidFill>
                  <a:srgbClr val="6E6B5E"/>
                </a:solidFill>
                <a:latin typeface="Calibri"/>
              </a:rPr>
              <a:t>Lesson 3</a:t>
            </a:r>
          </a:p>
        </p:txBody>
      </p:sp>
      <p:sp>
        <p:nvSpPr>
          <p:cNvPr id="7" name="Rectangle 6"/>
          <p:cNvSpPr/>
          <p:nvPr/>
        </p:nvSpPr>
        <p:spPr>
          <a:xfrm>
            <a:off x="640080" y="1828800"/>
            <a:ext cx="6546921" cy="3566160"/>
          </a:xfrm>
          <a:prstGeom prst="rect">
            <a:avLst/>
          </a:prstGeom>
          <a:solidFill>
            <a:srgbClr val="F1EFE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950976" y="2048256"/>
            <a:ext cx="5925129" cy="3200400"/>
          </a:xfrm>
          <a:prstGeom prst="rect">
            <a:avLst/>
          </a:prstGeom>
          <a:noFill/>
        </p:spPr>
        <p:txBody>
          <a:bodyPr wrap="square" lIns="0" rIns="0" tIns="0" bIns="0" anchor="t">
            <a:spAutoFit/>
          </a:bodyPr>
          <a:lstStyle/>
          <a:p>
            <a:pPr algn="l">
              <a:lnSpc>
                <a:spcPct val="142000"/>
              </a:lnSpc>
            </a:pPr>
            <a:r>
              <a:rPr sz="1350" b="0">
                <a:solidFill>
                  <a:srgbClr val="1F1E1B"/>
                </a:solidFill>
                <a:latin typeface="Calibri"/>
              </a:rPr>
              <a:t>“Aerobic endurance is the ability of the cardiorespiratory system to supply oxygen and nutrients to the muscles to sustain low to medium intensity work and delay fatigue. In football, a central midfielder relies on aerobic endurance to keep moving between both boxes for the full ninety minutes, covering over ten kilometres in a match. A player with strong aerobic endurance still arrives in time to press and tackle in the final ten minutes, when matches are often decided. A player with poor aerobic endurance slows late in the game, arrives late to challenges and gives away possession, so their team defends more and creates less.”</a:t>
            </a:r>
          </a:p>
        </p:txBody>
      </p:sp>
      <p:sp>
        <p:nvSpPr>
          <p:cNvPr id="9" name="TextBox 8"/>
          <p:cNvSpPr txBox="1"/>
          <p:nvPr/>
        </p:nvSpPr>
        <p:spPr>
          <a:xfrm>
            <a:off x="7787135" y="1828800"/>
            <a:ext cx="3764479" cy="310896"/>
          </a:xfrm>
          <a:prstGeom prst="rect">
            <a:avLst/>
          </a:prstGeom>
          <a:noFill/>
        </p:spPr>
        <p:txBody>
          <a:bodyPr wrap="square" lIns="0" rIns="0" tIns="0" bIns="0" anchor="t">
            <a:spAutoFit/>
          </a:bodyPr>
          <a:lstStyle/>
          <a:p>
            <a:pPr algn="l">
              <a:lnSpc>
                <a:spcPct val="115000"/>
              </a:lnSpc>
            </a:pPr>
            <a:r>
              <a:rPr sz="1150" b="1" spc="400">
                <a:solidFill>
                  <a:srgbClr val="D0202E"/>
                </a:solidFill>
                <a:latin typeface="Calibri"/>
              </a:rPr>
              <a:t>WHY THIS IS BAND 4</a:t>
            </a:r>
          </a:p>
        </p:txBody>
      </p:sp>
      <p:sp>
        <p:nvSpPr>
          <p:cNvPr id="10" name="Rectangle 9"/>
          <p:cNvSpPr/>
          <p:nvPr/>
        </p:nvSpPr>
        <p:spPr>
          <a:xfrm>
            <a:off x="7787135" y="2404872"/>
            <a:ext cx="45720" cy="219456"/>
          </a:xfrm>
          <a:prstGeom prst="rect">
            <a:avLst/>
          </a:prstGeom>
          <a:solidFill>
            <a:srgbClr val="D020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043167" y="2304288"/>
            <a:ext cx="3508447" cy="640080"/>
          </a:xfrm>
          <a:prstGeom prst="rect">
            <a:avLst/>
          </a:prstGeom>
          <a:noFill/>
        </p:spPr>
        <p:txBody>
          <a:bodyPr wrap="square" lIns="0" rIns="0" tIns="0" bIns="0" anchor="t">
            <a:spAutoFit/>
          </a:bodyPr>
          <a:lstStyle/>
          <a:p>
            <a:pPr algn="l">
              <a:lnSpc>
                <a:spcPct val="128000"/>
              </a:lnSpc>
            </a:pPr>
            <a:r>
              <a:rPr sz="1450" b="0">
                <a:solidFill>
                  <a:srgbClr val="565349"/>
                </a:solidFill>
                <a:latin typeface="Calibri"/>
              </a:rPr>
              <a:t>Definition in spec language</a:t>
            </a:r>
          </a:p>
        </p:txBody>
      </p:sp>
      <p:sp>
        <p:nvSpPr>
          <p:cNvPr id="12" name="Rectangle 11"/>
          <p:cNvSpPr/>
          <p:nvPr/>
        </p:nvSpPr>
        <p:spPr>
          <a:xfrm>
            <a:off x="7787135" y="2971800"/>
            <a:ext cx="45720" cy="219456"/>
          </a:xfrm>
          <a:prstGeom prst="rect">
            <a:avLst/>
          </a:prstGeom>
          <a:solidFill>
            <a:srgbClr val="D020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043167" y="2871216"/>
            <a:ext cx="3508447" cy="640080"/>
          </a:xfrm>
          <a:prstGeom prst="rect">
            <a:avLst/>
          </a:prstGeom>
          <a:noFill/>
        </p:spPr>
        <p:txBody>
          <a:bodyPr wrap="square" lIns="0" rIns="0" tIns="0" bIns="0" anchor="t">
            <a:spAutoFit/>
          </a:bodyPr>
          <a:lstStyle/>
          <a:p>
            <a:pPr algn="l">
              <a:lnSpc>
                <a:spcPct val="128000"/>
              </a:lnSpc>
            </a:pPr>
            <a:r>
              <a:rPr sz="1450" b="0">
                <a:solidFill>
                  <a:srgbClr val="565349"/>
                </a:solidFill>
                <a:latin typeface="Calibri"/>
              </a:rPr>
              <a:t>Use located in real play, with detail</a:t>
            </a:r>
          </a:p>
        </p:txBody>
      </p:sp>
      <p:sp>
        <p:nvSpPr>
          <p:cNvPr id="14" name="Rectangle 13"/>
          <p:cNvSpPr/>
          <p:nvPr/>
        </p:nvSpPr>
        <p:spPr>
          <a:xfrm>
            <a:off x="7787135" y="3538728"/>
            <a:ext cx="45720" cy="219456"/>
          </a:xfrm>
          <a:prstGeom prst="rect">
            <a:avLst/>
          </a:prstGeom>
          <a:solidFill>
            <a:srgbClr val="D020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8043167" y="3438144"/>
            <a:ext cx="3508447" cy="640080"/>
          </a:xfrm>
          <a:prstGeom prst="rect">
            <a:avLst/>
          </a:prstGeom>
          <a:noFill/>
        </p:spPr>
        <p:txBody>
          <a:bodyPr wrap="square" lIns="0" rIns="0" tIns="0" bIns="0" anchor="t">
            <a:spAutoFit/>
          </a:bodyPr>
          <a:lstStyle/>
          <a:p>
            <a:pPr algn="l">
              <a:lnSpc>
                <a:spcPct val="128000"/>
              </a:lnSpc>
            </a:pPr>
            <a:r>
              <a:rPr sz="1450" b="0">
                <a:solidFill>
                  <a:srgbClr val="565349"/>
                </a:solidFill>
                <a:latin typeface="Calibri"/>
              </a:rPr>
              <a:t>Impact given both ways, strong and weak</a:t>
            </a:r>
          </a:p>
        </p:txBody>
      </p:sp>
      <p:sp>
        <p:nvSpPr>
          <p:cNvPr id="16" name="Rectangle 15"/>
          <p:cNvSpPr/>
          <p:nvPr/>
        </p:nvSpPr>
        <p:spPr>
          <a:xfrm>
            <a:off x="7787135" y="4105656"/>
            <a:ext cx="45720" cy="219456"/>
          </a:xfrm>
          <a:prstGeom prst="rect">
            <a:avLst/>
          </a:prstGeom>
          <a:solidFill>
            <a:srgbClr val="D020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8043167" y="4005072"/>
            <a:ext cx="3508447" cy="640080"/>
          </a:xfrm>
          <a:prstGeom prst="rect">
            <a:avLst/>
          </a:prstGeom>
          <a:noFill/>
        </p:spPr>
        <p:txBody>
          <a:bodyPr wrap="square" lIns="0" rIns="0" tIns="0" bIns="0" anchor="t">
            <a:spAutoFit/>
          </a:bodyPr>
          <a:lstStyle/>
          <a:p>
            <a:pPr algn="l">
              <a:lnSpc>
                <a:spcPct val="128000"/>
              </a:lnSpc>
            </a:pPr>
            <a:r>
              <a:rPr sz="1450" b="0">
                <a:solidFill>
                  <a:srgbClr val="565349"/>
                </a:solidFill>
                <a:latin typeface="Calibri"/>
              </a:rPr>
              <a:t>Everything tied to the chosen sport</a:t>
            </a:r>
          </a:p>
        </p:txBody>
      </p:sp>
      <p:sp>
        <p:nvSpPr>
          <p:cNvPr id="18" name="TextBox 17"/>
          <p:cNvSpPr txBox="1"/>
          <p:nvPr/>
        </p:nvSpPr>
        <p:spPr>
          <a:xfrm>
            <a:off x="7787135" y="4754880"/>
            <a:ext cx="3764479" cy="914400"/>
          </a:xfrm>
          <a:prstGeom prst="rect">
            <a:avLst/>
          </a:prstGeom>
          <a:noFill/>
        </p:spPr>
        <p:txBody>
          <a:bodyPr wrap="square" lIns="0" rIns="0" tIns="0" bIns="0" anchor="t">
            <a:spAutoFit/>
          </a:bodyPr>
          <a:lstStyle/>
          <a:p>
            <a:pPr algn="l">
              <a:lnSpc>
                <a:spcPct val="130000"/>
              </a:lnSpc>
            </a:pPr>
            <a:r>
              <a:rPr sz="1350" b="0">
                <a:solidFill>
                  <a:srgbClr val="1F1E1B"/>
                </a:solidFill>
                <a:latin typeface="Calibri"/>
              </a:rPr>
              <a:t>Eleven paragraphs of this shape is a Band 4 response.</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75488"/>
            <a:ext cx="10911535" cy="256032"/>
          </a:xfrm>
          <a:prstGeom prst="rect">
            <a:avLst/>
          </a:prstGeom>
          <a:noFill/>
        </p:spPr>
        <p:txBody>
          <a:bodyPr wrap="square" lIns="0" rIns="0" tIns="0" bIns="0" anchor="t">
            <a:spAutoFit/>
          </a:bodyPr>
          <a:lstStyle/>
          <a:p>
            <a:pPr algn="l">
              <a:lnSpc>
                <a:spcPct val="115000"/>
              </a:lnSpc>
            </a:pPr>
            <a:r>
              <a:rPr sz="1300" b="1" spc="400">
                <a:solidFill>
                  <a:srgbClr val="D0202E"/>
                </a:solidFill>
                <a:latin typeface="Calibri"/>
              </a:rPr>
              <a:t>LESSON 4</a:t>
            </a:r>
          </a:p>
        </p:txBody>
      </p:sp>
      <p:sp>
        <p:nvSpPr>
          <p:cNvPr id="4" name="TextBox 3"/>
          <p:cNvSpPr txBox="1"/>
          <p:nvPr/>
        </p:nvSpPr>
        <p:spPr>
          <a:xfrm>
            <a:off x="640080" y="749808"/>
            <a:ext cx="10911535" cy="914400"/>
          </a:xfrm>
          <a:prstGeom prst="rect">
            <a:avLst/>
          </a:prstGeom>
          <a:noFill/>
        </p:spPr>
        <p:txBody>
          <a:bodyPr wrap="square" lIns="0" rIns="0" tIns="0" bIns="0" anchor="ctr">
            <a:spAutoFit/>
          </a:bodyPr>
          <a:lstStyle/>
          <a:p>
            <a:pPr algn="l">
              <a:lnSpc>
                <a:spcPct val="105000"/>
              </a:lnSpc>
            </a:pPr>
            <a:r>
              <a:rPr sz="3400" b="1">
                <a:solidFill>
                  <a:srgbClr val="1F1E1B"/>
                </a:solidFill>
                <a:latin typeface="Arial"/>
              </a:rPr>
              <a:t>Task 1 full practice</a:t>
            </a:r>
          </a:p>
        </p:txBody>
      </p:sp>
      <p:sp>
        <p:nvSpPr>
          <p:cNvPr id="5" name="TextBox 4"/>
          <p:cNvSpPr txBox="1"/>
          <p:nvPr/>
        </p:nvSpPr>
        <p:spPr>
          <a:xfrm>
            <a:off x="640080" y="6144768"/>
            <a:ext cx="6765151" cy="274320"/>
          </a:xfrm>
          <a:prstGeom prst="rect">
            <a:avLst/>
          </a:prstGeom>
          <a:noFill/>
        </p:spPr>
        <p:txBody>
          <a:bodyPr wrap="square" lIns="0" rIns="0" tIns="0" bIns="0" anchor="ctr">
            <a:spAutoFit/>
          </a:bodyPr>
          <a:lstStyle/>
          <a:p>
            <a:pPr algn="l">
              <a:lnSpc>
                <a:spcPct val="115000"/>
              </a:lnSpc>
            </a:pPr>
            <a:r>
              <a:rPr sz="1150" b="0">
                <a:solidFill>
                  <a:srgbClr val="6E6B5E"/>
                </a:solidFill>
                <a:latin typeface="Calibri"/>
              </a:rPr>
              <a:t>DHS BTEC Sport · Component 2 · Task 1</a:t>
            </a:r>
          </a:p>
        </p:txBody>
      </p:sp>
      <p:sp>
        <p:nvSpPr>
          <p:cNvPr id="6" name="TextBox 5"/>
          <p:cNvSpPr txBox="1"/>
          <p:nvPr/>
        </p:nvSpPr>
        <p:spPr>
          <a:xfrm>
            <a:off x="7405231" y="6144768"/>
            <a:ext cx="4146383" cy="274320"/>
          </a:xfrm>
          <a:prstGeom prst="rect">
            <a:avLst/>
          </a:prstGeom>
          <a:noFill/>
        </p:spPr>
        <p:txBody>
          <a:bodyPr wrap="square" lIns="0" rIns="0" tIns="0" bIns="0" anchor="ctr">
            <a:spAutoFit/>
          </a:bodyPr>
          <a:lstStyle/>
          <a:p>
            <a:pPr algn="r">
              <a:lnSpc>
                <a:spcPct val="115000"/>
              </a:lnSpc>
            </a:pPr>
            <a:r>
              <a:rPr sz="1150" b="0">
                <a:solidFill>
                  <a:srgbClr val="6E6B5E"/>
                </a:solidFill>
                <a:latin typeface="Calibri"/>
              </a:rPr>
              <a:t>Lesson 4</a:t>
            </a:r>
          </a:p>
        </p:txBody>
      </p:sp>
      <p:sp>
        <p:nvSpPr>
          <p:cNvPr id="7" name="TextBox 6"/>
          <p:cNvSpPr txBox="1"/>
          <p:nvPr/>
        </p:nvSpPr>
        <p:spPr>
          <a:xfrm>
            <a:off x="640080" y="2057400"/>
            <a:ext cx="10911535" cy="310896"/>
          </a:xfrm>
          <a:prstGeom prst="rect">
            <a:avLst/>
          </a:prstGeom>
          <a:noFill/>
        </p:spPr>
        <p:txBody>
          <a:bodyPr wrap="square" lIns="0" rIns="0" tIns="0" bIns="0" anchor="t">
            <a:spAutoFit/>
          </a:bodyPr>
          <a:lstStyle/>
          <a:p>
            <a:pPr algn="l">
              <a:lnSpc>
                <a:spcPct val="115000"/>
              </a:lnSpc>
            </a:pPr>
            <a:r>
              <a:rPr sz="1500" b="0">
                <a:solidFill>
                  <a:srgbClr val="6E6B5E"/>
                </a:solidFill>
                <a:latin typeface="Calibri"/>
              </a:rPr>
              <a:t>By the end of this lesson…</a:t>
            </a:r>
          </a:p>
        </p:txBody>
      </p:sp>
      <p:sp>
        <p:nvSpPr>
          <p:cNvPr id="8" name="Rectangle 7"/>
          <p:cNvSpPr/>
          <p:nvPr/>
        </p:nvSpPr>
        <p:spPr>
          <a:xfrm>
            <a:off x="640080" y="2743200"/>
            <a:ext cx="50292" cy="274320"/>
          </a:xfrm>
          <a:prstGeom prst="rect">
            <a:avLst/>
          </a:prstGeom>
          <a:solidFill>
            <a:srgbClr val="D020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950976" y="2624328"/>
            <a:ext cx="10600639" cy="457200"/>
          </a:xfrm>
          <a:prstGeom prst="rect">
            <a:avLst/>
          </a:prstGeom>
          <a:noFill/>
        </p:spPr>
        <p:txBody>
          <a:bodyPr wrap="square" lIns="0" rIns="0" tIns="0" bIns="0" anchor="t">
            <a:spAutoFit/>
          </a:bodyPr>
          <a:lstStyle/>
          <a:p>
            <a:pPr algn="l">
              <a:lnSpc>
                <a:spcPct val="130000"/>
              </a:lnSpc>
            </a:pPr>
            <a:r>
              <a:rPr sz="1900" b="0">
                <a:solidFill>
                  <a:srgbClr val="1F1E1B"/>
                </a:solidFill>
                <a:latin typeface="Calibri"/>
              </a:rPr>
              <a:t>Produce a complete response against a practice sport</a:t>
            </a:r>
          </a:p>
        </p:txBody>
      </p:sp>
      <p:sp>
        <p:nvSpPr>
          <p:cNvPr id="10" name="Rectangle 9"/>
          <p:cNvSpPr/>
          <p:nvPr/>
        </p:nvSpPr>
        <p:spPr>
          <a:xfrm>
            <a:off x="640080" y="3346704"/>
            <a:ext cx="50292" cy="274320"/>
          </a:xfrm>
          <a:prstGeom prst="rect">
            <a:avLst/>
          </a:prstGeom>
          <a:solidFill>
            <a:srgbClr val="D020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950976" y="3227832"/>
            <a:ext cx="10600639" cy="457200"/>
          </a:xfrm>
          <a:prstGeom prst="rect">
            <a:avLst/>
          </a:prstGeom>
          <a:noFill/>
        </p:spPr>
        <p:txBody>
          <a:bodyPr wrap="square" lIns="0" rIns="0" tIns="0" bIns="0" anchor="t">
            <a:spAutoFit/>
          </a:bodyPr>
          <a:lstStyle/>
          <a:p>
            <a:pPr algn="l">
              <a:lnSpc>
                <a:spcPct val="130000"/>
              </a:lnSpc>
            </a:pPr>
            <a:r>
              <a:rPr sz="1900" b="0">
                <a:solidFill>
                  <a:srgbClr val="1F1E1B"/>
                </a:solidFill>
                <a:latin typeface="Calibri"/>
              </a:rPr>
              <a:t>Track coverage of all eleven components as you write</a:t>
            </a:r>
          </a:p>
        </p:txBody>
      </p:sp>
      <p:sp>
        <p:nvSpPr>
          <p:cNvPr id="12" name="Rectangle 11"/>
          <p:cNvSpPr/>
          <p:nvPr/>
        </p:nvSpPr>
        <p:spPr>
          <a:xfrm>
            <a:off x="640080" y="3950208"/>
            <a:ext cx="50292" cy="274320"/>
          </a:xfrm>
          <a:prstGeom prst="rect">
            <a:avLst/>
          </a:prstGeom>
          <a:solidFill>
            <a:srgbClr val="D020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950976" y="3831336"/>
            <a:ext cx="10600639" cy="457200"/>
          </a:xfrm>
          <a:prstGeom prst="rect">
            <a:avLst/>
          </a:prstGeom>
          <a:noFill/>
        </p:spPr>
        <p:txBody>
          <a:bodyPr wrap="square" lIns="0" rIns="0" tIns="0" bIns="0" anchor="t">
            <a:spAutoFit/>
          </a:bodyPr>
          <a:lstStyle/>
          <a:p>
            <a:pPr algn="l">
              <a:lnSpc>
                <a:spcPct val="130000"/>
              </a:lnSpc>
            </a:pPr>
            <a:r>
              <a:rPr sz="1900" b="0">
                <a:solidFill>
                  <a:srgbClr val="1F1E1B"/>
                </a:solidFill>
                <a:latin typeface="Calibri"/>
              </a:rPr>
              <a:t>Band your own work against the real grid</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75488"/>
            <a:ext cx="10911535" cy="256032"/>
          </a:xfrm>
          <a:prstGeom prst="rect">
            <a:avLst/>
          </a:prstGeom>
          <a:noFill/>
        </p:spPr>
        <p:txBody>
          <a:bodyPr wrap="square" lIns="0" rIns="0" tIns="0" bIns="0" anchor="t">
            <a:spAutoFit/>
          </a:bodyPr>
          <a:lstStyle/>
          <a:p>
            <a:pPr algn="l">
              <a:lnSpc>
                <a:spcPct val="115000"/>
              </a:lnSpc>
            </a:pPr>
            <a:r>
              <a:rPr sz="1300" b="1" spc="400">
                <a:solidFill>
                  <a:srgbClr val="D0202E"/>
                </a:solidFill>
                <a:latin typeface="Calibri"/>
              </a:rPr>
              <a:t>RETRIEVAL</a:t>
            </a:r>
          </a:p>
        </p:txBody>
      </p:sp>
      <p:sp>
        <p:nvSpPr>
          <p:cNvPr id="4" name="TextBox 3"/>
          <p:cNvSpPr txBox="1"/>
          <p:nvPr/>
        </p:nvSpPr>
        <p:spPr>
          <a:xfrm>
            <a:off x="640080" y="749808"/>
            <a:ext cx="10911535" cy="914400"/>
          </a:xfrm>
          <a:prstGeom prst="rect">
            <a:avLst/>
          </a:prstGeom>
          <a:noFill/>
        </p:spPr>
        <p:txBody>
          <a:bodyPr wrap="square" lIns="0" rIns="0" tIns="0" bIns="0" anchor="ctr">
            <a:spAutoFit/>
          </a:bodyPr>
          <a:lstStyle/>
          <a:p>
            <a:pPr algn="l">
              <a:lnSpc>
                <a:spcPct val="105000"/>
              </a:lnSpc>
            </a:pPr>
            <a:r>
              <a:rPr sz="3400" b="1">
                <a:solidFill>
                  <a:srgbClr val="1F1E1B"/>
                </a:solidFill>
                <a:latin typeface="Arial"/>
              </a:rPr>
              <a:t>Do now.</a:t>
            </a:r>
          </a:p>
        </p:txBody>
      </p:sp>
      <p:sp>
        <p:nvSpPr>
          <p:cNvPr id="5" name="TextBox 4"/>
          <p:cNvSpPr txBox="1"/>
          <p:nvPr/>
        </p:nvSpPr>
        <p:spPr>
          <a:xfrm>
            <a:off x="640080" y="6144768"/>
            <a:ext cx="6765151" cy="274320"/>
          </a:xfrm>
          <a:prstGeom prst="rect">
            <a:avLst/>
          </a:prstGeom>
          <a:noFill/>
        </p:spPr>
        <p:txBody>
          <a:bodyPr wrap="square" lIns="0" rIns="0" tIns="0" bIns="0" anchor="ctr">
            <a:spAutoFit/>
          </a:bodyPr>
          <a:lstStyle/>
          <a:p>
            <a:pPr algn="l">
              <a:lnSpc>
                <a:spcPct val="115000"/>
              </a:lnSpc>
            </a:pPr>
            <a:r>
              <a:rPr sz="1150" b="0">
                <a:solidFill>
                  <a:srgbClr val="6E6B5E"/>
                </a:solidFill>
                <a:latin typeface="Calibri"/>
              </a:rPr>
              <a:t>DHS BTEC Sport · Component 2 · Task 1</a:t>
            </a:r>
          </a:p>
        </p:txBody>
      </p:sp>
      <p:sp>
        <p:nvSpPr>
          <p:cNvPr id="6" name="TextBox 5"/>
          <p:cNvSpPr txBox="1"/>
          <p:nvPr/>
        </p:nvSpPr>
        <p:spPr>
          <a:xfrm>
            <a:off x="7405231" y="6144768"/>
            <a:ext cx="4146383" cy="274320"/>
          </a:xfrm>
          <a:prstGeom prst="rect">
            <a:avLst/>
          </a:prstGeom>
          <a:noFill/>
        </p:spPr>
        <p:txBody>
          <a:bodyPr wrap="square" lIns="0" rIns="0" tIns="0" bIns="0" anchor="ctr">
            <a:spAutoFit/>
          </a:bodyPr>
          <a:lstStyle/>
          <a:p>
            <a:pPr algn="r">
              <a:lnSpc>
                <a:spcPct val="115000"/>
              </a:lnSpc>
            </a:pPr>
            <a:r>
              <a:rPr sz="1150" b="0">
                <a:solidFill>
                  <a:srgbClr val="6E6B5E"/>
                </a:solidFill>
                <a:latin typeface="Calibri"/>
              </a:rPr>
              <a:t>Lesson 4</a:t>
            </a:r>
          </a:p>
        </p:txBody>
      </p:sp>
      <p:sp>
        <p:nvSpPr>
          <p:cNvPr id="7" name="TextBox 6"/>
          <p:cNvSpPr txBox="1"/>
          <p:nvPr/>
        </p:nvSpPr>
        <p:spPr>
          <a:xfrm>
            <a:off x="640080" y="1810512"/>
            <a:ext cx="10911535" cy="292608"/>
          </a:xfrm>
          <a:prstGeom prst="rect">
            <a:avLst/>
          </a:prstGeom>
          <a:noFill/>
        </p:spPr>
        <p:txBody>
          <a:bodyPr wrap="square" lIns="0" rIns="0" tIns="0" bIns="0" anchor="t">
            <a:spAutoFit/>
          </a:bodyPr>
          <a:lstStyle/>
          <a:p>
            <a:pPr algn="l">
              <a:lnSpc>
                <a:spcPct val="115000"/>
              </a:lnSpc>
            </a:pPr>
            <a:r>
              <a:rPr sz="1450" b="0">
                <a:solidFill>
                  <a:srgbClr val="6E6B5E"/>
                </a:solidFill>
                <a:latin typeface="Calibri"/>
              </a:rPr>
              <a:t>In your book, full sentences, on your own. 5 minutes.</a:t>
            </a:r>
          </a:p>
        </p:txBody>
      </p:sp>
      <p:sp>
        <p:nvSpPr>
          <p:cNvPr id="8" name="TextBox 7"/>
          <p:cNvSpPr txBox="1"/>
          <p:nvPr/>
        </p:nvSpPr>
        <p:spPr>
          <a:xfrm>
            <a:off x="640080" y="2322576"/>
            <a:ext cx="365760" cy="457200"/>
          </a:xfrm>
          <a:prstGeom prst="rect">
            <a:avLst/>
          </a:prstGeom>
          <a:noFill/>
        </p:spPr>
        <p:txBody>
          <a:bodyPr wrap="square" lIns="0" rIns="0" tIns="0" bIns="0" anchor="t">
            <a:spAutoFit/>
          </a:bodyPr>
          <a:lstStyle/>
          <a:p>
            <a:pPr algn="l">
              <a:lnSpc>
                <a:spcPct val="115000"/>
              </a:lnSpc>
            </a:pPr>
            <a:r>
              <a:rPr sz="1700" b="1">
                <a:solidFill>
                  <a:srgbClr val="D0202E"/>
                </a:solidFill>
                <a:latin typeface="Arial"/>
              </a:rPr>
              <a:t>1.</a:t>
            </a:r>
          </a:p>
        </p:txBody>
      </p:sp>
      <p:sp>
        <p:nvSpPr>
          <p:cNvPr id="9" name="TextBox 8"/>
          <p:cNvSpPr txBox="1"/>
          <p:nvPr/>
        </p:nvSpPr>
        <p:spPr>
          <a:xfrm>
            <a:off x="1024128" y="2322576"/>
            <a:ext cx="4744373" cy="731520"/>
          </a:xfrm>
          <a:prstGeom prst="rect">
            <a:avLst/>
          </a:prstGeom>
          <a:noFill/>
        </p:spPr>
        <p:txBody>
          <a:bodyPr wrap="square" lIns="0" rIns="0" tIns="0" bIns="0" anchor="t">
            <a:spAutoFit/>
          </a:bodyPr>
          <a:lstStyle/>
          <a:p>
            <a:pPr algn="l">
              <a:lnSpc>
                <a:spcPct val="130000"/>
              </a:lnSpc>
            </a:pPr>
            <a:r>
              <a:rPr sz="1700" b="0">
                <a:solidFill>
                  <a:srgbClr val="1F1E1B"/>
                </a:solidFill>
                <a:latin typeface="Calibri"/>
              </a:rPr>
              <a:t>What are the three parts of a Task 1 paragraph?</a:t>
            </a:r>
          </a:p>
        </p:txBody>
      </p:sp>
      <p:sp>
        <p:nvSpPr>
          <p:cNvPr id="10" name="TextBox 9"/>
          <p:cNvSpPr txBox="1"/>
          <p:nvPr/>
        </p:nvSpPr>
        <p:spPr>
          <a:xfrm>
            <a:off x="640080" y="3108960"/>
            <a:ext cx="365760" cy="457200"/>
          </a:xfrm>
          <a:prstGeom prst="rect">
            <a:avLst/>
          </a:prstGeom>
          <a:noFill/>
        </p:spPr>
        <p:txBody>
          <a:bodyPr wrap="square" lIns="0" rIns="0" tIns="0" bIns="0" anchor="t">
            <a:spAutoFit/>
          </a:bodyPr>
          <a:lstStyle/>
          <a:p>
            <a:pPr algn="l">
              <a:lnSpc>
                <a:spcPct val="115000"/>
              </a:lnSpc>
            </a:pPr>
            <a:r>
              <a:rPr sz="1700" b="1">
                <a:solidFill>
                  <a:srgbClr val="D0202E"/>
                </a:solidFill>
                <a:latin typeface="Arial"/>
              </a:rPr>
              <a:t>2.</a:t>
            </a:r>
          </a:p>
        </p:txBody>
      </p:sp>
      <p:sp>
        <p:nvSpPr>
          <p:cNvPr id="11" name="TextBox 10"/>
          <p:cNvSpPr txBox="1"/>
          <p:nvPr/>
        </p:nvSpPr>
        <p:spPr>
          <a:xfrm>
            <a:off x="1024128" y="3108960"/>
            <a:ext cx="4744373" cy="731520"/>
          </a:xfrm>
          <a:prstGeom prst="rect">
            <a:avLst/>
          </a:prstGeom>
          <a:noFill/>
        </p:spPr>
        <p:txBody>
          <a:bodyPr wrap="square" lIns="0" rIns="0" tIns="0" bIns="0" anchor="t">
            <a:spAutoFit/>
          </a:bodyPr>
          <a:lstStyle/>
          <a:p>
            <a:pPr algn="l">
              <a:lnSpc>
                <a:spcPct val="130000"/>
              </a:lnSpc>
            </a:pPr>
            <a:r>
              <a:rPr sz="1700" b="0">
                <a:solidFill>
                  <a:srgbClr val="1F1E1B"/>
                </a:solidFill>
                <a:latin typeface="Calibri"/>
              </a:rPr>
              <a:t>How many components in total, and how many of each type?</a:t>
            </a:r>
          </a:p>
        </p:txBody>
      </p:sp>
      <p:sp>
        <p:nvSpPr>
          <p:cNvPr id="12" name="TextBox 11"/>
          <p:cNvSpPr txBox="1"/>
          <p:nvPr/>
        </p:nvSpPr>
        <p:spPr>
          <a:xfrm>
            <a:off x="640080" y="3895344"/>
            <a:ext cx="365760" cy="457200"/>
          </a:xfrm>
          <a:prstGeom prst="rect">
            <a:avLst/>
          </a:prstGeom>
          <a:noFill/>
        </p:spPr>
        <p:txBody>
          <a:bodyPr wrap="square" lIns="0" rIns="0" tIns="0" bIns="0" anchor="t">
            <a:spAutoFit/>
          </a:bodyPr>
          <a:lstStyle/>
          <a:p>
            <a:pPr algn="l">
              <a:lnSpc>
                <a:spcPct val="115000"/>
              </a:lnSpc>
            </a:pPr>
            <a:r>
              <a:rPr sz="1700" b="1">
                <a:solidFill>
                  <a:srgbClr val="D0202E"/>
                </a:solidFill>
                <a:latin typeface="Arial"/>
              </a:rPr>
              <a:t>3.</a:t>
            </a:r>
          </a:p>
        </p:txBody>
      </p:sp>
      <p:sp>
        <p:nvSpPr>
          <p:cNvPr id="13" name="TextBox 12"/>
          <p:cNvSpPr txBox="1"/>
          <p:nvPr/>
        </p:nvSpPr>
        <p:spPr>
          <a:xfrm>
            <a:off x="1024128" y="3895344"/>
            <a:ext cx="4744373" cy="731520"/>
          </a:xfrm>
          <a:prstGeom prst="rect">
            <a:avLst/>
          </a:prstGeom>
          <a:noFill/>
        </p:spPr>
        <p:txBody>
          <a:bodyPr wrap="square" lIns="0" rIns="0" tIns="0" bIns="0" anchor="t">
            <a:spAutoFit/>
          </a:bodyPr>
          <a:lstStyle/>
          <a:p>
            <a:pPr algn="l">
              <a:lnSpc>
                <a:spcPct val="130000"/>
              </a:lnSpc>
            </a:pPr>
            <a:r>
              <a:rPr sz="1700" b="0">
                <a:solidFill>
                  <a:srgbClr val="1F1E1B"/>
                </a:solidFill>
                <a:latin typeface="Calibri"/>
              </a:rPr>
              <a:t>What earns Band 4 on this grid?</a:t>
            </a:r>
          </a:p>
        </p:txBody>
      </p:sp>
      <p:sp>
        <p:nvSpPr>
          <p:cNvPr id="14" name="Rectangle 13"/>
          <p:cNvSpPr/>
          <p:nvPr/>
        </p:nvSpPr>
        <p:spPr>
          <a:xfrm>
            <a:off x="6423193" y="2212848"/>
            <a:ext cx="5128421" cy="2542032"/>
          </a:xfrm>
          <a:prstGeom prst="rect">
            <a:avLst/>
          </a:prstGeom>
          <a:solidFill>
            <a:srgbClr val="F1EFE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6697513" y="2432304"/>
            <a:ext cx="4579781" cy="274320"/>
          </a:xfrm>
          <a:prstGeom prst="rect">
            <a:avLst/>
          </a:prstGeom>
          <a:noFill/>
        </p:spPr>
        <p:txBody>
          <a:bodyPr wrap="square" lIns="0" rIns="0" tIns="0" bIns="0" anchor="t">
            <a:spAutoFit/>
          </a:bodyPr>
          <a:lstStyle/>
          <a:p>
            <a:pPr algn="l">
              <a:lnSpc>
                <a:spcPct val="115000"/>
              </a:lnSpc>
            </a:pPr>
            <a:r>
              <a:rPr sz="1150" b="1" spc="400">
                <a:solidFill>
                  <a:srgbClr val="D0202E"/>
                </a:solidFill>
                <a:latin typeface="Calibri"/>
              </a:rPr>
              <a:t>ANSWERS · REVEAL AFTER 5 MIN</a:t>
            </a:r>
          </a:p>
        </p:txBody>
      </p:sp>
      <p:sp>
        <p:nvSpPr>
          <p:cNvPr id="16" name="TextBox 15"/>
          <p:cNvSpPr txBox="1"/>
          <p:nvPr/>
        </p:nvSpPr>
        <p:spPr>
          <a:xfrm>
            <a:off x="6697513" y="2852928"/>
            <a:ext cx="320040" cy="365760"/>
          </a:xfrm>
          <a:prstGeom prst="rect">
            <a:avLst/>
          </a:prstGeom>
          <a:noFill/>
        </p:spPr>
        <p:txBody>
          <a:bodyPr wrap="square" lIns="0" rIns="0" tIns="0" bIns="0" anchor="t">
            <a:spAutoFit/>
          </a:bodyPr>
          <a:lstStyle/>
          <a:p>
            <a:pPr algn="l">
              <a:lnSpc>
                <a:spcPct val="115000"/>
              </a:lnSpc>
            </a:pPr>
            <a:r>
              <a:rPr sz="1400" b="1">
                <a:solidFill>
                  <a:srgbClr val="6E6B5E"/>
                </a:solidFill>
                <a:latin typeface="Arial"/>
              </a:rPr>
              <a:t>1.</a:t>
            </a:r>
          </a:p>
        </p:txBody>
      </p:sp>
      <p:sp>
        <p:nvSpPr>
          <p:cNvPr id="17" name="TextBox 16"/>
          <p:cNvSpPr txBox="1"/>
          <p:nvPr/>
        </p:nvSpPr>
        <p:spPr>
          <a:xfrm>
            <a:off x="7026697" y="2852928"/>
            <a:ext cx="4250597" cy="640080"/>
          </a:xfrm>
          <a:prstGeom prst="rect">
            <a:avLst/>
          </a:prstGeom>
          <a:noFill/>
        </p:spPr>
        <p:txBody>
          <a:bodyPr wrap="square" lIns="0" rIns="0" tIns="0" bIns="0" anchor="t">
            <a:spAutoFit/>
          </a:bodyPr>
          <a:lstStyle/>
          <a:p>
            <a:pPr algn="l">
              <a:lnSpc>
                <a:spcPct val="128000"/>
              </a:lnSpc>
            </a:pPr>
            <a:r>
              <a:rPr sz="1400" b="0">
                <a:solidFill>
                  <a:srgbClr val="565349"/>
                </a:solidFill>
                <a:latin typeface="Calibri"/>
              </a:rPr>
              <a:t>Define in spec language · use in the chosen sport · impact on performance</a:t>
            </a:r>
          </a:p>
        </p:txBody>
      </p:sp>
      <p:sp>
        <p:nvSpPr>
          <p:cNvPr id="18" name="TextBox 17"/>
          <p:cNvSpPr txBox="1"/>
          <p:nvPr/>
        </p:nvSpPr>
        <p:spPr>
          <a:xfrm>
            <a:off x="6697513" y="3511296"/>
            <a:ext cx="320040" cy="365760"/>
          </a:xfrm>
          <a:prstGeom prst="rect">
            <a:avLst/>
          </a:prstGeom>
          <a:noFill/>
        </p:spPr>
        <p:txBody>
          <a:bodyPr wrap="square" lIns="0" rIns="0" tIns="0" bIns="0" anchor="t">
            <a:spAutoFit/>
          </a:bodyPr>
          <a:lstStyle/>
          <a:p>
            <a:pPr algn="l">
              <a:lnSpc>
                <a:spcPct val="115000"/>
              </a:lnSpc>
            </a:pPr>
            <a:r>
              <a:rPr sz="1400" b="1">
                <a:solidFill>
                  <a:srgbClr val="6E6B5E"/>
                </a:solidFill>
                <a:latin typeface="Arial"/>
              </a:rPr>
              <a:t>2.</a:t>
            </a:r>
          </a:p>
        </p:txBody>
      </p:sp>
      <p:sp>
        <p:nvSpPr>
          <p:cNvPr id="19" name="TextBox 18"/>
          <p:cNvSpPr txBox="1"/>
          <p:nvPr/>
        </p:nvSpPr>
        <p:spPr>
          <a:xfrm>
            <a:off x="7026697" y="3511296"/>
            <a:ext cx="4250597" cy="640080"/>
          </a:xfrm>
          <a:prstGeom prst="rect">
            <a:avLst/>
          </a:prstGeom>
          <a:noFill/>
        </p:spPr>
        <p:txBody>
          <a:bodyPr wrap="square" lIns="0" rIns="0" tIns="0" bIns="0" anchor="t">
            <a:spAutoFit/>
          </a:bodyPr>
          <a:lstStyle/>
          <a:p>
            <a:pPr algn="l">
              <a:lnSpc>
                <a:spcPct val="128000"/>
              </a:lnSpc>
            </a:pPr>
            <a:r>
              <a:rPr sz="1400" b="0">
                <a:solidFill>
                  <a:srgbClr val="565349"/>
                </a:solidFill>
                <a:latin typeface="Calibri"/>
              </a:rPr>
              <a:t>Eleven: six physical, five skill-related</a:t>
            </a:r>
          </a:p>
        </p:txBody>
      </p:sp>
      <p:sp>
        <p:nvSpPr>
          <p:cNvPr id="20" name="TextBox 19"/>
          <p:cNvSpPr txBox="1"/>
          <p:nvPr/>
        </p:nvSpPr>
        <p:spPr>
          <a:xfrm>
            <a:off x="6697513" y="4169664"/>
            <a:ext cx="320040" cy="365760"/>
          </a:xfrm>
          <a:prstGeom prst="rect">
            <a:avLst/>
          </a:prstGeom>
          <a:noFill/>
        </p:spPr>
        <p:txBody>
          <a:bodyPr wrap="square" lIns="0" rIns="0" tIns="0" bIns="0" anchor="t">
            <a:spAutoFit/>
          </a:bodyPr>
          <a:lstStyle/>
          <a:p>
            <a:pPr algn="l">
              <a:lnSpc>
                <a:spcPct val="115000"/>
              </a:lnSpc>
            </a:pPr>
            <a:r>
              <a:rPr sz="1400" b="1">
                <a:solidFill>
                  <a:srgbClr val="6E6B5E"/>
                </a:solidFill>
                <a:latin typeface="Arial"/>
              </a:rPr>
              <a:t>3.</a:t>
            </a:r>
          </a:p>
        </p:txBody>
      </p:sp>
      <p:sp>
        <p:nvSpPr>
          <p:cNvPr id="21" name="TextBox 20"/>
          <p:cNvSpPr txBox="1"/>
          <p:nvPr/>
        </p:nvSpPr>
        <p:spPr>
          <a:xfrm>
            <a:off x="7026697" y="4169664"/>
            <a:ext cx="4250597" cy="640080"/>
          </a:xfrm>
          <a:prstGeom prst="rect">
            <a:avLst/>
          </a:prstGeom>
          <a:noFill/>
        </p:spPr>
        <p:txBody>
          <a:bodyPr wrap="square" lIns="0" rIns="0" tIns="0" bIns="0" anchor="t">
            <a:spAutoFit/>
          </a:bodyPr>
          <a:lstStyle/>
          <a:p>
            <a:pPr algn="l">
              <a:lnSpc>
                <a:spcPct val="128000"/>
              </a:lnSpc>
            </a:pPr>
            <a:r>
              <a:rPr sz="1400" b="0">
                <a:solidFill>
                  <a:srgbClr val="565349"/>
                </a:solidFill>
                <a:latin typeface="Calibri"/>
              </a:rPr>
              <a:t>A well-developed account of use and impacts, with no omissions</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75488"/>
            <a:ext cx="10911535" cy="256032"/>
          </a:xfrm>
          <a:prstGeom prst="rect">
            <a:avLst/>
          </a:prstGeom>
          <a:noFill/>
        </p:spPr>
        <p:txBody>
          <a:bodyPr wrap="square" lIns="0" rIns="0" tIns="0" bIns="0" anchor="t">
            <a:spAutoFit/>
          </a:bodyPr>
          <a:lstStyle/>
          <a:p>
            <a:pPr algn="l">
              <a:lnSpc>
                <a:spcPct val="115000"/>
              </a:lnSpc>
            </a:pPr>
            <a:r>
              <a:rPr sz="1300" b="1" spc="400">
                <a:solidFill>
                  <a:srgbClr val="D0202E"/>
                </a:solidFill>
                <a:latin typeface="Calibri"/>
              </a:rPr>
              <a:t>APPLY</a:t>
            </a:r>
          </a:p>
        </p:txBody>
      </p:sp>
      <p:sp>
        <p:nvSpPr>
          <p:cNvPr id="4" name="TextBox 3"/>
          <p:cNvSpPr txBox="1"/>
          <p:nvPr/>
        </p:nvSpPr>
        <p:spPr>
          <a:xfrm>
            <a:off x="640080" y="749808"/>
            <a:ext cx="10911535" cy="914400"/>
          </a:xfrm>
          <a:prstGeom prst="rect">
            <a:avLst/>
          </a:prstGeom>
          <a:noFill/>
        </p:spPr>
        <p:txBody>
          <a:bodyPr wrap="square" lIns="0" rIns="0" tIns="0" bIns="0" anchor="ctr">
            <a:spAutoFit/>
          </a:bodyPr>
          <a:lstStyle/>
          <a:p>
            <a:pPr algn="l">
              <a:lnSpc>
                <a:spcPct val="105000"/>
              </a:lnSpc>
            </a:pPr>
            <a:r>
              <a:rPr sz="3400" b="1">
                <a:solidFill>
                  <a:srgbClr val="1F1E1B"/>
                </a:solidFill>
                <a:latin typeface="Arial"/>
              </a:rPr>
              <a:t>The full run.</a:t>
            </a:r>
          </a:p>
        </p:txBody>
      </p:sp>
      <p:sp>
        <p:nvSpPr>
          <p:cNvPr id="5" name="TextBox 4"/>
          <p:cNvSpPr txBox="1"/>
          <p:nvPr/>
        </p:nvSpPr>
        <p:spPr>
          <a:xfrm>
            <a:off x="640080" y="6144768"/>
            <a:ext cx="6765151" cy="274320"/>
          </a:xfrm>
          <a:prstGeom prst="rect">
            <a:avLst/>
          </a:prstGeom>
          <a:noFill/>
        </p:spPr>
        <p:txBody>
          <a:bodyPr wrap="square" lIns="0" rIns="0" tIns="0" bIns="0" anchor="ctr">
            <a:spAutoFit/>
          </a:bodyPr>
          <a:lstStyle/>
          <a:p>
            <a:pPr algn="l">
              <a:lnSpc>
                <a:spcPct val="115000"/>
              </a:lnSpc>
            </a:pPr>
            <a:r>
              <a:rPr sz="1150" b="0">
                <a:solidFill>
                  <a:srgbClr val="6E6B5E"/>
                </a:solidFill>
                <a:latin typeface="Calibri"/>
              </a:rPr>
              <a:t>DHS BTEC Sport · Component 2 · Task 1</a:t>
            </a:r>
          </a:p>
        </p:txBody>
      </p:sp>
      <p:sp>
        <p:nvSpPr>
          <p:cNvPr id="6" name="TextBox 5"/>
          <p:cNvSpPr txBox="1"/>
          <p:nvPr/>
        </p:nvSpPr>
        <p:spPr>
          <a:xfrm>
            <a:off x="7405231" y="6144768"/>
            <a:ext cx="4146383" cy="274320"/>
          </a:xfrm>
          <a:prstGeom prst="rect">
            <a:avLst/>
          </a:prstGeom>
          <a:noFill/>
        </p:spPr>
        <p:txBody>
          <a:bodyPr wrap="square" lIns="0" rIns="0" tIns="0" bIns="0" anchor="ctr">
            <a:spAutoFit/>
          </a:bodyPr>
          <a:lstStyle/>
          <a:p>
            <a:pPr algn="r">
              <a:lnSpc>
                <a:spcPct val="115000"/>
              </a:lnSpc>
            </a:pPr>
            <a:r>
              <a:rPr sz="1150" b="0">
                <a:solidFill>
                  <a:srgbClr val="6E6B5E"/>
                </a:solidFill>
                <a:latin typeface="Calibri"/>
              </a:rPr>
              <a:t>Lesson 4</a:t>
            </a:r>
          </a:p>
        </p:txBody>
      </p:sp>
      <p:sp>
        <p:nvSpPr>
          <p:cNvPr id="7" name="Rectangle 6"/>
          <p:cNvSpPr/>
          <p:nvPr/>
        </p:nvSpPr>
        <p:spPr>
          <a:xfrm>
            <a:off x="640080" y="2093976"/>
            <a:ext cx="50292" cy="256032"/>
          </a:xfrm>
          <a:prstGeom prst="rect">
            <a:avLst/>
          </a:prstGeom>
          <a:solidFill>
            <a:srgbClr val="D020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950976" y="1965960"/>
            <a:ext cx="10600639" cy="822960"/>
          </a:xfrm>
          <a:prstGeom prst="rect">
            <a:avLst/>
          </a:prstGeom>
          <a:noFill/>
        </p:spPr>
        <p:txBody>
          <a:bodyPr wrap="square" lIns="0" rIns="0" tIns="0" bIns="0" anchor="t">
            <a:spAutoFit/>
          </a:bodyPr>
          <a:lstStyle/>
          <a:p>
            <a:pPr algn="l">
              <a:lnSpc>
                <a:spcPct val="132000"/>
              </a:lnSpc>
            </a:pPr>
            <a:r>
              <a:rPr sz="1700" b="0">
                <a:solidFill>
                  <a:srgbClr val="1F1E1B"/>
                </a:solidFill>
                <a:latin typeface="Calibri"/>
              </a:rPr>
              <a:t>Practice sport: netball. Write the full response: all eleven components, defined, used, impacted.</a:t>
            </a:r>
          </a:p>
        </p:txBody>
      </p:sp>
      <p:sp>
        <p:nvSpPr>
          <p:cNvPr id="9" name="Rectangle 8"/>
          <p:cNvSpPr/>
          <p:nvPr/>
        </p:nvSpPr>
        <p:spPr>
          <a:xfrm>
            <a:off x="640080" y="2788920"/>
            <a:ext cx="50292" cy="256032"/>
          </a:xfrm>
          <a:prstGeom prst="rect">
            <a:avLst/>
          </a:prstGeom>
          <a:solidFill>
            <a:srgbClr val="D020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950976" y="2660904"/>
            <a:ext cx="10600639" cy="822960"/>
          </a:xfrm>
          <a:prstGeom prst="rect">
            <a:avLst/>
          </a:prstGeom>
          <a:noFill/>
        </p:spPr>
        <p:txBody>
          <a:bodyPr wrap="square" lIns="0" rIns="0" tIns="0" bIns="0" anchor="t">
            <a:spAutoFit/>
          </a:bodyPr>
          <a:lstStyle/>
          <a:p>
            <a:pPr algn="l">
              <a:lnSpc>
                <a:spcPct val="132000"/>
              </a:lnSpc>
            </a:pPr>
            <a:r>
              <a:rPr sz="1700" b="0">
                <a:solidFill>
                  <a:srgbClr val="1F1E1B"/>
                </a:solidFill>
                <a:latin typeface="Calibri"/>
              </a:rPr>
              <a:t>Tick the tracking grid on booklet page 4 as each component lands.</a:t>
            </a:r>
          </a:p>
        </p:txBody>
      </p:sp>
      <p:sp>
        <p:nvSpPr>
          <p:cNvPr id="11" name="Rectangle 10"/>
          <p:cNvSpPr/>
          <p:nvPr/>
        </p:nvSpPr>
        <p:spPr>
          <a:xfrm>
            <a:off x="640080" y="3264408"/>
            <a:ext cx="50292" cy="256032"/>
          </a:xfrm>
          <a:prstGeom prst="rect">
            <a:avLst/>
          </a:prstGeom>
          <a:solidFill>
            <a:srgbClr val="D020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950976" y="3136392"/>
            <a:ext cx="10600639" cy="822960"/>
          </a:xfrm>
          <a:prstGeom prst="rect">
            <a:avLst/>
          </a:prstGeom>
          <a:noFill/>
        </p:spPr>
        <p:txBody>
          <a:bodyPr wrap="square" lIns="0" rIns="0" tIns="0" bIns="0" anchor="t">
            <a:spAutoFit/>
          </a:bodyPr>
          <a:lstStyle/>
          <a:p>
            <a:pPr algn="l">
              <a:lnSpc>
                <a:spcPct val="132000"/>
              </a:lnSpc>
            </a:pPr>
            <a:r>
              <a:rPr sz="1700" b="0">
                <a:solidFill>
                  <a:srgbClr val="1F1E1B"/>
                </a:solidFill>
                <a:latin typeface="Calibri"/>
              </a:rPr>
              <a:t>Forty-five minutes writing, then band a partner's work against the grid on booklet page 2.</a:t>
            </a:r>
          </a:p>
        </p:txBody>
      </p:sp>
      <p:sp>
        <p:nvSpPr>
          <p:cNvPr id="13" name="Rectangle 12"/>
          <p:cNvSpPr/>
          <p:nvPr/>
        </p:nvSpPr>
        <p:spPr>
          <a:xfrm>
            <a:off x="640080" y="3959352"/>
            <a:ext cx="50292" cy="256032"/>
          </a:xfrm>
          <a:prstGeom prst="rect">
            <a:avLst/>
          </a:prstGeom>
          <a:solidFill>
            <a:srgbClr val="D020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950976" y="3831336"/>
            <a:ext cx="10600639" cy="822960"/>
          </a:xfrm>
          <a:prstGeom prst="rect">
            <a:avLst/>
          </a:prstGeom>
          <a:noFill/>
        </p:spPr>
        <p:txBody>
          <a:bodyPr wrap="square" lIns="0" rIns="0" tIns="0" bIns="0" anchor="t">
            <a:spAutoFit/>
          </a:bodyPr>
          <a:lstStyle/>
          <a:p>
            <a:pPr algn="l">
              <a:lnSpc>
                <a:spcPct val="132000"/>
              </a:lnSpc>
            </a:pPr>
            <a:r>
              <a:rPr sz="1700" b="0">
                <a:solidFill>
                  <a:srgbClr val="1F1E1B"/>
                </a:solidFill>
                <a:latin typeface="Calibri"/>
              </a:rPr>
              <a:t>Anything below your target band gets rewritten before the task fortnight.</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75488"/>
            <a:ext cx="10911535" cy="256032"/>
          </a:xfrm>
          <a:prstGeom prst="rect">
            <a:avLst/>
          </a:prstGeom>
          <a:noFill/>
        </p:spPr>
        <p:txBody>
          <a:bodyPr wrap="square" lIns="0" rIns="0" tIns="0" bIns="0" anchor="t">
            <a:spAutoFit/>
          </a:bodyPr>
          <a:lstStyle/>
          <a:p>
            <a:pPr algn="l">
              <a:lnSpc>
                <a:spcPct val="115000"/>
              </a:lnSpc>
            </a:pPr>
            <a:r>
              <a:rPr sz="1300" b="1" spc="400">
                <a:solidFill>
                  <a:srgbClr val="D0202E"/>
                </a:solidFill>
                <a:latin typeface="Calibri"/>
              </a:rPr>
              <a:t>LESSON 5</a:t>
            </a:r>
          </a:p>
        </p:txBody>
      </p:sp>
      <p:sp>
        <p:nvSpPr>
          <p:cNvPr id="4" name="TextBox 3"/>
          <p:cNvSpPr txBox="1"/>
          <p:nvPr/>
        </p:nvSpPr>
        <p:spPr>
          <a:xfrm>
            <a:off x="640080" y="749808"/>
            <a:ext cx="10911535" cy="914400"/>
          </a:xfrm>
          <a:prstGeom prst="rect">
            <a:avLst/>
          </a:prstGeom>
          <a:noFill/>
        </p:spPr>
        <p:txBody>
          <a:bodyPr wrap="square" lIns="0" rIns="0" tIns="0" bIns="0" anchor="ctr">
            <a:spAutoFit/>
          </a:bodyPr>
          <a:lstStyle/>
          <a:p>
            <a:pPr algn="l">
              <a:lnSpc>
                <a:spcPct val="105000"/>
              </a:lnSpc>
            </a:pPr>
            <a:r>
              <a:rPr sz="3400" b="1">
                <a:solidFill>
                  <a:srgbClr val="1F1E1B"/>
                </a:solidFill>
                <a:latin typeface="Arial"/>
              </a:rPr>
              <a:t>Task 1 mock</a:t>
            </a:r>
          </a:p>
        </p:txBody>
      </p:sp>
      <p:sp>
        <p:nvSpPr>
          <p:cNvPr id="5" name="TextBox 4"/>
          <p:cNvSpPr txBox="1"/>
          <p:nvPr/>
        </p:nvSpPr>
        <p:spPr>
          <a:xfrm>
            <a:off x="640080" y="6144768"/>
            <a:ext cx="6765151" cy="274320"/>
          </a:xfrm>
          <a:prstGeom prst="rect">
            <a:avLst/>
          </a:prstGeom>
          <a:noFill/>
        </p:spPr>
        <p:txBody>
          <a:bodyPr wrap="square" lIns="0" rIns="0" tIns="0" bIns="0" anchor="ctr">
            <a:spAutoFit/>
          </a:bodyPr>
          <a:lstStyle/>
          <a:p>
            <a:pPr algn="l">
              <a:lnSpc>
                <a:spcPct val="115000"/>
              </a:lnSpc>
            </a:pPr>
            <a:r>
              <a:rPr sz="1150" b="0">
                <a:solidFill>
                  <a:srgbClr val="6E6B5E"/>
                </a:solidFill>
                <a:latin typeface="Calibri"/>
              </a:rPr>
              <a:t>DHS BTEC Sport · Component 2 · Task 1</a:t>
            </a:r>
          </a:p>
        </p:txBody>
      </p:sp>
      <p:sp>
        <p:nvSpPr>
          <p:cNvPr id="6" name="TextBox 5"/>
          <p:cNvSpPr txBox="1"/>
          <p:nvPr/>
        </p:nvSpPr>
        <p:spPr>
          <a:xfrm>
            <a:off x="7405231" y="6144768"/>
            <a:ext cx="4146383" cy="274320"/>
          </a:xfrm>
          <a:prstGeom prst="rect">
            <a:avLst/>
          </a:prstGeom>
          <a:noFill/>
        </p:spPr>
        <p:txBody>
          <a:bodyPr wrap="square" lIns="0" rIns="0" tIns="0" bIns="0" anchor="ctr">
            <a:spAutoFit/>
          </a:bodyPr>
          <a:lstStyle/>
          <a:p>
            <a:pPr algn="r">
              <a:lnSpc>
                <a:spcPct val="115000"/>
              </a:lnSpc>
            </a:pPr>
            <a:r>
              <a:rPr sz="1150" b="0">
                <a:solidFill>
                  <a:srgbClr val="6E6B5E"/>
                </a:solidFill>
                <a:latin typeface="Calibri"/>
              </a:rPr>
              <a:t>Lesson 5</a:t>
            </a:r>
          </a:p>
        </p:txBody>
      </p:sp>
      <p:sp>
        <p:nvSpPr>
          <p:cNvPr id="7" name="TextBox 6"/>
          <p:cNvSpPr txBox="1"/>
          <p:nvPr/>
        </p:nvSpPr>
        <p:spPr>
          <a:xfrm>
            <a:off x="640080" y="2057400"/>
            <a:ext cx="10911535" cy="310896"/>
          </a:xfrm>
          <a:prstGeom prst="rect">
            <a:avLst/>
          </a:prstGeom>
          <a:noFill/>
        </p:spPr>
        <p:txBody>
          <a:bodyPr wrap="square" lIns="0" rIns="0" tIns="0" bIns="0" anchor="t">
            <a:spAutoFit/>
          </a:bodyPr>
          <a:lstStyle/>
          <a:p>
            <a:pPr algn="l">
              <a:lnSpc>
                <a:spcPct val="115000"/>
              </a:lnSpc>
            </a:pPr>
            <a:r>
              <a:rPr sz="1500" b="0">
                <a:solidFill>
                  <a:srgbClr val="6E6B5E"/>
                </a:solidFill>
                <a:latin typeface="Calibri"/>
              </a:rPr>
              <a:t>By the end of this lesson…</a:t>
            </a:r>
          </a:p>
        </p:txBody>
      </p:sp>
      <p:sp>
        <p:nvSpPr>
          <p:cNvPr id="8" name="Rectangle 7"/>
          <p:cNvSpPr/>
          <p:nvPr/>
        </p:nvSpPr>
        <p:spPr>
          <a:xfrm>
            <a:off x="640080" y="2743200"/>
            <a:ext cx="50292" cy="274320"/>
          </a:xfrm>
          <a:prstGeom prst="rect">
            <a:avLst/>
          </a:prstGeom>
          <a:solidFill>
            <a:srgbClr val="D020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950976" y="2624328"/>
            <a:ext cx="10600639" cy="457200"/>
          </a:xfrm>
          <a:prstGeom prst="rect">
            <a:avLst/>
          </a:prstGeom>
          <a:noFill/>
        </p:spPr>
        <p:txBody>
          <a:bodyPr wrap="square" lIns="0" rIns="0" tIns="0" bIns="0" anchor="t">
            <a:spAutoFit/>
          </a:bodyPr>
          <a:lstStyle/>
          <a:p>
            <a:pPr algn="l">
              <a:lnSpc>
                <a:spcPct val="130000"/>
              </a:lnSpc>
            </a:pPr>
            <a:r>
              <a:rPr sz="1900" b="0">
                <a:solidFill>
                  <a:srgbClr val="1F1E1B"/>
                </a:solidFill>
                <a:latin typeface="Calibri"/>
              </a:rPr>
              <a:t>Sit the task under timed, silent conditions</a:t>
            </a:r>
          </a:p>
        </p:txBody>
      </p:sp>
      <p:sp>
        <p:nvSpPr>
          <p:cNvPr id="10" name="Rectangle 9"/>
          <p:cNvSpPr/>
          <p:nvPr/>
        </p:nvSpPr>
        <p:spPr>
          <a:xfrm>
            <a:off x="640080" y="3346704"/>
            <a:ext cx="50292" cy="274320"/>
          </a:xfrm>
          <a:prstGeom prst="rect">
            <a:avLst/>
          </a:prstGeom>
          <a:solidFill>
            <a:srgbClr val="D020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950976" y="3227832"/>
            <a:ext cx="10600639" cy="457200"/>
          </a:xfrm>
          <a:prstGeom prst="rect">
            <a:avLst/>
          </a:prstGeom>
          <a:noFill/>
        </p:spPr>
        <p:txBody>
          <a:bodyPr wrap="square" lIns="0" rIns="0" tIns="0" bIns="0" anchor="t">
            <a:spAutoFit/>
          </a:bodyPr>
          <a:lstStyle/>
          <a:p>
            <a:pPr algn="l">
              <a:lnSpc>
                <a:spcPct val="130000"/>
              </a:lnSpc>
            </a:pPr>
            <a:r>
              <a:rPr sz="1900" b="0">
                <a:solidFill>
                  <a:srgbClr val="1F1E1B"/>
                </a:solidFill>
                <a:latin typeface="Calibri"/>
              </a:rPr>
              <a:t>Apply the tracking grid at pace</a:t>
            </a:r>
          </a:p>
        </p:txBody>
      </p:sp>
      <p:sp>
        <p:nvSpPr>
          <p:cNvPr id="12" name="Rectangle 11"/>
          <p:cNvSpPr/>
          <p:nvPr/>
        </p:nvSpPr>
        <p:spPr>
          <a:xfrm>
            <a:off x="640080" y="3950208"/>
            <a:ext cx="50292" cy="274320"/>
          </a:xfrm>
          <a:prstGeom prst="rect">
            <a:avLst/>
          </a:prstGeom>
          <a:solidFill>
            <a:srgbClr val="D020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950976" y="3831336"/>
            <a:ext cx="10600639" cy="457200"/>
          </a:xfrm>
          <a:prstGeom prst="rect">
            <a:avLst/>
          </a:prstGeom>
          <a:noFill/>
        </p:spPr>
        <p:txBody>
          <a:bodyPr wrap="square" lIns="0" rIns="0" tIns="0" bIns="0" anchor="t">
            <a:spAutoFit/>
          </a:bodyPr>
          <a:lstStyle/>
          <a:p>
            <a:pPr algn="l">
              <a:lnSpc>
                <a:spcPct val="130000"/>
              </a:lnSpc>
            </a:pPr>
            <a:r>
              <a:rPr sz="1900" b="0">
                <a:solidFill>
                  <a:srgbClr val="1F1E1B"/>
                </a:solidFill>
                <a:latin typeface="Calibri"/>
              </a:rPr>
              <a:t>Leave with a banded script and one named gap</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75488"/>
            <a:ext cx="10911535" cy="256032"/>
          </a:xfrm>
          <a:prstGeom prst="rect">
            <a:avLst/>
          </a:prstGeom>
          <a:noFill/>
        </p:spPr>
        <p:txBody>
          <a:bodyPr wrap="square" lIns="0" rIns="0" tIns="0" bIns="0" anchor="t">
            <a:spAutoFit/>
          </a:bodyPr>
          <a:lstStyle/>
          <a:p>
            <a:pPr algn="l">
              <a:lnSpc>
                <a:spcPct val="115000"/>
              </a:lnSpc>
            </a:pPr>
            <a:r>
              <a:rPr sz="1300" b="1" spc="400">
                <a:solidFill>
                  <a:srgbClr val="D0202E"/>
                </a:solidFill>
                <a:latin typeface="Calibri"/>
              </a:rPr>
              <a:t>EXAM PRACTICE</a:t>
            </a:r>
          </a:p>
        </p:txBody>
      </p:sp>
      <p:sp>
        <p:nvSpPr>
          <p:cNvPr id="4" name="TextBox 3"/>
          <p:cNvSpPr txBox="1"/>
          <p:nvPr/>
        </p:nvSpPr>
        <p:spPr>
          <a:xfrm>
            <a:off x="640080" y="749808"/>
            <a:ext cx="10911535" cy="914400"/>
          </a:xfrm>
          <a:prstGeom prst="rect">
            <a:avLst/>
          </a:prstGeom>
          <a:noFill/>
        </p:spPr>
        <p:txBody>
          <a:bodyPr wrap="square" lIns="0" rIns="0" tIns="0" bIns="0" anchor="ctr">
            <a:spAutoFit/>
          </a:bodyPr>
          <a:lstStyle/>
          <a:p>
            <a:pPr algn="l">
              <a:lnSpc>
                <a:spcPct val="105000"/>
              </a:lnSpc>
            </a:pPr>
            <a:r>
              <a:rPr sz="3400" b="1">
                <a:solidFill>
                  <a:srgbClr val="1F1E1B"/>
                </a:solidFill>
                <a:latin typeface="Arial"/>
              </a:rPr>
              <a:t>Mock conditions.</a:t>
            </a:r>
          </a:p>
        </p:txBody>
      </p:sp>
      <p:sp>
        <p:nvSpPr>
          <p:cNvPr id="5" name="TextBox 4"/>
          <p:cNvSpPr txBox="1"/>
          <p:nvPr/>
        </p:nvSpPr>
        <p:spPr>
          <a:xfrm>
            <a:off x="640080" y="6144768"/>
            <a:ext cx="6765151" cy="274320"/>
          </a:xfrm>
          <a:prstGeom prst="rect">
            <a:avLst/>
          </a:prstGeom>
          <a:noFill/>
        </p:spPr>
        <p:txBody>
          <a:bodyPr wrap="square" lIns="0" rIns="0" tIns="0" bIns="0" anchor="ctr">
            <a:spAutoFit/>
          </a:bodyPr>
          <a:lstStyle/>
          <a:p>
            <a:pPr algn="l">
              <a:lnSpc>
                <a:spcPct val="115000"/>
              </a:lnSpc>
            </a:pPr>
            <a:r>
              <a:rPr sz="1150" b="0">
                <a:solidFill>
                  <a:srgbClr val="6E6B5E"/>
                </a:solidFill>
                <a:latin typeface="Calibri"/>
              </a:rPr>
              <a:t>DHS BTEC Sport · Component 2 · Task 1</a:t>
            </a:r>
          </a:p>
        </p:txBody>
      </p:sp>
      <p:sp>
        <p:nvSpPr>
          <p:cNvPr id="6" name="TextBox 5"/>
          <p:cNvSpPr txBox="1"/>
          <p:nvPr/>
        </p:nvSpPr>
        <p:spPr>
          <a:xfrm>
            <a:off x="7405231" y="6144768"/>
            <a:ext cx="4146383" cy="274320"/>
          </a:xfrm>
          <a:prstGeom prst="rect">
            <a:avLst/>
          </a:prstGeom>
          <a:noFill/>
        </p:spPr>
        <p:txBody>
          <a:bodyPr wrap="square" lIns="0" rIns="0" tIns="0" bIns="0" anchor="ctr">
            <a:spAutoFit/>
          </a:bodyPr>
          <a:lstStyle/>
          <a:p>
            <a:pPr algn="r">
              <a:lnSpc>
                <a:spcPct val="115000"/>
              </a:lnSpc>
            </a:pPr>
            <a:r>
              <a:rPr sz="1150" b="0">
                <a:solidFill>
                  <a:srgbClr val="6E6B5E"/>
                </a:solidFill>
                <a:latin typeface="Calibri"/>
              </a:rPr>
              <a:t>Lesson 5</a:t>
            </a:r>
          </a:p>
        </p:txBody>
      </p:sp>
      <p:sp>
        <p:nvSpPr>
          <p:cNvPr id="7" name="Rectangle 6"/>
          <p:cNvSpPr/>
          <p:nvPr/>
        </p:nvSpPr>
        <p:spPr>
          <a:xfrm>
            <a:off x="640080" y="2093976"/>
            <a:ext cx="50292" cy="256032"/>
          </a:xfrm>
          <a:prstGeom prst="rect">
            <a:avLst/>
          </a:prstGeom>
          <a:solidFill>
            <a:srgbClr val="D020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950976" y="1965960"/>
            <a:ext cx="6017794" cy="822960"/>
          </a:xfrm>
          <a:prstGeom prst="rect">
            <a:avLst/>
          </a:prstGeom>
          <a:noFill/>
        </p:spPr>
        <p:txBody>
          <a:bodyPr wrap="square" lIns="0" rIns="0" tIns="0" bIns="0" anchor="t">
            <a:spAutoFit/>
          </a:bodyPr>
          <a:lstStyle/>
          <a:p>
            <a:pPr algn="l">
              <a:lnSpc>
                <a:spcPct val="132000"/>
              </a:lnSpc>
            </a:pPr>
            <a:r>
              <a:rPr sz="1700" b="0">
                <a:solidFill>
                  <a:srgbClr val="1F1E1B"/>
                </a:solidFill>
                <a:latin typeface="Calibri"/>
              </a:rPr>
              <a:t>A fresh practice sport, unseen until now.</a:t>
            </a:r>
          </a:p>
        </p:txBody>
      </p:sp>
      <p:sp>
        <p:nvSpPr>
          <p:cNvPr id="9" name="Rectangle 8"/>
          <p:cNvSpPr/>
          <p:nvPr/>
        </p:nvSpPr>
        <p:spPr>
          <a:xfrm>
            <a:off x="640080" y="2569464"/>
            <a:ext cx="50292" cy="256032"/>
          </a:xfrm>
          <a:prstGeom prst="rect">
            <a:avLst/>
          </a:prstGeom>
          <a:solidFill>
            <a:srgbClr val="D020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950976" y="2441448"/>
            <a:ext cx="6017794" cy="822960"/>
          </a:xfrm>
          <a:prstGeom prst="rect">
            <a:avLst/>
          </a:prstGeom>
          <a:noFill/>
        </p:spPr>
        <p:txBody>
          <a:bodyPr wrap="square" lIns="0" rIns="0" tIns="0" bIns="0" anchor="t">
            <a:spAutoFit/>
          </a:bodyPr>
          <a:lstStyle/>
          <a:p>
            <a:pPr algn="l">
              <a:lnSpc>
                <a:spcPct val="132000"/>
              </a:lnSpc>
            </a:pPr>
            <a:r>
              <a:rPr sz="1700" b="0">
                <a:solidFill>
                  <a:srgbClr val="1F1E1B"/>
                </a:solidFill>
                <a:latin typeface="Calibri"/>
              </a:rPr>
              <a:t>Timed to the real allocation of approximately one hour. Silence, no notes.</a:t>
            </a:r>
          </a:p>
        </p:txBody>
      </p:sp>
      <p:sp>
        <p:nvSpPr>
          <p:cNvPr id="11" name="Rectangle 10"/>
          <p:cNvSpPr/>
          <p:nvPr/>
        </p:nvSpPr>
        <p:spPr>
          <a:xfrm>
            <a:off x="640080" y="3044952"/>
            <a:ext cx="50292" cy="256032"/>
          </a:xfrm>
          <a:prstGeom prst="rect">
            <a:avLst/>
          </a:prstGeom>
          <a:solidFill>
            <a:srgbClr val="D020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950976" y="2916936"/>
            <a:ext cx="6017794" cy="822960"/>
          </a:xfrm>
          <a:prstGeom prst="rect">
            <a:avLst/>
          </a:prstGeom>
          <a:noFill/>
        </p:spPr>
        <p:txBody>
          <a:bodyPr wrap="square" lIns="0" rIns="0" tIns="0" bIns="0" anchor="t">
            <a:spAutoFit/>
          </a:bodyPr>
          <a:lstStyle/>
          <a:p>
            <a:pPr algn="l">
              <a:lnSpc>
                <a:spcPct val="132000"/>
              </a:lnSpc>
            </a:pPr>
            <a:r>
              <a:rPr sz="1700" b="0">
                <a:solidFill>
                  <a:srgbClr val="1F1E1B"/>
                </a:solidFill>
                <a:latin typeface="Calibri"/>
              </a:rPr>
              <a:t>Your script comes back with a band and one named gap to close.</a:t>
            </a:r>
          </a:p>
        </p:txBody>
      </p:sp>
      <p:sp>
        <p:nvSpPr>
          <p:cNvPr id="13" name="Rectangle 12"/>
          <p:cNvSpPr/>
          <p:nvPr/>
        </p:nvSpPr>
        <p:spPr>
          <a:xfrm>
            <a:off x="7514347" y="1874519"/>
            <a:ext cx="4037267" cy="1938528"/>
          </a:xfrm>
          <a:prstGeom prst="rect">
            <a:avLst/>
          </a:prstGeom>
          <a:solidFill>
            <a:srgbClr val="F1EFE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788667" y="2103120"/>
            <a:ext cx="3488627" cy="274320"/>
          </a:xfrm>
          <a:prstGeom prst="rect">
            <a:avLst/>
          </a:prstGeom>
          <a:noFill/>
        </p:spPr>
        <p:txBody>
          <a:bodyPr wrap="square" lIns="0" rIns="0" tIns="0" bIns="0" anchor="t">
            <a:spAutoFit/>
          </a:bodyPr>
          <a:lstStyle/>
          <a:p>
            <a:pPr algn="l">
              <a:lnSpc>
                <a:spcPct val="115000"/>
              </a:lnSpc>
            </a:pPr>
            <a:r>
              <a:rPr sz="1150" b="1" spc="400">
                <a:solidFill>
                  <a:srgbClr val="D0202E"/>
                </a:solidFill>
                <a:latin typeface="Calibri"/>
              </a:rPr>
              <a:t>WHAT YOU MAY BRING</a:t>
            </a:r>
          </a:p>
        </p:txBody>
      </p:sp>
      <p:sp>
        <p:nvSpPr>
          <p:cNvPr id="15" name="TextBox 14"/>
          <p:cNvSpPr txBox="1"/>
          <p:nvPr/>
        </p:nvSpPr>
        <p:spPr>
          <a:xfrm>
            <a:off x="7788667" y="2523744"/>
            <a:ext cx="3488627" cy="548640"/>
          </a:xfrm>
          <a:prstGeom prst="rect">
            <a:avLst/>
          </a:prstGeom>
          <a:noFill/>
        </p:spPr>
        <p:txBody>
          <a:bodyPr wrap="square" lIns="0" rIns="0" tIns="0" bIns="0" anchor="t">
            <a:spAutoFit/>
          </a:bodyPr>
          <a:lstStyle/>
          <a:p>
            <a:pPr algn="l">
              <a:lnSpc>
                <a:spcPct val="128000"/>
              </a:lnSpc>
            </a:pPr>
            <a:r>
              <a:rPr sz="1400" b="0">
                <a:solidFill>
                  <a:srgbClr val="565349"/>
                </a:solidFill>
                <a:latin typeface="Calibri"/>
              </a:rPr>
              <a:t>Nothing.</a:t>
            </a:r>
          </a:p>
        </p:txBody>
      </p:sp>
      <p:sp>
        <p:nvSpPr>
          <p:cNvPr id="16" name="TextBox 15"/>
          <p:cNvSpPr txBox="1"/>
          <p:nvPr/>
        </p:nvSpPr>
        <p:spPr>
          <a:xfrm>
            <a:off x="7788667" y="2944368"/>
            <a:ext cx="3488627" cy="548640"/>
          </a:xfrm>
          <a:prstGeom prst="rect">
            <a:avLst/>
          </a:prstGeom>
          <a:noFill/>
        </p:spPr>
        <p:txBody>
          <a:bodyPr wrap="square" lIns="0" rIns="0" tIns="0" bIns="0" anchor="t">
            <a:spAutoFit/>
          </a:bodyPr>
          <a:lstStyle/>
          <a:p>
            <a:pPr algn="l">
              <a:lnSpc>
                <a:spcPct val="128000"/>
              </a:lnSpc>
            </a:pPr>
            <a:r>
              <a:rPr sz="1400" b="0">
                <a:solidFill>
                  <a:srgbClr val="565349"/>
                </a:solidFill>
                <a:latin typeface="Calibri"/>
              </a:rPr>
              <a:t>The paper and your own knowledge.</a:t>
            </a:r>
          </a:p>
        </p:txBody>
      </p:sp>
      <p:sp>
        <p:nvSpPr>
          <p:cNvPr id="17" name="TextBox 16"/>
          <p:cNvSpPr txBox="1"/>
          <p:nvPr/>
        </p:nvSpPr>
        <p:spPr>
          <a:xfrm>
            <a:off x="7788667" y="3364992"/>
            <a:ext cx="3488627" cy="548640"/>
          </a:xfrm>
          <a:prstGeom prst="rect">
            <a:avLst/>
          </a:prstGeom>
          <a:noFill/>
        </p:spPr>
        <p:txBody>
          <a:bodyPr wrap="square" lIns="0" rIns="0" tIns="0" bIns="0" anchor="t">
            <a:spAutoFit/>
          </a:bodyPr>
          <a:lstStyle/>
          <a:p>
            <a:pPr algn="l">
              <a:lnSpc>
                <a:spcPct val="128000"/>
              </a:lnSpc>
            </a:pPr>
            <a:r>
              <a:rPr sz="1400" b="0">
                <a:solidFill>
                  <a:srgbClr val="565349"/>
                </a:solidFill>
                <a:latin typeface="Calibri"/>
              </a:rPr>
              <a:t>The task is supervised.</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75488"/>
            <a:ext cx="10911535" cy="256032"/>
          </a:xfrm>
          <a:prstGeom prst="rect">
            <a:avLst/>
          </a:prstGeom>
          <a:noFill/>
        </p:spPr>
        <p:txBody>
          <a:bodyPr wrap="square" lIns="0" rIns="0" tIns="0" bIns="0" anchor="t">
            <a:spAutoFit/>
          </a:bodyPr>
          <a:lstStyle/>
          <a:p>
            <a:pPr algn="l">
              <a:lnSpc>
                <a:spcPct val="115000"/>
              </a:lnSpc>
            </a:pPr>
            <a:r>
              <a:rPr sz="1300" b="1" spc="400">
                <a:solidFill>
                  <a:srgbClr val="D0202E"/>
                </a:solidFill>
                <a:latin typeface="Calibri"/>
              </a:rPr>
              <a:t>TASK 1</a:t>
            </a:r>
          </a:p>
        </p:txBody>
      </p:sp>
      <p:sp>
        <p:nvSpPr>
          <p:cNvPr id="4" name="TextBox 3"/>
          <p:cNvSpPr txBox="1"/>
          <p:nvPr/>
        </p:nvSpPr>
        <p:spPr>
          <a:xfrm>
            <a:off x="640080" y="749808"/>
            <a:ext cx="10911535" cy="914400"/>
          </a:xfrm>
          <a:prstGeom prst="rect">
            <a:avLst/>
          </a:prstGeom>
          <a:noFill/>
        </p:spPr>
        <p:txBody>
          <a:bodyPr wrap="square" lIns="0" rIns="0" tIns="0" bIns="0" anchor="ctr">
            <a:spAutoFit/>
          </a:bodyPr>
          <a:lstStyle/>
          <a:p>
            <a:pPr algn="l">
              <a:lnSpc>
                <a:spcPct val="105000"/>
              </a:lnSpc>
            </a:pPr>
            <a:r>
              <a:rPr sz="3400" b="1">
                <a:solidFill>
                  <a:srgbClr val="1F1E1B"/>
                </a:solidFill>
                <a:latin typeface="Arial"/>
              </a:rPr>
              <a:t>What this task asks.</a:t>
            </a:r>
          </a:p>
        </p:txBody>
      </p:sp>
      <p:sp>
        <p:nvSpPr>
          <p:cNvPr id="5" name="TextBox 4"/>
          <p:cNvSpPr txBox="1"/>
          <p:nvPr/>
        </p:nvSpPr>
        <p:spPr>
          <a:xfrm>
            <a:off x="640080" y="6144768"/>
            <a:ext cx="6765151" cy="274320"/>
          </a:xfrm>
          <a:prstGeom prst="rect">
            <a:avLst/>
          </a:prstGeom>
          <a:noFill/>
        </p:spPr>
        <p:txBody>
          <a:bodyPr wrap="square" lIns="0" rIns="0" tIns="0" bIns="0" anchor="ctr">
            <a:spAutoFit/>
          </a:bodyPr>
          <a:lstStyle/>
          <a:p>
            <a:pPr algn="l">
              <a:lnSpc>
                <a:spcPct val="115000"/>
              </a:lnSpc>
            </a:pPr>
            <a:r>
              <a:rPr sz="1150" b="0">
                <a:solidFill>
                  <a:srgbClr val="6E6B5E"/>
                </a:solidFill>
                <a:latin typeface="Calibri"/>
              </a:rPr>
              <a:t>DHS BTEC Sport · Component 2 · Task 1</a:t>
            </a:r>
          </a:p>
        </p:txBody>
      </p:sp>
      <p:sp>
        <p:nvSpPr>
          <p:cNvPr id="6" name="TextBox 5"/>
          <p:cNvSpPr txBox="1"/>
          <p:nvPr/>
        </p:nvSpPr>
        <p:spPr>
          <a:xfrm>
            <a:off x="7405231" y="6144768"/>
            <a:ext cx="4146383" cy="274320"/>
          </a:xfrm>
          <a:prstGeom prst="rect">
            <a:avLst/>
          </a:prstGeom>
          <a:noFill/>
        </p:spPr>
        <p:txBody>
          <a:bodyPr wrap="square" lIns="0" rIns="0" tIns="0" bIns="0" anchor="ctr">
            <a:spAutoFit/>
          </a:bodyPr>
          <a:lstStyle/>
          <a:p>
            <a:pPr algn="r">
              <a:lnSpc>
                <a:spcPct val="115000"/>
              </a:lnSpc>
            </a:pPr>
            <a:r>
              <a:rPr sz="1150" b="0">
                <a:solidFill>
                  <a:srgbClr val="6E6B5E"/>
                </a:solidFill>
                <a:latin typeface="Calibri"/>
              </a:rPr>
              <a:t>What this task asks</a:t>
            </a:r>
          </a:p>
        </p:txBody>
      </p:sp>
      <p:sp>
        <p:nvSpPr>
          <p:cNvPr id="7" name="TextBox 6"/>
          <p:cNvSpPr txBox="1"/>
          <p:nvPr/>
        </p:nvSpPr>
        <p:spPr>
          <a:xfrm>
            <a:off x="640080" y="1755648"/>
            <a:ext cx="6110459" cy="274320"/>
          </a:xfrm>
          <a:prstGeom prst="rect">
            <a:avLst/>
          </a:prstGeom>
          <a:noFill/>
        </p:spPr>
        <p:txBody>
          <a:bodyPr wrap="square" lIns="0" rIns="0" tIns="0" bIns="0" anchor="t">
            <a:spAutoFit/>
          </a:bodyPr>
          <a:lstStyle/>
          <a:p>
            <a:pPr algn="l">
              <a:lnSpc>
                <a:spcPct val="115000"/>
              </a:lnSpc>
            </a:pPr>
            <a:r>
              <a:rPr sz="1150" b="1" spc="400">
                <a:solidFill>
                  <a:srgbClr val="D0202E"/>
                </a:solidFill>
                <a:latin typeface="Calibri"/>
              </a:rPr>
              <a:t>THE DEMAND</a:t>
            </a:r>
          </a:p>
        </p:txBody>
      </p:sp>
      <p:sp>
        <p:nvSpPr>
          <p:cNvPr id="8" name="TextBox 7"/>
          <p:cNvSpPr txBox="1"/>
          <p:nvPr/>
        </p:nvSpPr>
        <p:spPr>
          <a:xfrm>
            <a:off x="640080" y="2084832"/>
            <a:ext cx="6110459" cy="2194560"/>
          </a:xfrm>
          <a:prstGeom prst="rect">
            <a:avLst/>
          </a:prstGeom>
          <a:noFill/>
        </p:spPr>
        <p:txBody>
          <a:bodyPr wrap="square" lIns="0" rIns="0" tIns="0" bIns="0" anchor="t">
            <a:spAutoFit/>
          </a:bodyPr>
          <a:lstStyle/>
          <a:p>
            <a:pPr algn="l">
              <a:lnSpc>
                <a:spcPct val="140000"/>
              </a:lnSpc>
              <a:spcAft>
                <a:spcPts val="800"/>
              </a:spcAft>
            </a:pPr>
            <a:r>
              <a:rPr sz="1500" b="0">
                <a:solidFill>
                  <a:srgbClr val="1F1E1B"/>
                </a:solidFill>
                <a:latin typeface="Calibri"/>
              </a:rPr>
              <a:t>The written response must cover, for the chosen team sport:</a:t>
            </a:r>
          </a:p>
          <a:p>
            <a:pPr algn="l">
              <a:lnSpc>
                <a:spcPct val="140000"/>
              </a:lnSpc>
              <a:spcAft>
                <a:spcPts val="800"/>
              </a:spcAft>
            </a:pPr>
            <a:r>
              <a:rPr sz="1500" b="0">
                <a:solidFill>
                  <a:srgbClr val="1F1E1B"/>
                </a:solidFill>
                <a:latin typeface="Calibri"/>
              </a:rPr>
              <a:t>how each of the components of fitness will be used during participation</a:t>
            </a:r>
          </a:p>
          <a:p>
            <a:pPr algn="l">
              <a:lnSpc>
                <a:spcPct val="140000"/>
              </a:lnSpc>
              <a:spcAft>
                <a:spcPts val="800"/>
              </a:spcAft>
            </a:pPr>
            <a:r>
              <a:rPr sz="1500" b="0">
                <a:solidFill>
                  <a:srgbClr val="1F1E1B"/>
                </a:solidFill>
                <a:latin typeface="Calibri"/>
              </a:rPr>
              <a:t>the impact of each of those components on performance.</a:t>
            </a:r>
          </a:p>
        </p:txBody>
      </p:sp>
      <p:sp>
        <p:nvSpPr>
          <p:cNvPr id="9" name="TextBox 8"/>
          <p:cNvSpPr txBox="1"/>
          <p:nvPr/>
        </p:nvSpPr>
        <p:spPr>
          <a:xfrm>
            <a:off x="640080" y="3557016"/>
            <a:ext cx="6110459" cy="274320"/>
          </a:xfrm>
          <a:prstGeom prst="rect">
            <a:avLst/>
          </a:prstGeom>
          <a:noFill/>
        </p:spPr>
        <p:txBody>
          <a:bodyPr wrap="square" lIns="0" rIns="0" tIns="0" bIns="0" anchor="t">
            <a:spAutoFit/>
          </a:bodyPr>
          <a:lstStyle/>
          <a:p>
            <a:pPr algn="l">
              <a:lnSpc>
                <a:spcPct val="115000"/>
              </a:lnSpc>
            </a:pPr>
            <a:r>
              <a:rPr sz="1150" b="1" spc="400">
                <a:solidFill>
                  <a:srgbClr val="D0202E"/>
                </a:solidFill>
                <a:latin typeface="Calibri"/>
              </a:rPr>
              <a:t>EVIDENCE REQUIRED</a:t>
            </a:r>
          </a:p>
        </p:txBody>
      </p:sp>
      <p:sp>
        <p:nvSpPr>
          <p:cNvPr id="10" name="TextBox 9"/>
          <p:cNvSpPr txBox="1"/>
          <p:nvPr/>
        </p:nvSpPr>
        <p:spPr>
          <a:xfrm>
            <a:off x="640080" y="3886200"/>
            <a:ext cx="6110459" cy="1280160"/>
          </a:xfrm>
          <a:prstGeom prst="rect">
            <a:avLst/>
          </a:prstGeom>
          <a:noFill/>
        </p:spPr>
        <p:txBody>
          <a:bodyPr wrap="square" lIns="0" rIns="0" tIns="0" bIns="0" anchor="t">
            <a:spAutoFit/>
          </a:bodyPr>
          <a:lstStyle/>
          <a:p>
            <a:pPr algn="l">
              <a:lnSpc>
                <a:spcPct val="135000"/>
              </a:lnSpc>
              <a:spcAft>
                <a:spcPts val="600"/>
              </a:spcAft>
            </a:pPr>
            <a:r>
              <a:rPr sz="1450" b="0">
                <a:solidFill>
                  <a:srgbClr val="565349"/>
                </a:solidFill>
                <a:latin typeface="Calibri"/>
              </a:rPr>
              <a:t>A written response of approximately 2–3 pages of A4, which can include supporting images.</a:t>
            </a:r>
          </a:p>
          <a:p>
            <a:pPr algn="l">
              <a:lnSpc>
                <a:spcPct val="135000"/>
              </a:lnSpc>
              <a:spcAft>
                <a:spcPts val="600"/>
              </a:spcAft>
            </a:pPr>
            <a:r>
              <a:rPr sz="1450" b="0">
                <a:solidFill>
                  <a:srgbClr val="565349"/>
                </a:solidFill>
                <a:latin typeface="Calibri"/>
              </a:rPr>
              <a:t>Approximately 1 hour of supervised time.</a:t>
            </a:r>
          </a:p>
        </p:txBody>
      </p:sp>
      <p:sp>
        <p:nvSpPr>
          <p:cNvPr id="11" name="Rectangle 10"/>
          <p:cNvSpPr/>
          <p:nvPr/>
        </p:nvSpPr>
        <p:spPr>
          <a:xfrm>
            <a:off x="7187001" y="1755648"/>
            <a:ext cx="4364614" cy="2468880"/>
          </a:xfrm>
          <a:prstGeom prst="rect">
            <a:avLst/>
          </a:prstGeom>
          <a:solidFill>
            <a:srgbClr val="F1EFE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479609" y="1993392"/>
            <a:ext cx="3779398" cy="274320"/>
          </a:xfrm>
          <a:prstGeom prst="rect">
            <a:avLst/>
          </a:prstGeom>
          <a:noFill/>
        </p:spPr>
        <p:txBody>
          <a:bodyPr wrap="square" lIns="0" rIns="0" tIns="0" bIns="0" anchor="t">
            <a:spAutoFit/>
          </a:bodyPr>
          <a:lstStyle/>
          <a:p>
            <a:pPr algn="l">
              <a:lnSpc>
                <a:spcPct val="115000"/>
              </a:lnSpc>
            </a:pPr>
            <a:r>
              <a:rPr sz="1150" b="1" spc="400">
                <a:solidFill>
                  <a:srgbClr val="D0202E"/>
                </a:solidFill>
                <a:latin typeface="Calibri"/>
              </a:rPr>
              <a:t>THE MARK BANDS</a:t>
            </a:r>
          </a:p>
        </p:txBody>
      </p:sp>
      <p:sp>
        <p:nvSpPr>
          <p:cNvPr id="13" name="TextBox 12"/>
          <p:cNvSpPr txBox="1"/>
          <p:nvPr/>
        </p:nvSpPr>
        <p:spPr>
          <a:xfrm>
            <a:off x="7479609" y="2414016"/>
            <a:ext cx="914400" cy="365760"/>
          </a:xfrm>
          <a:prstGeom prst="rect">
            <a:avLst/>
          </a:prstGeom>
          <a:noFill/>
        </p:spPr>
        <p:txBody>
          <a:bodyPr wrap="square" lIns="0" rIns="0" tIns="0" bIns="0" anchor="t">
            <a:spAutoFit/>
          </a:bodyPr>
          <a:lstStyle/>
          <a:p>
            <a:pPr algn="l">
              <a:lnSpc>
                <a:spcPct val="115000"/>
              </a:lnSpc>
            </a:pPr>
            <a:r>
              <a:rPr sz="1300" b="1">
                <a:solidFill>
                  <a:srgbClr val="1F1E1B"/>
                </a:solidFill>
                <a:latin typeface="Arial"/>
              </a:rPr>
              <a:t>MB1</a:t>
            </a:r>
          </a:p>
        </p:txBody>
      </p:sp>
      <p:sp>
        <p:nvSpPr>
          <p:cNvPr id="14" name="TextBox 13"/>
          <p:cNvSpPr txBox="1"/>
          <p:nvPr/>
        </p:nvSpPr>
        <p:spPr>
          <a:xfrm>
            <a:off x="8485449" y="2414016"/>
            <a:ext cx="2773558" cy="402336"/>
          </a:xfrm>
          <a:prstGeom prst="rect">
            <a:avLst/>
          </a:prstGeom>
          <a:noFill/>
        </p:spPr>
        <p:txBody>
          <a:bodyPr wrap="square" lIns="0" rIns="0" tIns="0" bIns="0" anchor="t">
            <a:spAutoFit/>
          </a:bodyPr>
          <a:lstStyle/>
          <a:p>
            <a:pPr algn="l">
              <a:lnSpc>
                <a:spcPct val="125000"/>
              </a:lnSpc>
            </a:pPr>
            <a:r>
              <a:rPr sz="1300" b="0">
                <a:solidFill>
                  <a:srgbClr val="565349"/>
                </a:solidFill>
                <a:latin typeface="Calibri"/>
              </a:rPr>
              <a:t>basic account · some omissions</a:t>
            </a:r>
          </a:p>
        </p:txBody>
      </p:sp>
      <p:sp>
        <p:nvSpPr>
          <p:cNvPr id="15" name="TextBox 14"/>
          <p:cNvSpPr txBox="1"/>
          <p:nvPr/>
        </p:nvSpPr>
        <p:spPr>
          <a:xfrm>
            <a:off x="7479609" y="2889504"/>
            <a:ext cx="914400" cy="365760"/>
          </a:xfrm>
          <a:prstGeom prst="rect">
            <a:avLst/>
          </a:prstGeom>
          <a:noFill/>
        </p:spPr>
        <p:txBody>
          <a:bodyPr wrap="square" lIns="0" rIns="0" tIns="0" bIns="0" anchor="t">
            <a:spAutoFit/>
          </a:bodyPr>
          <a:lstStyle/>
          <a:p>
            <a:pPr algn="l">
              <a:lnSpc>
                <a:spcPct val="115000"/>
              </a:lnSpc>
            </a:pPr>
            <a:r>
              <a:rPr sz="1300" b="1">
                <a:solidFill>
                  <a:srgbClr val="1F1E1B"/>
                </a:solidFill>
                <a:latin typeface="Arial"/>
              </a:rPr>
              <a:t>MB2</a:t>
            </a:r>
          </a:p>
        </p:txBody>
      </p:sp>
      <p:sp>
        <p:nvSpPr>
          <p:cNvPr id="16" name="TextBox 15"/>
          <p:cNvSpPr txBox="1"/>
          <p:nvPr/>
        </p:nvSpPr>
        <p:spPr>
          <a:xfrm>
            <a:off x="8485449" y="2889504"/>
            <a:ext cx="2773558" cy="402336"/>
          </a:xfrm>
          <a:prstGeom prst="rect">
            <a:avLst/>
          </a:prstGeom>
          <a:noFill/>
        </p:spPr>
        <p:txBody>
          <a:bodyPr wrap="square" lIns="0" rIns="0" tIns="0" bIns="0" anchor="t">
            <a:spAutoFit/>
          </a:bodyPr>
          <a:lstStyle/>
          <a:p>
            <a:pPr algn="l">
              <a:lnSpc>
                <a:spcPct val="125000"/>
              </a:lnSpc>
            </a:pPr>
            <a:r>
              <a:rPr sz="1300" b="0">
                <a:solidFill>
                  <a:srgbClr val="565349"/>
                </a:solidFill>
                <a:latin typeface="Calibri"/>
              </a:rPr>
              <a:t>partially developed · few omissions</a:t>
            </a:r>
          </a:p>
        </p:txBody>
      </p:sp>
      <p:sp>
        <p:nvSpPr>
          <p:cNvPr id="17" name="TextBox 16"/>
          <p:cNvSpPr txBox="1"/>
          <p:nvPr/>
        </p:nvSpPr>
        <p:spPr>
          <a:xfrm>
            <a:off x="7479609" y="3364992"/>
            <a:ext cx="914400" cy="365760"/>
          </a:xfrm>
          <a:prstGeom prst="rect">
            <a:avLst/>
          </a:prstGeom>
          <a:noFill/>
        </p:spPr>
        <p:txBody>
          <a:bodyPr wrap="square" lIns="0" rIns="0" tIns="0" bIns="0" anchor="t">
            <a:spAutoFit/>
          </a:bodyPr>
          <a:lstStyle/>
          <a:p>
            <a:pPr algn="l">
              <a:lnSpc>
                <a:spcPct val="115000"/>
              </a:lnSpc>
            </a:pPr>
            <a:r>
              <a:rPr sz="1300" b="1">
                <a:solidFill>
                  <a:srgbClr val="1F1E1B"/>
                </a:solidFill>
                <a:latin typeface="Arial"/>
              </a:rPr>
              <a:t>MB3</a:t>
            </a:r>
          </a:p>
        </p:txBody>
      </p:sp>
      <p:sp>
        <p:nvSpPr>
          <p:cNvPr id="18" name="TextBox 17"/>
          <p:cNvSpPr txBox="1"/>
          <p:nvPr/>
        </p:nvSpPr>
        <p:spPr>
          <a:xfrm>
            <a:off x="8485449" y="3364992"/>
            <a:ext cx="2773558" cy="402336"/>
          </a:xfrm>
          <a:prstGeom prst="rect">
            <a:avLst/>
          </a:prstGeom>
          <a:noFill/>
        </p:spPr>
        <p:txBody>
          <a:bodyPr wrap="square" lIns="0" rIns="0" tIns="0" bIns="0" anchor="t">
            <a:spAutoFit/>
          </a:bodyPr>
          <a:lstStyle/>
          <a:p>
            <a:pPr algn="l">
              <a:lnSpc>
                <a:spcPct val="125000"/>
              </a:lnSpc>
            </a:pPr>
            <a:r>
              <a:rPr sz="1300" b="0">
                <a:solidFill>
                  <a:srgbClr val="565349"/>
                </a:solidFill>
                <a:latin typeface="Calibri"/>
              </a:rPr>
              <a:t>mostly developed · minor omissions</a:t>
            </a:r>
          </a:p>
        </p:txBody>
      </p:sp>
      <p:sp>
        <p:nvSpPr>
          <p:cNvPr id="19" name="TextBox 18"/>
          <p:cNvSpPr txBox="1"/>
          <p:nvPr/>
        </p:nvSpPr>
        <p:spPr>
          <a:xfrm>
            <a:off x="7479609" y="3840480"/>
            <a:ext cx="914400" cy="365760"/>
          </a:xfrm>
          <a:prstGeom prst="rect">
            <a:avLst/>
          </a:prstGeom>
          <a:noFill/>
        </p:spPr>
        <p:txBody>
          <a:bodyPr wrap="square" lIns="0" rIns="0" tIns="0" bIns="0" anchor="t">
            <a:spAutoFit/>
          </a:bodyPr>
          <a:lstStyle/>
          <a:p>
            <a:pPr algn="l">
              <a:lnSpc>
                <a:spcPct val="115000"/>
              </a:lnSpc>
            </a:pPr>
            <a:r>
              <a:rPr sz="1300" b="1">
                <a:solidFill>
                  <a:srgbClr val="1F1E1B"/>
                </a:solidFill>
                <a:latin typeface="Arial"/>
              </a:rPr>
              <a:t>MB4</a:t>
            </a:r>
          </a:p>
        </p:txBody>
      </p:sp>
      <p:sp>
        <p:nvSpPr>
          <p:cNvPr id="20" name="TextBox 19"/>
          <p:cNvSpPr txBox="1"/>
          <p:nvPr/>
        </p:nvSpPr>
        <p:spPr>
          <a:xfrm>
            <a:off x="8485449" y="3840480"/>
            <a:ext cx="2773558" cy="402336"/>
          </a:xfrm>
          <a:prstGeom prst="rect">
            <a:avLst/>
          </a:prstGeom>
          <a:noFill/>
        </p:spPr>
        <p:txBody>
          <a:bodyPr wrap="square" lIns="0" rIns="0" tIns="0" bIns="0" anchor="t">
            <a:spAutoFit/>
          </a:bodyPr>
          <a:lstStyle/>
          <a:p>
            <a:pPr algn="l">
              <a:lnSpc>
                <a:spcPct val="125000"/>
              </a:lnSpc>
            </a:pPr>
            <a:r>
              <a:rPr sz="1300" b="0">
                <a:solidFill>
                  <a:srgbClr val="565349"/>
                </a:solidFill>
                <a:latin typeface="Calibri"/>
              </a:rPr>
              <a:t>well-developed · no omissions</a:t>
            </a:r>
          </a:p>
        </p:txBody>
      </p:sp>
      <p:sp>
        <p:nvSpPr>
          <p:cNvPr id="21" name="TextBox 20"/>
          <p:cNvSpPr txBox="1"/>
          <p:nvPr/>
        </p:nvSpPr>
        <p:spPr>
          <a:xfrm>
            <a:off x="7187001" y="4498848"/>
            <a:ext cx="4364614" cy="914400"/>
          </a:xfrm>
          <a:prstGeom prst="rect">
            <a:avLst/>
          </a:prstGeom>
          <a:noFill/>
        </p:spPr>
        <p:txBody>
          <a:bodyPr wrap="square" lIns="0" rIns="0" tIns="0" bIns="0" anchor="t">
            <a:spAutoFit/>
          </a:bodyPr>
          <a:lstStyle/>
          <a:p>
            <a:pPr algn="l">
              <a:lnSpc>
                <a:spcPct val="135000"/>
              </a:lnSpc>
            </a:pPr>
            <a:r>
              <a:rPr sz="1350" b="0">
                <a:solidFill>
                  <a:srgbClr val="565349"/>
                </a:solidFill>
                <a:latin typeface="Calibri"/>
              </a:rPr>
              <a:t>Eleven components in total: six physical, five skill-related. The band is decided by omissions, so a component covered without its impact still costs marks.</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75488"/>
            <a:ext cx="10911535" cy="256032"/>
          </a:xfrm>
          <a:prstGeom prst="rect">
            <a:avLst/>
          </a:prstGeom>
          <a:noFill/>
        </p:spPr>
        <p:txBody>
          <a:bodyPr wrap="square" lIns="0" rIns="0" tIns="0" bIns="0" anchor="t">
            <a:spAutoFit/>
          </a:bodyPr>
          <a:lstStyle/>
          <a:p>
            <a:pPr algn="l">
              <a:lnSpc>
                <a:spcPct val="115000"/>
              </a:lnSpc>
            </a:pPr>
            <a:r>
              <a:rPr sz="1300" b="1" spc="400">
                <a:solidFill>
                  <a:srgbClr val="D0202E"/>
                </a:solidFill>
                <a:latin typeface="Calibri"/>
              </a:rPr>
              <a:t>LESSON 6</a:t>
            </a:r>
          </a:p>
        </p:txBody>
      </p:sp>
      <p:sp>
        <p:nvSpPr>
          <p:cNvPr id="4" name="TextBox 3"/>
          <p:cNvSpPr txBox="1"/>
          <p:nvPr/>
        </p:nvSpPr>
        <p:spPr>
          <a:xfrm>
            <a:off x="640080" y="749808"/>
            <a:ext cx="10911535" cy="914400"/>
          </a:xfrm>
          <a:prstGeom prst="rect">
            <a:avLst/>
          </a:prstGeom>
          <a:noFill/>
        </p:spPr>
        <p:txBody>
          <a:bodyPr wrap="square" lIns="0" rIns="0" tIns="0" bIns="0" anchor="ctr">
            <a:spAutoFit/>
          </a:bodyPr>
          <a:lstStyle/>
          <a:p>
            <a:pPr algn="l">
              <a:lnSpc>
                <a:spcPct val="105000"/>
              </a:lnSpc>
            </a:pPr>
            <a:r>
              <a:rPr sz="3400" b="1">
                <a:solidFill>
                  <a:srgbClr val="1F1E1B"/>
                </a:solidFill>
                <a:latin typeface="Arial"/>
              </a:rPr>
              <a:t>Closing the gaps</a:t>
            </a:r>
          </a:p>
        </p:txBody>
      </p:sp>
      <p:sp>
        <p:nvSpPr>
          <p:cNvPr id="5" name="TextBox 4"/>
          <p:cNvSpPr txBox="1"/>
          <p:nvPr/>
        </p:nvSpPr>
        <p:spPr>
          <a:xfrm>
            <a:off x="640080" y="6144768"/>
            <a:ext cx="6765151" cy="274320"/>
          </a:xfrm>
          <a:prstGeom prst="rect">
            <a:avLst/>
          </a:prstGeom>
          <a:noFill/>
        </p:spPr>
        <p:txBody>
          <a:bodyPr wrap="square" lIns="0" rIns="0" tIns="0" bIns="0" anchor="ctr">
            <a:spAutoFit/>
          </a:bodyPr>
          <a:lstStyle/>
          <a:p>
            <a:pPr algn="l">
              <a:lnSpc>
                <a:spcPct val="115000"/>
              </a:lnSpc>
            </a:pPr>
            <a:r>
              <a:rPr sz="1150" b="0">
                <a:solidFill>
                  <a:srgbClr val="6E6B5E"/>
                </a:solidFill>
                <a:latin typeface="Calibri"/>
              </a:rPr>
              <a:t>DHS BTEC Sport · Component 2 · Task 1</a:t>
            </a:r>
          </a:p>
        </p:txBody>
      </p:sp>
      <p:sp>
        <p:nvSpPr>
          <p:cNvPr id="6" name="TextBox 5"/>
          <p:cNvSpPr txBox="1"/>
          <p:nvPr/>
        </p:nvSpPr>
        <p:spPr>
          <a:xfrm>
            <a:off x="7405231" y="6144768"/>
            <a:ext cx="4146383" cy="274320"/>
          </a:xfrm>
          <a:prstGeom prst="rect">
            <a:avLst/>
          </a:prstGeom>
          <a:noFill/>
        </p:spPr>
        <p:txBody>
          <a:bodyPr wrap="square" lIns="0" rIns="0" tIns="0" bIns="0" anchor="ctr">
            <a:spAutoFit/>
          </a:bodyPr>
          <a:lstStyle/>
          <a:p>
            <a:pPr algn="r">
              <a:lnSpc>
                <a:spcPct val="115000"/>
              </a:lnSpc>
            </a:pPr>
            <a:r>
              <a:rPr sz="1150" b="0">
                <a:solidFill>
                  <a:srgbClr val="6E6B5E"/>
                </a:solidFill>
                <a:latin typeface="Calibri"/>
              </a:rPr>
              <a:t>Lesson 6</a:t>
            </a:r>
          </a:p>
        </p:txBody>
      </p:sp>
      <p:sp>
        <p:nvSpPr>
          <p:cNvPr id="7" name="TextBox 6"/>
          <p:cNvSpPr txBox="1"/>
          <p:nvPr/>
        </p:nvSpPr>
        <p:spPr>
          <a:xfrm>
            <a:off x="640080" y="2057400"/>
            <a:ext cx="10911535" cy="310896"/>
          </a:xfrm>
          <a:prstGeom prst="rect">
            <a:avLst/>
          </a:prstGeom>
          <a:noFill/>
        </p:spPr>
        <p:txBody>
          <a:bodyPr wrap="square" lIns="0" rIns="0" tIns="0" bIns="0" anchor="t">
            <a:spAutoFit/>
          </a:bodyPr>
          <a:lstStyle/>
          <a:p>
            <a:pPr algn="l">
              <a:lnSpc>
                <a:spcPct val="115000"/>
              </a:lnSpc>
            </a:pPr>
            <a:r>
              <a:rPr sz="1500" b="0">
                <a:solidFill>
                  <a:srgbClr val="6E6B5E"/>
                </a:solidFill>
                <a:latin typeface="Calibri"/>
              </a:rPr>
              <a:t>By the end of this lesson…</a:t>
            </a:r>
          </a:p>
        </p:txBody>
      </p:sp>
      <p:sp>
        <p:nvSpPr>
          <p:cNvPr id="8" name="Rectangle 7"/>
          <p:cNvSpPr/>
          <p:nvPr/>
        </p:nvSpPr>
        <p:spPr>
          <a:xfrm>
            <a:off x="640080" y="2743200"/>
            <a:ext cx="50292" cy="274320"/>
          </a:xfrm>
          <a:prstGeom prst="rect">
            <a:avLst/>
          </a:prstGeom>
          <a:solidFill>
            <a:srgbClr val="D020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950976" y="2624328"/>
            <a:ext cx="10600639" cy="457200"/>
          </a:xfrm>
          <a:prstGeom prst="rect">
            <a:avLst/>
          </a:prstGeom>
          <a:noFill/>
        </p:spPr>
        <p:txBody>
          <a:bodyPr wrap="square" lIns="0" rIns="0" tIns="0" bIns="0" anchor="t">
            <a:spAutoFit/>
          </a:bodyPr>
          <a:lstStyle/>
          <a:p>
            <a:pPr algn="l">
              <a:lnSpc>
                <a:spcPct val="130000"/>
              </a:lnSpc>
            </a:pPr>
            <a:r>
              <a:rPr sz="1900" b="0">
                <a:solidFill>
                  <a:srgbClr val="1F1E1B"/>
                </a:solidFill>
                <a:latin typeface="Calibri"/>
              </a:rPr>
              <a:t>Fix your named gap from the mock</a:t>
            </a:r>
          </a:p>
        </p:txBody>
      </p:sp>
      <p:sp>
        <p:nvSpPr>
          <p:cNvPr id="10" name="Rectangle 9"/>
          <p:cNvSpPr/>
          <p:nvPr/>
        </p:nvSpPr>
        <p:spPr>
          <a:xfrm>
            <a:off x="640080" y="3346704"/>
            <a:ext cx="50292" cy="274320"/>
          </a:xfrm>
          <a:prstGeom prst="rect">
            <a:avLst/>
          </a:prstGeom>
          <a:solidFill>
            <a:srgbClr val="D020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950976" y="3227832"/>
            <a:ext cx="10600639" cy="457200"/>
          </a:xfrm>
          <a:prstGeom prst="rect">
            <a:avLst/>
          </a:prstGeom>
          <a:noFill/>
        </p:spPr>
        <p:txBody>
          <a:bodyPr wrap="square" lIns="0" rIns="0" tIns="0" bIns="0" anchor="t">
            <a:spAutoFit/>
          </a:bodyPr>
          <a:lstStyle/>
          <a:p>
            <a:pPr algn="l">
              <a:lnSpc>
                <a:spcPct val="130000"/>
              </a:lnSpc>
            </a:pPr>
            <a:r>
              <a:rPr sz="1900" b="0">
                <a:solidFill>
                  <a:srgbClr val="1F1E1B"/>
                </a:solidFill>
                <a:latin typeface="Calibri"/>
              </a:rPr>
              <a:t>Rehearse the definitions to automaticity</a:t>
            </a:r>
          </a:p>
        </p:txBody>
      </p:sp>
      <p:sp>
        <p:nvSpPr>
          <p:cNvPr id="12" name="Rectangle 11"/>
          <p:cNvSpPr/>
          <p:nvPr/>
        </p:nvSpPr>
        <p:spPr>
          <a:xfrm>
            <a:off x="640080" y="3950208"/>
            <a:ext cx="50292" cy="274320"/>
          </a:xfrm>
          <a:prstGeom prst="rect">
            <a:avLst/>
          </a:prstGeom>
          <a:solidFill>
            <a:srgbClr val="D020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950976" y="3831336"/>
            <a:ext cx="10600639" cy="457200"/>
          </a:xfrm>
          <a:prstGeom prst="rect">
            <a:avLst/>
          </a:prstGeom>
          <a:noFill/>
        </p:spPr>
        <p:txBody>
          <a:bodyPr wrap="square" lIns="0" rIns="0" tIns="0" bIns="0" anchor="t">
            <a:spAutoFit/>
          </a:bodyPr>
          <a:lstStyle/>
          <a:p>
            <a:pPr algn="l">
              <a:lnSpc>
                <a:spcPct val="130000"/>
              </a:lnSpc>
            </a:pPr>
            <a:r>
              <a:rPr sz="1900" b="0">
                <a:solidFill>
                  <a:srgbClr val="1F1E1B"/>
                </a:solidFill>
                <a:latin typeface="Calibri"/>
              </a:rPr>
              <a:t>Confirm you are ready for the supervised sit</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75488"/>
            <a:ext cx="10911535" cy="256032"/>
          </a:xfrm>
          <a:prstGeom prst="rect">
            <a:avLst/>
          </a:prstGeom>
          <a:noFill/>
        </p:spPr>
        <p:txBody>
          <a:bodyPr wrap="square" lIns="0" rIns="0" tIns="0" bIns="0" anchor="t">
            <a:spAutoFit/>
          </a:bodyPr>
          <a:lstStyle/>
          <a:p>
            <a:pPr algn="l">
              <a:lnSpc>
                <a:spcPct val="115000"/>
              </a:lnSpc>
            </a:pPr>
            <a:r>
              <a:rPr sz="1300" b="1" spc="400">
                <a:solidFill>
                  <a:srgbClr val="D0202E"/>
                </a:solidFill>
                <a:latin typeface="Calibri"/>
              </a:rPr>
              <a:t>APPLY</a:t>
            </a:r>
          </a:p>
        </p:txBody>
      </p:sp>
      <p:sp>
        <p:nvSpPr>
          <p:cNvPr id="4" name="TextBox 3"/>
          <p:cNvSpPr txBox="1"/>
          <p:nvPr/>
        </p:nvSpPr>
        <p:spPr>
          <a:xfrm>
            <a:off x="640080" y="749808"/>
            <a:ext cx="10911535" cy="914400"/>
          </a:xfrm>
          <a:prstGeom prst="rect">
            <a:avLst/>
          </a:prstGeom>
          <a:noFill/>
        </p:spPr>
        <p:txBody>
          <a:bodyPr wrap="square" lIns="0" rIns="0" tIns="0" bIns="0" anchor="ctr">
            <a:spAutoFit/>
          </a:bodyPr>
          <a:lstStyle/>
          <a:p>
            <a:pPr algn="l">
              <a:lnSpc>
                <a:spcPct val="105000"/>
              </a:lnSpc>
            </a:pPr>
            <a:r>
              <a:rPr sz="3400" b="1">
                <a:solidFill>
                  <a:srgbClr val="1F1E1B"/>
                </a:solidFill>
                <a:latin typeface="Arial"/>
              </a:rPr>
              <a:t>Readiness check.</a:t>
            </a:r>
          </a:p>
        </p:txBody>
      </p:sp>
      <p:sp>
        <p:nvSpPr>
          <p:cNvPr id="5" name="TextBox 4"/>
          <p:cNvSpPr txBox="1"/>
          <p:nvPr/>
        </p:nvSpPr>
        <p:spPr>
          <a:xfrm>
            <a:off x="640080" y="6144768"/>
            <a:ext cx="6765151" cy="274320"/>
          </a:xfrm>
          <a:prstGeom prst="rect">
            <a:avLst/>
          </a:prstGeom>
          <a:noFill/>
        </p:spPr>
        <p:txBody>
          <a:bodyPr wrap="square" lIns="0" rIns="0" tIns="0" bIns="0" anchor="ctr">
            <a:spAutoFit/>
          </a:bodyPr>
          <a:lstStyle/>
          <a:p>
            <a:pPr algn="l">
              <a:lnSpc>
                <a:spcPct val="115000"/>
              </a:lnSpc>
            </a:pPr>
            <a:r>
              <a:rPr sz="1150" b="0">
                <a:solidFill>
                  <a:srgbClr val="6E6B5E"/>
                </a:solidFill>
                <a:latin typeface="Calibri"/>
              </a:rPr>
              <a:t>DHS BTEC Sport · Component 2 · Task 1</a:t>
            </a:r>
          </a:p>
        </p:txBody>
      </p:sp>
      <p:sp>
        <p:nvSpPr>
          <p:cNvPr id="6" name="TextBox 5"/>
          <p:cNvSpPr txBox="1"/>
          <p:nvPr/>
        </p:nvSpPr>
        <p:spPr>
          <a:xfrm>
            <a:off x="7405231" y="6144768"/>
            <a:ext cx="4146383" cy="274320"/>
          </a:xfrm>
          <a:prstGeom prst="rect">
            <a:avLst/>
          </a:prstGeom>
          <a:noFill/>
        </p:spPr>
        <p:txBody>
          <a:bodyPr wrap="square" lIns="0" rIns="0" tIns="0" bIns="0" anchor="ctr">
            <a:spAutoFit/>
          </a:bodyPr>
          <a:lstStyle/>
          <a:p>
            <a:pPr algn="r">
              <a:lnSpc>
                <a:spcPct val="115000"/>
              </a:lnSpc>
            </a:pPr>
            <a:r>
              <a:rPr sz="1150" b="0">
                <a:solidFill>
                  <a:srgbClr val="6E6B5E"/>
                </a:solidFill>
                <a:latin typeface="Calibri"/>
              </a:rPr>
              <a:t>Lesson 6</a:t>
            </a:r>
          </a:p>
        </p:txBody>
      </p:sp>
      <p:sp>
        <p:nvSpPr>
          <p:cNvPr id="7" name="Rectangle 6"/>
          <p:cNvSpPr/>
          <p:nvPr/>
        </p:nvSpPr>
        <p:spPr>
          <a:xfrm>
            <a:off x="640080" y="2093976"/>
            <a:ext cx="50292" cy="256032"/>
          </a:xfrm>
          <a:prstGeom prst="rect">
            <a:avLst/>
          </a:prstGeom>
          <a:solidFill>
            <a:srgbClr val="D020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950976" y="1965960"/>
            <a:ext cx="6017794" cy="822960"/>
          </a:xfrm>
          <a:prstGeom prst="rect">
            <a:avLst/>
          </a:prstGeom>
          <a:noFill/>
        </p:spPr>
        <p:txBody>
          <a:bodyPr wrap="square" lIns="0" rIns="0" tIns="0" bIns="0" anchor="t">
            <a:spAutoFit/>
          </a:bodyPr>
          <a:lstStyle/>
          <a:p>
            <a:pPr algn="l">
              <a:lnSpc>
                <a:spcPct val="132000"/>
              </a:lnSpc>
            </a:pPr>
            <a:r>
              <a:rPr sz="1700" b="0">
                <a:solidFill>
                  <a:srgbClr val="1F1E1B"/>
                </a:solidFill>
                <a:latin typeface="Calibri"/>
              </a:rPr>
              <a:t>Definitions: all eleven, spec language, from memory. Booklet page 7 clean.</a:t>
            </a:r>
          </a:p>
        </p:txBody>
      </p:sp>
      <p:sp>
        <p:nvSpPr>
          <p:cNvPr id="9" name="Rectangle 8"/>
          <p:cNvSpPr/>
          <p:nvPr/>
        </p:nvSpPr>
        <p:spPr>
          <a:xfrm>
            <a:off x="640080" y="2569464"/>
            <a:ext cx="50292" cy="256032"/>
          </a:xfrm>
          <a:prstGeom prst="rect">
            <a:avLst/>
          </a:prstGeom>
          <a:solidFill>
            <a:srgbClr val="D020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950976" y="2441448"/>
            <a:ext cx="6017794" cy="822960"/>
          </a:xfrm>
          <a:prstGeom prst="rect">
            <a:avLst/>
          </a:prstGeom>
          <a:noFill/>
        </p:spPr>
        <p:txBody>
          <a:bodyPr wrap="square" lIns="0" rIns="0" tIns="0" bIns="0" anchor="t">
            <a:spAutoFit/>
          </a:bodyPr>
          <a:lstStyle/>
          <a:p>
            <a:pPr algn="l">
              <a:lnSpc>
                <a:spcPct val="132000"/>
              </a:lnSpc>
            </a:pPr>
            <a:r>
              <a:rPr sz="1700" b="0">
                <a:solidFill>
                  <a:srgbClr val="1F1E1B"/>
                </a:solidFill>
                <a:latin typeface="Calibri"/>
              </a:rPr>
              <a:t>Paragraph shape: define, use, impact, both ways, every time.</a:t>
            </a:r>
          </a:p>
        </p:txBody>
      </p:sp>
      <p:sp>
        <p:nvSpPr>
          <p:cNvPr id="11" name="Rectangle 10"/>
          <p:cNvSpPr/>
          <p:nvPr/>
        </p:nvSpPr>
        <p:spPr>
          <a:xfrm>
            <a:off x="640080" y="3044952"/>
            <a:ext cx="50292" cy="256032"/>
          </a:xfrm>
          <a:prstGeom prst="rect">
            <a:avLst/>
          </a:prstGeom>
          <a:solidFill>
            <a:srgbClr val="D020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950976" y="2916936"/>
            <a:ext cx="6017794" cy="822960"/>
          </a:xfrm>
          <a:prstGeom prst="rect">
            <a:avLst/>
          </a:prstGeom>
          <a:noFill/>
        </p:spPr>
        <p:txBody>
          <a:bodyPr wrap="square" lIns="0" rIns="0" tIns="0" bIns="0" anchor="t">
            <a:spAutoFit/>
          </a:bodyPr>
          <a:lstStyle/>
          <a:p>
            <a:pPr algn="l">
              <a:lnSpc>
                <a:spcPct val="132000"/>
              </a:lnSpc>
            </a:pPr>
            <a:r>
              <a:rPr sz="1700" b="0">
                <a:solidFill>
                  <a:srgbClr val="1F1E1B"/>
                </a:solidFill>
                <a:latin typeface="Calibri"/>
              </a:rPr>
              <a:t>Coverage habit: the tracking grid drawn from memory before writing starts.</a:t>
            </a:r>
          </a:p>
        </p:txBody>
      </p:sp>
      <p:sp>
        <p:nvSpPr>
          <p:cNvPr id="13" name="Rectangle 12"/>
          <p:cNvSpPr/>
          <p:nvPr/>
        </p:nvSpPr>
        <p:spPr>
          <a:xfrm>
            <a:off x="7514347" y="1874519"/>
            <a:ext cx="4037267" cy="2359152"/>
          </a:xfrm>
          <a:prstGeom prst="rect">
            <a:avLst/>
          </a:prstGeom>
          <a:solidFill>
            <a:srgbClr val="F1EFE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788667" y="2103120"/>
            <a:ext cx="3488627" cy="274320"/>
          </a:xfrm>
          <a:prstGeom prst="rect">
            <a:avLst/>
          </a:prstGeom>
          <a:noFill/>
        </p:spPr>
        <p:txBody>
          <a:bodyPr wrap="square" lIns="0" rIns="0" tIns="0" bIns="0" anchor="t">
            <a:spAutoFit/>
          </a:bodyPr>
          <a:lstStyle/>
          <a:p>
            <a:pPr algn="l">
              <a:lnSpc>
                <a:spcPct val="115000"/>
              </a:lnSpc>
            </a:pPr>
            <a:r>
              <a:rPr sz="1150" b="1" spc="400">
                <a:solidFill>
                  <a:srgbClr val="D0202E"/>
                </a:solidFill>
                <a:latin typeface="Calibri"/>
              </a:rPr>
              <a:t>SAT</a:t>
            </a:r>
          </a:p>
        </p:txBody>
      </p:sp>
      <p:sp>
        <p:nvSpPr>
          <p:cNvPr id="15" name="TextBox 14"/>
          <p:cNvSpPr txBox="1"/>
          <p:nvPr/>
        </p:nvSpPr>
        <p:spPr>
          <a:xfrm>
            <a:off x="7788667" y="2523744"/>
            <a:ext cx="3488627" cy="548640"/>
          </a:xfrm>
          <a:prstGeom prst="rect">
            <a:avLst/>
          </a:prstGeom>
          <a:noFill/>
        </p:spPr>
        <p:txBody>
          <a:bodyPr wrap="square" lIns="0" rIns="0" tIns="0" bIns="0" anchor="t">
            <a:spAutoFit/>
          </a:bodyPr>
          <a:lstStyle/>
          <a:p>
            <a:pPr algn="l">
              <a:lnSpc>
                <a:spcPct val="128000"/>
              </a:lnSpc>
            </a:pPr>
            <a:r>
              <a:rPr sz="1400" b="0">
                <a:solidFill>
                  <a:srgbClr val="565349"/>
                </a:solidFill>
                <a:latin typeface="Calibri"/>
              </a:rPr>
              <a:t>Thu 8 October</a:t>
            </a:r>
          </a:p>
        </p:txBody>
      </p:sp>
      <p:sp>
        <p:nvSpPr>
          <p:cNvPr id="16" name="TextBox 15"/>
          <p:cNvSpPr txBox="1"/>
          <p:nvPr/>
        </p:nvSpPr>
        <p:spPr>
          <a:xfrm>
            <a:off x="7788667" y="2944368"/>
            <a:ext cx="3488627" cy="548640"/>
          </a:xfrm>
          <a:prstGeom prst="rect">
            <a:avLst/>
          </a:prstGeom>
          <a:noFill/>
        </p:spPr>
        <p:txBody>
          <a:bodyPr wrap="square" lIns="0" rIns="0" tIns="0" bIns="0" anchor="t">
            <a:spAutoFit/>
          </a:bodyPr>
          <a:lstStyle/>
          <a:p>
            <a:pPr algn="l">
              <a:lnSpc>
                <a:spcPct val="128000"/>
              </a:lnSpc>
            </a:pPr>
            <a:r>
              <a:rPr sz="1400" b="0">
                <a:solidFill>
                  <a:srgbClr val="565349"/>
                </a:solidFill>
                <a:latin typeface="Calibri"/>
              </a:rPr>
              <a:t>Approximately 1 hour</a:t>
            </a:r>
          </a:p>
        </p:txBody>
      </p:sp>
      <p:sp>
        <p:nvSpPr>
          <p:cNvPr id="17" name="TextBox 16"/>
          <p:cNvSpPr txBox="1"/>
          <p:nvPr/>
        </p:nvSpPr>
        <p:spPr>
          <a:xfrm>
            <a:off x="7788667" y="3364992"/>
            <a:ext cx="3488627" cy="548640"/>
          </a:xfrm>
          <a:prstGeom prst="rect">
            <a:avLst/>
          </a:prstGeom>
          <a:noFill/>
        </p:spPr>
        <p:txBody>
          <a:bodyPr wrap="square" lIns="0" rIns="0" tIns="0" bIns="0" anchor="t">
            <a:spAutoFit/>
          </a:bodyPr>
          <a:lstStyle/>
          <a:p>
            <a:pPr algn="l">
              <a:lnSpc>
                <a:spcPct val="128000"/>
              </a:lnSpc>
            </a:pPr>
            <a:r>
              <a:rPr sz="1400" b="0">
                <a:solidFill>
                  <a:srgbClr val="565349"/>
                </a:solidFill>
                <a:latin typeface="Calibri"/>
              </a:rPr>
              <a:t>Supervised, no notes</a:t>
            </a:r>
          </a:p>
        </p:txBody>
      </p:sp>
      <p:sp>
        <p:nvSpPr>
          <p:cNvPr id="18" name="TextBox 17"/>
          <p:cNvSpPr txBox="1"/>
          <p:nvPr/>
        </p:nvSpPr>
        <p:spPr>
          <a:xfrm>
            <a:off x="7788667" y="3785616"/>
            <a:ext cx="3488627" cy="548640"/>
          </a:xfrm>
          <a:prstGeom prst="rect">
            <a:avLst/>
          </a:prstGeom>
          <a:noFill/>
        </p:spPr>
        <p:txBody>
          <a:bodyPr wrap="square" lIns="0" rIns="0" tIns="0" bIns="0" anchor="t">
            <a:spAutoFit/>
          </a:bodyPr>
          <a:lstStyle/>
          <a:p>
            <a:pPr algn="l">
              <a:lnSpc>
                <a:spcPct val="128000"/>
              </a:lnSpc>
            </a:pPr>
            <a:r>
              <a:rPr sz="1400" b="0">
                <a:solidFill>
                  <a:srgbClr val="565349"/>
                </a:solidFill>
                <a:latin typeface="Calibri"/>
              </a:rPr>
              <a:t>2–3 pages of A4</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6858000"/>
          </a:xfrm>
          <a:prstGeom prst="rect">
            <a:avLst/>
          </a:prstGeom>
          <a:solidFill>
            <a:srgbClr val="1F1E1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40080" y="2606040"/>
            <a:ext cx="10911535" cy="1005840"/>
          </a:xfrm>
          <a:prstGeom prst="rect">
            <a:avLst/>
          </a:prstGeom>
          <a:noFill/>
        </p:spPr>
        <p:txBody>
          <a:bodyPr wrap="square" lIns="0" rIns="0" tIns="0" bIns="0" anchor="ctr">
            <a:spAutoFit/>
          </a:bodyPr>
          <a:lstStyle/>
          <a:p>
            <a:pPr algn="l">
              <a:lnSpc>
                <a:spcPct val="115000"/>
              </a:lnSpc>
            </a:pPr>
            <a:r>
              <a:rPr sz="4200" b="1">
                <a:solidFill>
                  <a:srgbClr val="FFFFFF"/>
                </a:solidFill>
                <a:latin typeface="Arial"/>
              </a:rPr>
              <a:t>Booklet answers.</a:t>
            </a:r>
          </a:p>
        </p:txBody>
      </p:sp>
      <p:sp>
        <p:nvSpPr>
          <p:cNvPr id="5" name="TextBox 4"/>
          <p:cNvSpPr txBox="1"/>
          <p:nvPr/>
        </p:nvSpPr>
        <p:spPr>
          <a:xfrm>
            <a:off x="640080" y="3611880"/>
            <a:ext cx="10911535" cy="548640"/>
          </a:xfrm>
          <a:prstGeom prst="rect">
            <a:avLst/>
          </a:prstGeom>
          <a:noFill/>
        </p:spPr>
        <p:txBody>
          <a:bodyPr wrap="square" lIns="0" rIns="0" tIns="0" bIns="0" anchor="t">
            <a:spAutoFit/>
          </a:bodyPr>
          <a:lstStyle/>
          <a:p>
            <a:pPr algn="l">
              <a:lnSpc>
                <a:spcPct val="130000"/>
              </a:lnSpc>
            </a:pPr>
            <a:r>
              <a:rPr sz="1600" b="0">
                <a:solidFill>
                  <a:srgbClr val="C9C6BA"/>
                </a:solidFill>
                <a:latin typeface="Calibri"/>
              </a:rPr>
              <a:t>One slide per booklet page. The page number is on each slide.</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75488"/>
            <a:ext cx="10911535" cy="256032"/>
          </a:xfrm>
          <a:prstGeom prst="rect">
            <a:avLst/>
          </a:prstGeom>
          <a:noFill/>
        </p:spPr>
        <p:txBody>
          <a:bodyPr wrap="square" lIns="0" rIns="0" tIns="0" bIns="0" anchor="t">
            <a:spAutoFit/>
          </a:bodyPr>
          <a:lstStyle/>
          <a:p>
            <a:pPr algn="l">
              <a:lnSpc>
                <a:spcPct val="115000"/>
              </a:lnSpc>
            </a:pPr>
            <a:r>
              <a:rPr sz="1300" b="1" spc="400">
                <a:solidFill>
                  <a:srgbClr val="D0202E"/>
                </a:solidFill>
                <a:latin typeface="Calibri"/>
              </a:rPr>
              <a:t>BOOKLET PAGE 3</a:t>
            </a:r>
          </a:p>
        </p:txBody>
      </p:sp>
      <p:sp>
        <p:nvSpPr>
          <p:cNvPr id="4" name="TextBox 3"/>
          <p:cNvSpPr txBox="1"/>
          <p:nvPr/>
        </p:nvSpPr>
        <p:spPr>
          <a:xfrm>
            <a:off x="640080" y="749808"/>
            <a:ext cx="10911535" cy="914400"/>
          </a:xfrm>
          <a:prstGeom prst="rect">
            <a:avLst/>
          </a:prstGeom>
          <a:noFill/>
        </p:spPr>
        <p:txBody>
          <a:bodyPr wrap="square" lIns="0" rIns="0" tIns="0" bIns="0" anchor="ctr">
            <a:spAutoFit/>
          </a:bodyPr>
          <a:lstStyle/>
          <a:p>
            <a:pPr algn="l">
              <a:lnSpc>
                <a:spcPct val="105000"/>
              </a:lnSpc>
            </a:pPr>
            <a:r>
              <a:rPr sz="3400" b="1">
                <a:solidFill>
                  <a:srgbClr val="1F1E1B"/>
                </a:solidFill>
                <a:latin typeface="Arial"/>
              </a:rPr>
              <a:t>Components of physical fitness.</a:t>
            </a:r>
          </a:p>
        </p:txBody>
      </p:sp>
      <p:sp>
        <p:nvSpPr>
          <p:cNvPr id="5" name="TextBox 4"/>
          <p:cNvSpPr txBox="1"/>
          <p:nvPr/>
        </p:nvSpPr>
        <p:spPr>
          <a:xfrm>
            <a:off x="640080" y="6144768"/>
            <a:ext cx="6765151" cy="274320"/>
          </a:xfrm>
          <a:prstGeom prst="rect">
            <a:avLst/>
          </a:prstGeom>
          <a:noFill/>
        </p:spPr>
        <p:txBody>
          <a:bodyPr wrap="square" lIns="0" rIns="0" tIns="0" bIns="0" anchor="ctr">
            <a:spAutoFit/>
          </a:bodyPr>
          <a:lstStyle/>
          <a:p>
            <a:pPr algn="l">
              <a:lnSpc>
                <a:spcPct val="115000"/>
              </a:lnSpc>
            </a:pPr>
            <a:r>
              <a:rPr sz="1150" b="0">
                <a:solidFill>
                  <a:srgbClr val="6E6B5E"/>
                </a:solidFill>
                <a:latin typeface="Calibri"/>
              </a:rPr>
              <a:t>DHS BTEC Sport · Component 2 · Task 1</a:t>
            </a:r>
          </a:p>
        </p:txBody>
      </p:sp>
      <p:sp>
        <p:nvSpPr>
          <p:cNvPr id="6" name="TextBox 5"/>
          <p:cNvSpPr txBox="1"/>
          <p:nvPr/>
        </p:nvSpPr>
        <p:spPr>
          <a:xfrm>
            <a:off x="7405231" y="6144768"/>
            <a:ext cx="4146383" cy="274320"/>
          </a:xfrm>
          <a:prstGeom prst="rect">
            <a:avLst/>
          </a:prstGeom>
          <a:noFill/>
        </p:spPr>
        <p:txBody>
          <a:bodyPr wrap="square" lIns="0" rIns="0" tIns="0" bIns="0" anchor="ctr">
            <a:spAutoFit/>
          </a:bodyPr>
          <a:lstStyle/>
          <a:p>
            <a:pPr algn="r">
              <a:lnSpc>
                <a:spcPct val="115000"/>
              </a:lnSpc>
            </a:pPr>
            <a:r>
              <a:rPr sz="1150" b="0">
                <a:solidFill>
                  <a:srgbClr val="6E6B5E"/>
                </a:solidFill>
                <a:latin typeface="Calibri"/>
              </a:rPr>
              <a:t>Booklet answers</a:t>
            </a:r>
          </a:p>
        </p:txBody>
      </p:sp>
      <p:sp>
        <p:nvSpPr>
          <p:cNvPr id="7" name="TextBox 6"/>
          <p:cNvSpPr txBox="1"/>
          <p:nvPr/>
        </p:nvSpPr>
        <p:spPr>
          <a:xfrm>
            <a:off x="640080" y="1920240"/>
            <a:ext cx="2834640" cy="685800"/>
          </a:xfrm>
          <a:prstGeom prst="rect">
            <a:avLst/>
          </a:prstGeom>
          <a:noFill/>
        </p:spPr>
        <p:txBody>
          <a:bodyPr wrap="square" lIns="0" rIns="0" tIns="0" bIns="0" anchor="t">
            <a:spAutoFit/>
          </a:bodyPr>
          <a:lstStyle/>
          <a:p>
            <a:pPr algn="l">
              <a:lnSpc>
                <a:spcPct val="120000"/>
              </a:lnSpc>
            </a:pPr>
            <a:r>
              <a:rPr sz="1600" b="1">
                <a:solidFill>
                  <a:srgbClr val="1F1E1B"/>
                </a:solidFill>
                <a:latin typeface="Arial"/>
              </a:rPr>
              <a:t>Aerobic endurance</a:t>
            </a:r>
          </a:p>
        </p:txBody>
      </p:sp>
      <p:sp>
        <p:nvSpPr>
          <p:cNvPr id="8" name="TextBox 7"/>
          <p:cNvSpPr txBox="1"/>
          <p:nvPr/>
        </p:nvSpPr>
        <p:spPr>
          <a:xfrm>
            <a:off x="3703320" y="1920240"/>
            <a:ext cx="7848295" cy="685800"/>
          </a:xfrm>
          <a:prstGeom prst="rect">
            <a:avLst/>
          </a:prstGeom>
          <a:noFill/>
        </p:spPr>
        <p:txBody>
          <a:bodyPr wrap="square" lIns="0" rIns="0" tIns="0" bIns="0" anchor="t">
            <a:spAutoFit/>
          </a:bodyPr>
          <a:lstStyle/>
          <a:p>
            <a:pPr algn="l">
              <a:lnSpc>
                <a:spcPct val="128000"/>
              </a:lnSpc>
            </a:pPr>
            <a:r>
              <a:rPr sz="1500" b="0">
                <a:solidFill>
                  <a:srgbClr val="565349"/>
                </a:solidFill>
                <a:latin typeface="Calibri"/>
              </a:rPr>
              <a:t>the cardiorespiratory system to supply oxygen and nutrients to the muscles to sustain low to medium intensity work and delay fatigue</a:t>
            </a:r>
          </a:p>
        </p:txBody>
      </p:sp>
      <p:sp>
        <p:nvSpPr>
          <p:cNvPr id="9" name="TextBox 8"/>
          <p:cNvSpPr txBox="1"/>
          <p:nvPr/>
        </p:nvSpPr>
        <p:spPr>
          <a:xfrm>
            <a:off x="640080" y="2606040"/>
            <a:ext cx="2834640" cy="685800"/>
          </a:xfrm>
          <a:prstGeom prst="rect">
            <a:avLst/>
          </a:prstGeom>
          <a:noFill/>
        </p:spPr>
        <p:txBody>
          <a:bodyPr wrap="square" lIns="0" rIns="0" tIns="0" bIns="0" anchor="t">
            <a:spAutoFit/>
          </a:bodyPr>
          <a:lstStyle/>
          <a:p>
            <a:pPr algn="l">
              <a:lnSpc>
                <a:spcPct val="120000"/>
              </a:lnSpc>
            </a:pPr>
            <a:r>
              <a:rPr sz="1600" b="1">
                <a:solidFill>
                  <a:srgbClr val="1F1E1B"/>
                </a:solidFill>
                <a:latin typeface="Arial"/>
              </a:rPr>
              <a:t>Muscular endurance</a:t>
            </a:r>
          </a:p>
        </p:txBody>
      </p:sp>
      <p:sp>
        <p:nvSpPr>
          <p:cNvPr id="10" name="TextBox 9"/>
          <p:cNvSpPr txBox="1"/>
          <p:nvPr/>
        </p:nvSpPr>
        <p:spPr>
          <a:xfrm>
            <a:off x="3703320" y="2606040"/>
            <a:ext cx="7848295" cy="685800"/>
          </a:xfrm>
          <a:prstGeom prst="rect">
            <a:avLst/>
          </a:prstGeom>
          <a:noFill/>
        </p:spPr>
        <p:txBody>
          <a:bodyPr wrap="square" lIns="0" rIns="0" tIns="0" bIns="0" anchor="t">
            <a:spAutoFit/>
          </a:bodyPr>
          <a:lstStyle/>
          <a:p>
            <a:pPr algn="l">
              <a:lnSpc>
                <a:spcPct val="128000"/>
              </a:lnSpc>
            </a:pPr>
            <a:r>
              <a:rPr sz="1500" b="0">
                <a:solidFill>
                  <a:srgbClr val="565349"/>
                </a:solidFill>
                <a:latin typeface="Calibri"/>
              </a:rPr>
              <a:t>the muscular system to continue contracting at light to moderate intensity to allow repetitive movements throughout a long event or game</a:t>
            </a:r>
          </a:p>
        </p:txBody>
      </p:sp>
      <p:sp>
        <p:nvSpPr>
          <p:cNvPr id="11" name="TextBox 10"/>
          <p:cNvSpPr txBox="1"/>
          <p:nvPr/>
        </p:nvSpPr>
        <p:spPr>
          <a:xfrm>
            <a:off x="640080" y="3291840"/>
            <a:ext cx="2834640" cy="685800"/>
          </a:xfrm>
          <a:prstGeom prst="rect">
            <a:avLst/>
          </a:prstGeom>
          <a:noFill/>
        </p:spPr>
        <p:txBody>
          <a:bodyPr wrap="square" lIns="0" rIns="0" tIns="0" bIns="0" anchor="t">
            <a:spAutoFit/>
          </a:bodyPr>
          <a:lstStyle/>
          <a:p>
            <a:pPr algn="l">
              <a:lnSpc>
                <a:spcPct val="120000"/>
              </a:lnSpc>
            </a:pPr>
            <a:r>
              <a:rPr sz="1600" b="1">
                <a:solidFill>
                  <a:srgbClr val="1F1E1B"/>
                </a:solidFill>
                <a:latin typeface="Arial"/>
              </a:rPr>
              <a:t>Muscular strength</a:t>
            </a:r>
          </a:p>
        </p:txBody>
      </p:sp>
      <p:sp>
        <p:nvSpPr>
          <p:cNvPr id="12" name="TextBox 11"/>
          <p:cNvSpPr txBox="1"/>
          <p:nvPr/>
        </p:nvSpPr>
        <p:spPr>
          <a:xfrm>
            <a:off x="3703320" y="3291840"/>
            <a:ext cx="7848295" cy="685800"/>
          </a:xfrm>
          <a:prstGeom prst="rect">
            <a:avLst/>
          </a:prstGeom>
          <a:noFill/>
        </p:spPr>
        <p:txBody>
          <a:bodyPr wrap="square" lIns="0" rIns="0" tIns="0" bIns="0" anchor="t">
            <a:spAutoFit/>
          </a:bodyPr>
          <a:lstStyle/>
          <a:p>
            <a:pPr algn="l">
              <a:lnSpc>
                <a:spcPct val="128000"/>
              </a:lnSpc>
            </a:pPr>
            <a:r>
              <a:rPr sz="1500" b="0">
                <a:solidFill>
                  <a:srgbClr val="565349"/>
                </a:solidFill>
                <a:latin typeface="Calibri"/>
              </a:rPr>
              <a:t>maximum force a muscle or muscle group can generate to improve forceful movements</a:t>
            </a:r>
          </a:p>
        </p:txBody>
      </p:sp>
      <p:sp>
        <p:nvSpPr>
          <p:cNvPr id="13" name="TextBox 12"/>
          <p:cNvSpPr txBox="1"/>
          <p:nvPr/>
        </p:nvSpPr>
        <p:spPr>
          <a:xfrm>
            <a:off x="640080" y="3977640"/>
            <a:ext cx="2834640" cy="685800"/>
          </a:xfrm>
          <a:prstGeom prst="rect">
            <a:avLst/>
          </a:prstGeom>
          <a:noFill/>
        </p:spPr>
        <p:txBody>
          <a:bodyPr wrap="square" lIns="0" rIns="0" tIns="0" bIns="0" anchor="t">
            <a:spAutoFit/>
          </a:bodyPr>
          <a:lstStyle/>
          <a:p>
            <a:pPr algn="l">
              <a:lnSpc>
                <a:spcPct val="120000"/>
              </a:lnSpc>
            </a:pPr>
            <a:r>
              <a:rPr sz="1600" b="1">
                <a:solidFill>
                  <a:srgbClr val="1F1E1B"/>
                </a:solidFill>
                <a:latin typeface="Arial"/>
              </a:rPr>
              <a:t>Speed</a:t>
            </a:r>
          </a:p>
        </p:txBody>
      </p:sp>
      <p:sp>
        <p:nvSpPr>
          <p:cNvPr id="14" name="TextBox 13"/>
          <p:cNvSpPr txBox="1"/>
          <p:nvPr/>
        </p:nvSpPr>
        <p:spPr>
          <a:xfrm>
            <a:off x="3703320" y="3977640"/>
            <a:ext cx="7848295" cy="685800"/>
          </a:xfrm>
          <a:prstGeom prst="rect">
            <a:avLst/>
          </a:prstGeom>
          <a:noFill/>
        </p:spPr>
        <p:txBody>
          <a:bodyPr wrap="square" lIns="0" rIns="0" tIns="0" bIns="0" anchor="t">
            <a:spAutoFit/>
          </a:bodyPr>
          <a:lstStyle/>
          <a:p>
            <a:pPr algn="l">
              <a:lnSpc>
                <a:spcPct val="128000"/>
              </a:lnSpc>
            </a:pPr>
            <a:r>
              <a:rPr sz="1500" b="0">
                <a:solidFill>
                  <a:srgbClr val="565349"/>
                </a:solidFill>
                <a:latin typeface="Calibri"/>
              </a:rPr>
              <a:t>distance divided by time, to reduce the time taken to move the body or a body part</a:t>
            </a:r>
          </a:p>
        </p:txBody>
      </p:sp>
      <p:sp>
        <p:nvSpPr>
          <p:cNvPr id="15" name="TextBox 14"/>
          <p:cNvSpPr txBox="1"/>
          <p:nvPr/>
        </p:nvSpPr>
        <p:spPr>
          <a:xfrm>
            <a:off x="640080" y="4663440"/>
            <a:ext cx="2834640" cy="685800"/>
          </a:xfrm>
          <a:prstGeom prst="rect">
            <a:avLst/>
          </a:prstGeom>
          <a:noFill/>
        </p:spPr>
        <p:txBody>
          <a:bodyPr wrap="square" lIns="0" rIns="0" tIns="0" bIns="0" anchor="t">
            <a:spAutoFit/>
          </a:bodyPr>
          <a:lstStyle/>
          <a:p>
            <a:pPr algn="l">
              <a:lnSpc>
                <a:spcPct val="120000"/>
              </a:lnSpc>
            </a:pPr>
            <a:r>
              <a:rPr sz="1600" b="1">
                <a:solidFill>
                  <a:srgbClr val="1F1E1B"/>
                </a:solidFill>
                <a:latin typeface="Arial"/>
              </a:rPr>
              <a:t>Flexibility</a:t>
            </a:r>
          </a:p>
        </p:txBody>
      </p:sp>
      <p:sp>
        <p:nvSpPr>
          <p:cNvPr id="16" name="TextBox 15"/>
          <p:cNvSpPr txBox="1"/>
          <p:nvPr/>
        </p:nvSpPr>
        <p:spPr>
          <a:xfrm>
            <a:off x="3703320" y="4663440"/>
            <a:ext cx="7848295" cy="685800"/>
          </a:xfrm>
          <a:prstGeom prst="rect">
            <a:avLst/>
          </a:prstGeom>
          <a:noFill/>
        </p:spPr>
        <p:txBody>
          <a:bodyPr wrap="square" lIns="0" rIns="0" tIns="0" bIns="0" anchor="t">
            <a:spAutoFit/>
          </a:bodyPr>
          <a:lstStyle/>
          <a:p>
            <a:pPr algn="l">
              <a:lnSpc>
                <a:spcPct val="128000"/>
              </a:lnSpc>
            </a:pPr>
            <a:r>
              <a:rPr sz="1500" b="0">
                <a:solidFill>
                  <a:srgbClr val="565349"/>
                </a:solidFill>
                <a:latin typeface="Calibri"/>
              </a:rPr>
              <a:t>the range of motion possible at a joint to allow improvements in technique</a:t>
            </a:r>
          </a:p>
        </p:txBody>
      </p:sp>
      <p:sp>
        <p:nvSpPr>
          <p:cNvPr id="17" name="TextBox 16"/>
          <p:cNvSpPr txBox="1"/>
          <p:nvPr/>
        </p:nvSpPr>
        <p:spPr>
          <a:xfrm>
            <a:off x="640080" y="5349240"/>
            <a:ext cx="2834640" cy="685800"/>
          </a:xfrm>
          <a:prstGeom prst="rect">
            <a:avLst/>
          </a:prstGeom>
          <a:noFill/>
        </p:spPr>
        <p:txBody>
          <a:bodyPr wrap="square" lIns="0" rIns="0" tIns="0" bIns="0" anchor="t">
            <a:spAutoFit/>
          </a:bodyPr>
          <a:lstStyle/>
          <a:p>
            <a:pPr algn="l">
              <a:lnSpc>
                <a:spcPct val="120000"/>
              </a:lnSpc>
            </a:pPr>
            <a:r>
              <a:rPr sz="1600" b="1">
                <a:solidFill>
                  <a:srgbClr val="1F1E1B"/>
                </a:solidFill>
                <a:latin typeface="Arial"/>
              </a:rPr>
              <a:t>Body composition</a:t>
            </a:r>
          </a:p>
        </p:txBody>
      </p:sp>
      <p:sp>
        <p:nvSpPr>
          <p:cNvPr id="18" name="TextBox 17"/>
          <p:cNvSpPr txBox="1"/>
          <p:nvPr/>
        </p:nvSpPr>
        <p:spPr>
          <a:xfrm>
            <a:off x="3703320" y="5349240"/>
            <a:ext cx="7848295" cy="685800"/>
          </a:xfrm>
          <a:prstGeom prst="rect">
            <a:avLst/>
          </a:prstGeom>
          <a:noFill/>
        </p:spPr>
        <p:txBody>
          <a:bodyPr wrap="square" lIns="0" rIns="0" tIns="0" bIns="0" anchor="t">
            <a:spAutoFit/>
          </a:bodyPr>
          <a:lstStyle/>
          <a:p>
            <a:pPr algn="l">
              <a:lnSpc>
                <a:spcPct val="128000"/>
              </a:lnSpc>
            </a:pPr>
            <a:r>
              <a:rPr sz="1500" b="0">
                <a:solidFill>
                  <a:srgbClr val="565349"/>
                </a:solidFill>
                <a:latin typeface="Calibri"/>
              </a:rPr>
              <a:t>the relative ratio of fat mass to fat-free mass in the body, varying between sports</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75488"/>
            <a:ext cx="10911535" cy="256032"/>
          </a:xfrm>
          <a:prstGeom prst="rect">
            <a:avLst/>
          </a:prstGeom>
          <a:noFill/>
        </p:spPr>
        <p:txBody>
          <a:bodyPr wrap="square" lIns="0" rIns="0" tIns="0" bIns="0" anchor="t">
            <a:spAutoFit/>
          </a:bodyPr>
          <a:lstStyle/>
          <a:p>
            <a:pPr algn="l">
              <a:lnSpc>
                <a:spcPct val="115000"/>
              </a:lnSpc>
            </a:pPr>
            <a:r>
              <a:rPr sz="1300" b="1" spc="400">
                <a:solidFill>
                  <a:srgbClr val="D0202E"/>
                </a:solidFill>
                <a:latin typeface="Calibri"/>
              </a:rPr>
              <a:t>BOOKLET PAGE 3</a:t>
            </a:r>
          </a:p>
        </p:txBody>
      </p:sp>
      <p:sp>
        <p:nvSpPr>
          <p:cNvPr id="4" name="TextBox 3"/>
          <p:cNvSpPr txBox="1"/>
          <p:nvPr/>
        </p:nvSpPr>
        <p:spPr>
          <a:xfrm>
            <a:off x="640080" y="749808"/>
            <a:ext cx="10911535" cy="914400"/>
          </a:xfrm>
          <a:prstGeom prst="rect">
            <a:avLst/>
          </a:prstGeom>
          <a:noFill/>
        </p:spPr>
        <p:txBody>
          <a:bodyPr wrap="square" lIns="0" rIns="0" tIns="0" bIns="0" anchor="ctr">
            <a:spAutoFit/>
          </a:bodyPr>
          <a:lstStyle/>
          <a:p>
            <a:pPr algn="l">
              <a:lnSpc>
                <a:spcPct val="105000"/>
              </a:lnSpc>
            </a:pPr>
            <a:r>
              <a:rPr sz="3400" b="1">
                <a:solidFill>
                  <a:srgbClr val="1F1E1B"/>
                </a:solidFill>
                <a:latin typeface="Arial"/>
              </a:rPr>
              <a:t>Components of skill-related fitness.</a:t>
            </a:r>
          </a:p>
        </p:txBody>
      </p:sp>
      <p:sp>
        <p:nvSpPr>
          <p:cNvPr id="5" name="TextBox 4"/>
          <p:cNvSpPr txBox="1"/>
          <p:nvPr/>
        </p:nvSpPr>
        <p:spPr>
          <a:xfrm>
            <a:off x="640080" y="6144768"/>
            <a:ext cx="6765151" cy="274320"/>
          </a:xfrm>
          <a:prstGeom prst="rect">
            <a:avLst/>
          </a:prstGeom>
          <a:noFill/>
        </p:spPr>
        <p:txBody>
          <a:bodyPr wrap="square" lIns="0" rIns="0" tIns="0" bIns="0" anchor="ctr">
            <a:spAutoFit/>
          </a:bodyPr>
          <a:lstStyle/>
          <a:p>
            <a:pPr algn="l">
              <a:lnSpc>
                <a:spcPct val="115000"/>
              </a:lnSpc>
            </a:pPr>
            <a:r>
              <a:rPr sz="1150" b="0">
                <a:solidFill>
                  <a:srgbClr val="6E6B5E"/>
                </a:solidFill>
                <a:latin typeface="Calibri"/>
              </a:rPr>
              <a:t>DHS BTEC Sport · Component 2 · Task 1</a:t>
            </a:r>
          </a:p>
        </p:txBody>
      </p:sp>
      <p:sp>
        <p:nvSpPr>
          <p:cNvPr id="6" name="TextBox 5"/>
          <p:cNvSpPr txBox="1"/>
          <p:nvPr/>
        </p:nvSpPr>
        <p:spPr>
          <a:xfrm>
            <a:off x="7405231" y="6144768"/>
            <a:ext cx="4146383" cy="274320"/>
          </a:xfrm>
          <a:prstGeom prst="rect">
            <a:avLst/>
          </a:prstGeom>
          <a:noFill/>
        </p:spPr>
        <p:txBody>
          <a:bodyPr wrap="square" lIns="0" rIns="0" tIns="0" bIns="0" anchor="ctr">
            <a:spAutoFit/>
          </a:bodyPr>
          <a:lstStyle/>
          <a:p>
            <a:pPr algn="r">
              <a:lnSpc>
                <a:spcPct val="115000"/>
              </a:lnSpc>
            </a:pPr>
            <a:r>
              <a:rPr sz="1150" b="0">
                <a:solidFill>
                  <a:srgbClr val="6E6B5E"/>
                </a:solidFill>
                <a:latin typeface="Calibri"/>
              </a:rPr>
              <a:t>Booklet answers</a:t>
            </a:r>
          </a:p>
        </p:txBody>
      </p:sp>
      <p:sp>
        <p:nvSpPr>
          <p:cNvPr id="7" name="TextBox 6"/>
          <p:cNvSpPr txBox="1"/>
          <p:nvPr/>
        </p:nvSpPr>
        <p:spPr>
          <a:xfrm>
            <a:off x="640080" y="1920240"/>
            <a:ext cx="2834640" cy="713232"/>
          </a:xfrm>
          <a:prstGeom prst="rect">
            <a:avLst/>
          </a:prstGeom>
          <a:noFill/>
        </p:spPr>
        <p:txBody>
          <a:bodyPr wrap="square" lIns="0" rIns="0" tIns="0" bIns="0" anchor="t">
            <a:spAutoFit/>
          </a:bodyPr>
          <a:lstStyle/>
          <a:p>
            <a:pPr algn="l">
              <a:lnSpc>
                <a:spcPct val="120000"/>
              </a:lnSpc>
            </a:pPr>
            <a:r>
              <a:rPr sz="1600" b="1">
                <a:solidFill>
                  <a:srgbClr val="1F1E1B"/>
                </a:solidFill>
                <a:latin typeface="Arial"/>
              </a:rPr>
              <a:t>Power</a:t>
            </a:r>
          </a:p>
        </p:txBody>
      </p:sp>
      <p:sp>
        <p:nvSpPr>
          <p:cNvPr id="8" name="TextBox 7"/>
          <p:cNvSpPr txBox="1"/>
          <p:nvPr/>
        </p:nvSpPr>
        <p:spPr>
          <a:xfrm>
            <a:off x="3703320" y="1920240"/>
            <a:ext cx="7848295" cy="713232"/>
          </a:xfrm>
          <a:prstGeom prst="rect">
            <a:avLst/>
          </a:prstGeom>
          <a:noFill/>
        </p:spPr>
        <p:txBody>
          <a:bodyPr wrap="square" lIns="0" rIns="0" tIns="0" bIns="0" anchor="t">
            <a:spAutoFit/>
          </a:bodyPr>
          <a:lstStyle/>
          <a:p>
            <a:pPr algn="l">
              <a:lnSpc>
                <a:spcPct val="128000"/>
              </a:lnSpc>
            </a:pPr>
            <a:r>
              <a:rPr sz="1500" b="0">
                <a:solidFill>
                  <a:srgbClr val="565349"/>
                </a:solidFill>
                <a:latin typeface="Calibri"/>
              </a:rPr>
              <a:t>the product of speed and strength, allowing explosive movements</a:t>
            </a:r>
          </a:p>
        </p:txBody>
      </p:sp>
      <p:sp>
        <p:nvSpPr>
          <p:cNvPr id="9" name="TextBox 8"/>
          <p:cNvSpPr txBox="1"/>
          <p:nvPr/>
        </p:nvSpPr>
        <p:spPr>
          <a:xfrm>
            <a:off x="640080" y="2633472"/>
            <a:ext cx="2834640" cy="713232"/>
          </a:xfrm>
          <a:prstGeom prst="rect">
            <a:avLst/>
          </a:prstGeom>
          <a:noFill/>
        </p:spPr>
        <p:txBody>
          <a:bodyPr wrap="square" lIns="0" rIns="0" tIns="0" bIns="0" anchor="t">
            <a:spAutoFit/>
          </a:bodyPr>
          <a:lstStyle/>
          <a:p>
            <a:pPr algn="l">
              <a:lnSpc>
                <a:spcPct val="120000"/>
              </a:lnSpc>
            </a:pPr>
            <a:r>
              <a:rPr sz="1600" b="1">
                <a:solidFill>
                  <a:srgbClr val="1F1E1B"/>
                </a:solidFill>
                <a:latin typeface="Arial"/>
              </a:rPr>
              <a:t>Agility</a:t>
            </a:r>
          </a:p>
        </p:txBody>
      </p:sp>
      <p:sp>
        <p:nvSpPr>
          <p:cNvPr id="10" name="TextBox 9"/>
          <p:cNvSpPr txBox="1"/>
          <p:nvPr/>
        </p:nvSpPr>
        <p:spPr>
          <a:xfrm>
            <a:off x="3703320" y="2633472"/>
            <a:ext cx="7848295" cy="713232"/>
          </a:xfrm>
          <a:prstGeom prst="rect">
            <a:avLst/>
          </a:prstGeom>
          <a:noFill/>
        </p:spPr>
        <p:txBody>
          <a:bodyPr wrap="square" lIns="0" rIns="0" tIns="0" bIns="0" anchor="t">
            <a:spAutoFit/>
          </a:bodyPr>
          <a:lstStyle/>
          <a:p>
            <a:pPr algn="l">
              <a:lnSpc>
                <a:spcPct val="128000"/>
              </a:lnSpc>
            </a:pPr>
            <a:r>
              <a:rPr sz="1500" b="0">
                <a:solidFill>
                  <a:srgbClr val="565349"/>
                </a:solidFill>
                <a:latin typeface="Calibri"/>
              </a:rPr>
              <a:t>the ability to change direction quickly to out-manoeuvre an opponent</a:t>
            </a:r>
          </a:p>
        </p:txBody>
      </p:sp>
      <p:sp>
        <p:nvSpPr>
          <p:cNvPr id="11" name="TextBox 10"/>
          <p:cNvSpPr txBox="1"/>
          <p:nvPr/>
        </p:nvSpPr>
        <p:spPr>
          <a:xfrm>
            <a:off x="640080" y="3346704"/>
            <a:ext cx="2834640" cy="713232"/>
          </a:xfrm>
          <a:prstGeom prst="rect">
            <a:avLst/>
          </a:prstGeom>
          <a:noFill/>
        </p:spPr>
        <p:txBody>
          <a:bodyPr wrap="square" lIns="0" rIns="0" tIns="0" bIns="0" anchor="t">
            <a:spAutoFit/>
          </a:bodyPr>
          <a:lstStyle/>
          <a:p>
            <a:pPr algn="l">
              <a:lnSpc>
                <a:spcPct val="120000"/>
              </a:lnSpc>
            </a:pPr>
            <a:r>
              <a:rPr sz="1600" b="1">
                <a:solidFill>
                  <a:srgbClr val="1F1E1B"/>
                </a:solidFill>
                <a:latin typeface="Arial"/>
              </a:rPr>
              <a:t>Reaction time</a:t>
            </a:r>
          </a:p>
        </p:txBody>
      </p:sp>
      <p:sp>
        <p:nvSpPr>
          <p:cNvPr id="12" name="TextBox 11"/>
          <p:cNvSpPr txBox="1"/>
          <p:nvPr/>
        </p:nvSpPr>
        <p:spPr>
          <a:xfrm>
            <a:off x="3703320" y="3346704"/>
            <a:ext cx="7848295" cy="713232"/>
          </a:xfrm>
          <a:prstGeom prst="rect">
            <a:avLst/>
          </a:prstGeom>
          <a:noFill/>
        </p:spPr>
        <p:txBody>
          <a:bodyPr wrap="square" lIns="0" rIns="0" tIns="0" bIns="0" anchor="t">
            <a:spAutoFit/>
          </a:bodyPr>
          <a:lstStyle/>
          <a:p>
            <a:pPr algn="l">
              <a:lnSpc>
                <a:spcPct val="128000"/>
              </a:lnSpc>
            </a:pPr>
            <a:r>
              <a:rPr sz="1500" b="0">
                <a:solidFill>
                  <a:srgbClr val="565349"/>
                </a:solidFill>
                <a:latin typeface="Calibri"/>
              </a:rPr>
              <a:t>the time between a stimulus and the start of a response, for quick decisions in fast-paced sport</a:t>
            </a:r>
          </a:p>
        </p:txBody>
      </p:sp>
      <p:sp>
        <p:nvSpPr>
          <p:cNvPr id="13" name="TextBox 12"/>
          <p:cNvSpPr txBox="1"/>
          <p:nvPr/>
        </p:nvSpPr>
        <p:spPr>
          <a:xfrm>
            <a:off x="640080" y="4059936"/>
            <a:ext cx="2834640" cy="713232"/>
          </a:xfrm>
          <a:prstGeom prst="rect">
            <a:avLst/>
          </a:prstGeom>
          <a:noFill/>
        </p:spPr>
        <p:txBody>
          <a:bodyPr wrap="square" lIns="0" rIns="0" tIns="0" bIns="0" anchor="t">
            <a:spAutoFit/>
          </a:bodyPr>
          <a:lstStyle/>
          <a:p>
            <a:pPr algn="l">
              <a:lnSpc>
                <a:spcPct val="120000"/>
              </a:lnSpc>
            </a:pPr>
            <a:r>
              <a:rPr sz="1600" b="1">
                <a:solidFill>
                  <a:srgbClr val="1F1E1B"/>
                </a:solidFill>
                <a:latin typeface="Arial"/>
              </a:rPr>
              <a:t>Balance</a:t>
            </a:r>
          </a:p>
        </p:txBody>
      </p:sp>
      <p:sp>
        <p:nvSpPr>
          <p:cNvPr id="14" name="TextBox 13"/>
          <p:cNvSpPr txBox="1"/>
          <p:nvPr/>
        </p:nvSpPr>
        <p:spPr>
          <a:xfrm>
            <a:off x="3703320" y="4059936"/>
            <a:ext cx="7848295" cy="713232"/>
          </a:xfrm>
          <a:prstGeom prst="rect">
            <a:avLst/>
          </a:prstGeom>
          <a:noFill/>
        </p:spPr>
        <p:txBody>
          <a:bodyPr wrap="square" lIns="0" rIns="0" tIns="0" bIns="0" anchor="t">
            <a:spAutoFit/>
          </a:bodyPr>
          <a:lstStyle/>
          <a:p>
            <a:pPr algn="l">
              <a:lnSpc>
                <a:spcPct val="128000"/>
              </a:lnSpc>
            </a:pPr>
            <a:r>
              <a:rPr sz="1500" b="0">
                <a:solidFill>
                  <a:srgbClr val="565349"/>
                </a:solidFill>
                <a:latin typeface="Calibri"/>
              </a:rPr>
              <a:t>maintaining the centre of mass over a base of support: static in held positions, dynamic on the move</a:t>
            </a:r>
          </a:p>
        </p:txBody>
      </p:sp>
      <p:sp>
        <p:nvSpPr>
          <p:cNvPr id="15" name="TextBox 14"/>
          <p:cNvSpPr txBox="1"/>
          <p:nvPr/>
        </p:nvSpPr>
        <p:spPr>
          <a:xfrm>
            <a:off x="640080" y="4773168"/>
            <a:ext cx="2834640" cy="713232"/>
          </a:xfrm>
          <a:prstGeom prst="rect">
            <a:avLst/>
          </a:prstGeom>
          <a:noFill/>
        </p:spPr>
        <p:txBody>
          <a:bodyPr wrap="square" lIns="0" rIns="0" tIns="0" bIns="0" anchor="t">
            <a:spAutoFit/>
          </a:bodyPr>
          <a:lstStyle/>
          <a:p>
            <a:pPr algn="l">
              <a:lnSpc>
                <a:spcPct val="120000"/>
              </a:lnSpc>
            </a:pPr>
            <a:r>
              <a:rPr sz="1600" b="1">
                <a:solidFill>
                  <a:srgbClr val="1F1E1B"/>
                </a:solidFill>
                <a:latin typeface="Arial"/>
              </a:rPr>
              <a:t>Coordination</a:t>
            </a:r>
          </a:p>
        </p:txBody>
      </p:sp>
      <p:sp>
        <p:nvSpPr>
          <p:cNvPr id="16" name="TextBox 15"/>
          <p:cNvSpPr txBox="1"/>
          <p:nvPr/>
        </p:nvSpPr>
        <p:spPr>
          <a:xfrm>
            <a:off x="3703320" y="4773168"/>
            <a:ext cx="7848295" cy="713232"/>
          </a:xfrm>
          <a:prstGeom prst="rect">
            <a:avLst/>
          </a:prstGeom>
          <a:noFill/>
        </p:spPr>
        <p:txBody>
          <a:bodyPr wrap="square" lIns="0" rIns="0" tIns="0" bIns="0" anchor="t">
            <a:spAutoFit/>
          </a:bodyPr>
          <a:lstStyle/>
          <a:p>
            <a:pPr algn="l">
              <a:lnSpc>
                <a:spcPct val="128000"/>
              </a:lnSpc>
            </a:pPr>
            <a:r>
              <a:rPr sz="1500" b="0">
                <a:solidFill>
                  <a:srgbClr val="565349"/>
                </a:solidFill>
                <a:latin typeface="Calibri"/>
              </a:rPr>
              <a:t>moving two or more body parts at the same time smoothly and efficiently, for effective technique</a:t>
            </a:r>
          </a:p>
        </p:txBody>
      </p:sp>
    </p:spTree>
  </p:cSld>
  <p:clrMapOvr>
    <a:masterClrMapping/>
  </p:clrMapOvr>
</p:sld>
</file>

<file path=ppt/slides/slide2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75488"/>
            <a:ext cx="10911535" cy="256032"/>
          </a:xfrm>
          <a:prstGeom prst="rect">
            <a:avLst/>
          </a:prstGeom>
          <a:noFill/>
        </p:spPr>
        <p:txBody>
          <a:bodyPr wrap="square" lIns="0" rIns="0" tIns="0" bIns="0" anchor="t">
            <a:spAutoFit/>
          </a:bodyPr>
          <a:lstStyle/>
          <a:p>
            <a:pPr algn="l">
              <a:lnSpc>
                <a:spcPct val="115000"/>
              </a:lnSpc>
            </a:pPr>
            <a:r>
              <a:rPr sz="1300" b="1" spc="400">
                <a:solidFill>
                  <a:srgbClr val="D0202E"/>
                </a:solidFill>
                <a:latin typeface="Calibri"/>
              </a:rPr>
              <a:t>BOOKLET PAGE 7</a:t>
            </a:r>
          </a:p>
        </p:txBody>
      </p:sp>
      <p:sp>
        <p:nvSpPr>
          <p:cNvPr id="4" name="TextBox 3"/>
          <p:cNvSpPr txBox="1"/>
          <p:nvPr/>
        </p:nvSpPr>
        <p:spPr>
          <a:xfrm>
            <a:off x="640080" y="749808"/>
            <a:ext cx="10911535" cy="914400"/>
          </a:xfrm>
          <a:prstGeom prst="rect">
            <a:avLst/>
          </a:prstGeom>
          <a:noFill/>
        </p:spPr>
        <p:txBody>
          <a:bodyPr wrap="square" lIns="0" rIns="0" tIns="0" bIns="0" anchor="ctr">
            <a:spAutoFit/>
          </a:bodyPr>
          <a:lstStyle/>
          <a:p>
            <a:pPr algn="l">
              <a:lnSpc>
                <a:spcPct val="105000"/>
              </a:lnSpc>
            </a:pPr>
            <a:r>
              <a:rPr sz="3400" b="1">
                <a:solidFill>
                  <a:srgbClr val="1F1E1B"/>
                </a:solidFill>
                <a:latin typeface="Arial"/>
              </a:rPr>
              <a:t>Self-test.</a:t>
            </a:r>
          </a:p>
        </p:txBody>
      </p:sp>
      <p:sp>
        <p:nvSpPr>
          <p:cNvPr id="5" name="TextBox 4"/>
          <p:cNvSpPr txBox="1"/>
          <p:nvPr/>
        </p:nvSpPr>
        <p:spPr>
          <a:xfrm>
            <a:off x="640080" y="6144768"/>
            <a:ext cx="6765151" cy="274320"/>
          </a:xfrm>
          <a:prstGeom prst="rect">
            <a:avLst/>
          </a:prstGeom>
          <a:noFill/>
        </p:spPr>
        <p:txBody>
          <a:bodyPr wrap="square" lIns="0" rIns="0" tIns="0" bIns="0" anchor="ctr">
            <a:spAutoFit/>
          </a:bodyPr>
          <a:lstStyle/>
          <a:p>
            <a:pPr algn="l">
              <a:lnSpc>
                <a:spcPct val="115000"/>
              </a:lnSpc>
            </a:pPr>
            <a:r>
              <a:rPr sz="1150" b="0">
                <a:solidFill>
                  <a:srgbClr val="6E6B5E"/>
                </a:solidFill>
                <a:latin typeface="Calibri"/>
              </a:rPr>
              <a:t>DHS BTEC Sport · Component 2 · Task 1</a:t>
            </a:r>
          </a:p>
        </p:txBody>
      </p:sp>
      <p:sp>
        <p:nvSpPr>
          <p:cNvPr id="6" name="TextBox 5"/>
          <p:cNvSpPr txBox="1"/>
          <p:nvPr/>
        </p:nvSpPr>
        <p:spPr>
          <a:xfrm>
            <a:off x="7405231" y="6144768"/>
            <a:ext cx="4146383" cy="274320"/>
          </a:xfrm>
          <a:prstGeom prst="rect">
            <a:avLst/>
          </a:prstGeom>
          <a:noFill/>
        </p:spPr>
        <p:txBody>
          <a:bodyPr wrap="square" lIns="0" rIns="0" tIns="0" bIns="0" anchor="ctr">
            <a:spAutoFit/>
          </a:bodyPr>
          <a:lstStyle/>
          <a:p>
            <a:pPr algn="r">
              <a:lnSpc>
                <a:spcPct val="115000"/>
              </a:lnSpc>
            </a:pPr>
            <a:r>
              <a:rPr sz="1150" b="0">
                <a:solidFill>
                  <a:srgbClr val="6E6B5E"/>
                </a:solidFill>
                <a:latin typeface="Calibri"/>
              </a:rPr>
              <a:t>Booklet answers</a:t>
            </a:r>
          </a:p>
        </p:txBody>
      </p:sp>
      <p:sp>
        <p:nvSpPr>
          <p:cNvPr id="7" name="TextBox 6"/>
          <p:cNvSpPr txBox="1"/>
          <p:nvPr/>
        </p:nvSpPr>
        <p:spPr>
          <a:xfrm>
            <a:off x="640080" y="1920240"/>
            <a:ext cx="2834640" cy="713232"/>
          </a:xfrm>
          <a:prstGeom prst="rect">
            <a:avLst/>
          </a:prstGeom>
          <a:noFill/>
        </p:spPr>
        <p:txBody>
          <a:bodyPr wrap="square" lIns="0" rIns="0" tIns="0" bIns="0" anchor="t">
            <a:spAutoFit/>
          </a:bodyPr>
          <a:lstStyle/>
          <a:p>
            <a:pPr algn="l">
              <a:lnSpc>
                <a:spcPct val="120000"/>
              </a:lnSpc>
            </a:pPr>
            <a:r>
              <a:rPr sz="1600" b="1">
                <a:solidFill>
                  <a:srgbClr val="1F1E1B"/>
                </a:solidFill>
                <a:latin typeface="Arial"/>
              </a:rPr>
              <a:t>1</a:t>
            </a:r>
          </a:p>
        </p:txBody>
      </p:sp>
      <p:sp>
        <p:nvSpPr>
          <p:cNvPr id="8" name="TextBox 7"/>
          <p:cNvSpPr txBox="1"/>
          <p:nvPr/>
        </p:nvSpPr>
        <p:spPr>
          <a:xfrm>
            <a:off x="3703320" y="1920240"/>
            <a:ext cx="7848295" cy="713232"/>
          </a:xfrm>
          <a:prstGeom prst="rect">
            <a:avLst/>
          </a:prstGeom>
          <a:noFill/>
        </p:spPr>
        <p:txBody>
          <a:bodyPr wrap="square" lIns="0" rIns="0" tIns="0" bIns="0" anchor="t">
            <a:spAutoFit/>
          </a:bodyPr>
          <a:lstStyle/>
          <a:p>
            <a:pPr algn="l">
              <a:lnSpc>
                <a:spcPct val="128000"/>
              </a:lnSpc>
            </a:pPr>
            <a:r>
              <a:rPr sz="1500" b="0">
                <a:solidFill>
                  <a:srgbClr val="565349"/>
                </a:solidFill>
                <a:latin typeface="Calibri"/>
              </a:rPr>
              <a:t>Six physical: aerobic endurance, muscular endurance, muscular strength, speed, flexibility, body composition</a:t>
            </a:r>
          </a:p>
        </p:txBody>
      </p:sp>
      <p:sp>
        <p:nvSpPr>
          <p:cNvPr id="9" name="TextBox 8"/>
          <p:cNvSpPr txBox="1"/>
          <p:nvPr/>
        </p:nvSpPr>
        <p:spPr>
          <a:xfrm>
            <a:off x="640080" y="2633472"/>
            <a:ext cx="2834640" cy="713232"/>
          </a:xfrm>
          <a:prstGeom prst="rect">
            <a:avLst/>
          </a:prstGeom>
          <a:noFill/>
        </p:spPr>
        <p:txBody>
          <a:bodyPr wrap="square" lIns="0" rIns="0" tIns="0" bIns="0" anchor="t">
            <a:spAutoFit/>
          </a:bodyPr>
          <a:lstStyle/>
          <a:p>
            <a:pPr algn="l">
              <a:lnSpc>
                <a:spcPct val="120000"/>
              </a:lnSpc>
            </a:pPr>
            <a:r>
              <a:rPr sz="1600" b="1">
                <a:solidFill>
                  <a:srgbClr val="1F1E1B"/>
                </a:solidFill>
                <a:latin typeface="Arial"/>
              </a:rPr>
              <a:t>2</a:t>
            </a:r>
          </a:p>
        </p:txBody>
      </p:sp>
      <p:sp>
        <p:nvSpPr>
          <p:cNvPr id="10" name="TextBox 9"/>
          <p:cNvSpPr txBox="1"/>
          <p:nvPr/>
        </p:nvSpPr>
        <p:spPr>
          <a:xfrm>
            <a:off x="3703320" y="2633472"/>
            <a:ext cx="7848295" cy="713232"/>
          </a:xfrm>
          <a:prstGeom prst="rect">
            <a:avLst/>
          </a:prstGeom>
          <a:noFill/>
        </p:spPr>
        <p:txBody>
          <a:bodyPr wrap="square" lIns="0" rIns="0" tIns="0" bIns="0" anchor="t">
            <a:spAutoFit/>
          </a:bodyPr>
          <a:lstStyle/>
          <a:p>
            <a:pPr algn="l">
              <a:lnSpc>
                <a:spcPct val="128000"/>
              </a:lnSpc>
            </a:pPr>
            <a:r>
              <a:rPr sz="1500" b="0">
                <a:solidFill>
                  <a:srgbClr val="565349"/>
                </a:solidFill>
                <a:latin typeface="Calibri"/>
              </a:rPr>
              <a:t>Five skill-related: power, agility, reaction time, balance, coordination</a:t>
            </a:r>
          </a:p>
        </p:txBody>
      </p:sp>
      <p:sp>
        <p:nvSpPr>
          <p:cNvPr id="11" name="TextBox 10"/>
          <p:cNvSpPr txBox="1"/>
          <p:nvPr/>
        </p:nvSpPr>
        <p:spPr>
          <a:xfrm>
            <a:off x="640080" y="3346704"/>
            <a:ext cx="2834640" cy="713232"/>
          </a:xfrm>
          <a:prstGeom prst="rect">
            <a:avLst/>
          </a:prstGeom>
          <a:noFill/>
        </p:spPr>
        <p:txBody>
          <a:bodyPr wrap="square" lIns="0" rIns="0" tIns="0" bIns="0" anchor="t">
            <a:spAutoFit/>
          </a:bodyPr>
          <a:lstStyle/>
          <a:p>
            <a:pPr algn="l">
              <a:lnSpc>
                <a:spcPct val="120000"/>
              </a:lnSpc>
            </a:pPr>
            <a:r>
              <a:rPr sz="1600" b="1">
                <a:solidFill>
                  <a:srgbClr val="1F1E1B"/>
                </a:solidFill>
                <a:latin typeface="Arial"/>
              </a:rPr>
              <a:t>3</a:t>
            </a:r>
          </a:p>
        </p:txBody>
      </p:sp>
      <p:sp>
        <p:nvSpPr>
          <p:cNvPr id="12" name="TextBox 11"/>
          <p:cNvSpPr txBox="1"/>
          <p:nvPr/>
        </p:nvSpPr>
        <p:spPr>
          <a:xfrm>
            <a:off x="3703320" y="3346704"/>
            <a:ext cx="7848295" cy="713232"/>
          </a:xfrm>
          <a:prstGeom prst="rect">
            <a:avLst/>
          </a:prstGeom>
          <a:noFill/>
        </p:spPr>
        <p:txBody>
          <a:bodyPr wrap="square" lIns="0" rIns="0" tIns="0" bIns="0" anchor="t">
            <a:spAutoFit/>
          </a:bodyPr>
          <a:lstStyle/>
          <a:p>
            <a:pPr algn="l">
              <a:lnSpc>
                <a:spcPct val="128000"/>
              </a:lnSpc>
            </a:pPr>
            <a:r>
              <a:rPr sz="1500" b="0">
                <a:solidFill>
                  <a:srgbClr val="565349"/>
                </a:solidFill>
                <a:latin typeface="Calibri"/>
              </a:rPr>
              <a:t>Define in spec language, show its use in the chosen sport, explain the impact on performance</a:t>
            </a:r>
          </a:p>
        </p:txBody>
      </p:sp>
      <p:sp>
        <p:nvSpPr>
          <p:cNvPr id="13" name="TextBox 12"/>
          <p:cNvSpPr txBox="1"/>
          <p:nvPr/>
        </p:nvSpPr>
        <p:spPr>
          <a:xfrm>
            <a:off x="640080" y="4059936"/>
            <a:ext cx="2834640" cy="713232"/>
          </a:xfrm>
          <a:prstGeom prst="rect">
            <a:avLst/>
          </a:prstGeom>
          <a:noFill/>
        </p:spPr>
        <p:txBody>
          <a:bodyPr wrap="square" lIns="0" rIns="0" tIns="0" bIns="0" anchor="t">
            <a:spAutoFit/>
          </a:bodyPr>
          <a:lstStyle/>
          <a:p>
            <a:pPr algn="l">
              <a:lnSpc>
                <a:spcPct val="120000"/>
              </a:lnSpc>
            </a:pPr>
            <a:r>
              <a:rPr sz="1600" b="1">
                <a:solidFill>
                  <a:srgbClr val="1F1E1B"/>
                </a:solidFill>
                <a:latin typeface="Arial"/>
              </a:rPr>
              <a:t>4</a:t>
            </a:r>
          </a:p>
        </p:txBody>
      </p:sp>
      <p:sp>
        <p:nvSpPr>
          <p:cNvPr id="14" name="TextBox 13"/>
          <p:cNvSpPr txBox="1"/>
          <p:nvPr/>
        </p:nvSpPr>
        <p:spPr>
          <a:xfrm>
            <a:off x="3703320" y="4059936"/>
            <a:ext cx="7848295" cy="713232"/>
          </a:xfrm>
          <a:prstGeom prst="rect">
            <a:avLst/>
          </a:prstGeom>
          <a:noFill/>
        </p:spPr>
        <p:txBody>
          <a:bodyPr wrap="square" lIns="0" rIns="0" tIns="0" bIns="0" anchor="t">
            <a:spAutoFit/>
          </a:bodyPr>
          <a:lstStyle/>
          <a:p>
            <a:pPr algn="l">
              <a:lnSpc>
                <a:spcPct val="128000"/>
              </a:lnSpc>
            </a:pPr>
            <a:r>
              <a:rPr sz="1500" b="0">
                <a:solidFill>
                  <a:srgbClr val="565349"/>
                </a:solidFill>
                <a:latin typeface="Calibri"/>
              </a:rPr>
              <a:t>Eleven components, each with a use and an impact, with no omissions</a:t>
            </a:r>
          </a:p>
        </p:txBody>
      </p:sp>
      <p:sp>
        <p:nvSpPr>
          <p:cNvPr id="15" name="TextBox 14"/>
          <p:cNvSpPr txBox="1"/>
          <p:nvPr/>
        </p:nvSpPr>
        <p:spPr>
          <a:xfrm>
            <a:off x="640080" y="4773168"/>
            <a:ext cx="2834640" cy="713232"/>
          </a:xfrm>
          <a:prstGeom prst="rect">
            <a:avLst/>
          </a:prstGeom>
          <a:noFill/>
        </p:spPr>
        <p:txBody>
          <a:bodyPr wrap="square" lIns="0" rIns="0" tIns="0" bIns="0" anchor="t">
            <a:spAutoFit/>
          </a:bodyPr>
          <a:lstStyle/>
          <a:p>
            <a:pPr algn="l">
              <a:lnSpc>
                <a:spcPct val="120000"/>
              </a:lnSpc>
            </a:pPr>
            <a:r>
              <a:rPr sz="1600" b="1">
                <a:solidFill>
                  <a:srgbClr val="1F1E1B"/>
                </a:solidFill>
                <a:latin typeface="Arial"/>
              </a:rPr>
              <a:t>5</a:t>
            </a:r>
          </a:p>
        </p:txBody>
      </p:sp>
      <p:sp>
        <p:nvSpPr>
          <p:cNvPr id="16" name="TextBox 15"/>
          <p:cNvSpPr txBox="1"/>
          <p:nvPr/>
        </p:nvSpPr>
        <p:spPr>
          <a:xfrm>
            <a:off x="3703320" y="4773168"/>
            <a:ext cx="7848295" cy="713232"/>
          </a:xfrm>
          <a:prstGeom prst="rect">
            <a:avLst/>
          </a:prstGeom>
          <a:noFill/>
        </p:spPr>
        <p:txBody>
          <a:bodyPr wrap="square" lIns="0" rIns="0" tIns="0" bIns="0" anchor="t">
            <a:spAutoFit/>
          </a:bodyPr>
          <a:lstStyle/>
          <a:p>
            <a:pPr algn="l">
              <a:lnSpc>
                <a:spcPct val="128000"/>
              </a:lnSpc>
            </a:pPr>
            <a:r>
              <a:rPr sz="1500" b="0">
                <a:solidFill>
                  <a:srgbClr val="565349"/>
                </a:solidFill>
                <a:latin typeface="Calibri"/>
              </a:rPr>
              <a:t>Approximately 2–3 pages of A4, in approximately one hour of supervised time</a:t>
            </a:r>
          </a:p>
        </p:txBody>
      </p:sp>
    </p:spTree>
  </p:cSld>
  <p:clrMapOvr>
    <a:masterClrMapping/>
  </p:clrMapOvr>
</p:sld>
</file>

<file path=ppt/slides/slide2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6858000"/>
          </a:xfrm>
          <a:prstGeom prst="rect">
            <a:avLst/>
          </a:prstGeom>
          <a:solidFill>
            <a:srgbClr val="1F1E1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40080" y="1920240"/>
            <a:ext cx="10911535" cy="1005840"/>
          </a:xfrm>
          <a:prstGeom prst="rect">
            <a:avLst/>
          </a:prstGeom>
          <a:noFill/>
        </p:spPr>
        <p:txBody>
          <a:bodyPr wrap="square" lIns="0" rIns="0" tIns="0" bIns="0" anchor="ctr">
            <a:spAutoFit/>
          </a:bodyPr>
          <a:lstStyle/>
          <a:p>
            <a:pPr algn="l">
              <a:lnSpc>
                <a:spcPct val="115000"/>
              </a:lnSpc>
            </a:pPr>
            <a:r>
              <a:rPr sz="4000" b="1">
                <a:solidFill>
                  <a:srgbClr val="FFFFFF"/>
                </a:solidFill>
                <a:latin typeface="Arial"/>
              </a:rPr>
              <a:t>Task 1 is done.</a:t>
            </a:r>
          </a:p>
        </p:txBody>
      </p:sp>
      <p:sp>
        <p:nvSpPr>
          <p:cNvPr id="5" name="Rectangle 4"/>
          <p:cNvSpPr/>
          <p:nvPr/>
        </p:nvSpPr>
        <p:spPr>
          <a:xfrm>
            <a:off x="640080" y="3328416"/>
            <a:ext cx="50292" cy="256032"/>
          </a:xfrm>
          <a:prstGeom prst="rect">
            <a:avLst/>
          </a:prstGeom>
          <a:solidFill>
            <a:srgbClr val="D020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950976" y="3200400"/>
            <a:ext cx="10600639" cy="548640"/>
          </a:xfrm>
          <a:prstGeom prst="rect">
            <a:avLst/>
          </a:prstGeom>
          <a:noFill/>
        </p:spPr>
        <p:txBody>
          <a:bodyPr wrap="square" lIns="0" rIns="0" tIns="0" bIns="0" anchor="t">
            <a:spAutoFit/>
          </a:bodyPr>
          <a:lstStyle/>
          <a:p>
            <a:pPr algn="l">
              <a:lnSpc>
                <a:spcPct val="130000"/>
              </a:lnSpc>
            </a:pPr>
            <a:r>
              <a:rPr sz="1700" b="0">
                <a:solidFill>
                  <a:srgbClr val="C9C6BA"/>
                </a:solidFill>
                <a:latin typeface="Calibri"/>
              </a:rPr>
              <a:t>Task 1 comes back with a band and one named gap.</a:t>
            </a:r>
          </a:p>
        </p:txBody>
      </p:sp>
      <p:sp>
        <p:nvSpPr>
          <p:cNvPr id="7" name="Rectangle 6"/>
          <p:cNvSpPr/>
          <p:nvPr/>
        </p:nvSpPr>
        <p:spPr>
          <a:xfrm>
            <a:off x="640080" y="3877056"/>
            <a:ext cx="50292" cy="256032"/>
          </a:xfrm>
          <a:prstGeom prst="rect">
            <a:avLst/>
          </a:prstGeom>
          <a:solidFill>
            <a:srgbClr val="D020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950976" y="3749040"/>
            <a:ext cx="10600639" cy="548640"/>
          </a:xfrm>
          <a:prstGeom prst="rect">
            <a:avLst/>
          </a:prstGeom>
          <a:noFill/>
        </p:spPr>
        <p:txBody>
          <a:bodyPr wrap="square" lIns="0" rIns="0" tIns="0" bIns="0" anchor="t">
            <a:spAutoFit/>
          </a:bodyPr>
          <a:lstStyle/>
          <a:p>
            <a:pPr algn="l">
              <a:lnSpc>
                <a:spcPct val="130000"/>
              </a:lnSpc>
            </a:pPr>
            <a:r>
              <a:rPr sz="1700" b="0">
                <a:solidFill>
                  <a:srgbClr val="C9C6BA"/>
                </a:solidFill>
                <a:latin typeface="Calibri"/>
              </a:rPr>
              <a:t>Task 2 evidence keeps building in practical lessons.</a:t>
            </a:r>
          </a:p>
        </p:txBody>
      </p:sp>
      <p:sp>
        <p:nvSpPr>
          <p:cNvPr id="9" name="Rectangle 8"/>
          <p:cNvSpPr/>
          <p:nvPr/>
        </p:nvSpPr>
        <p:spPr>
          <a:xfrm>
            <a:off x="640080" y="4425696"/>
            <a:ext cx="50292" cy="256032"/>
          </a:xfrm>
          <a:prstGeom prst="rect">
            <a:avLst/>
          </a:prstGeom>
          <a:solidFill>
            <a:srgbClr val="D020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950976" y="4297680"/>
            <a:ext cx="10600639" cy="548640"/>
          </a:xfrm>
          <a:prstGeom prst="rect">
            <a:avLst/>
          </a:prstGeom>
          <a:noFill/>
        </p:spPr>
        <p:txBody>
          <a:bodyPr wrap="square" lIns="0" rIns="0" tIns="0" bIns="0" anchor="t">
            <a:spAutoFit/>
          </a:bodyPr>
          <a:lstStyle/>
          <a:p>
            <a:pPr algn="l">
              <a:lnSpc>
                <a:spcPct val="130000"/>
              </a:lnSpc>
            </a:pPr>
            <a:r>
              <a:rPr sz="1700" b="0">
                <a:solidFill>
                  <a:srgbClr val="C9C6BA"/>
                </a:solidFill>
                <a:latin typeface="Calibri"/>
              </a:rPr>
              <a:t>Next written task: Task 3, Officiating in sport, sat Wed 11 November.</a:t>
            </a:r>
          </a:p>
        </p:txBody>
      </p:sp>
      <p:sp>
        <p:nvSpPr>
          <p:cNvPr id="11" name="Rectangle 10"/>
          <p:cNvSpPr/>
          <p:nvPr/>
        </p:nvSpPr>
        <p:spPr>
          <a:xfrm>
            <a:off x="640080" y="4974336"/>
            <a:ext cx="50292" cy="256032"/>
          </a:xfrm>
          <a:prstGeom prst="rect">
            <a:avLst/>
          </a:prstGeom>
          <a:solidFill>
            <a:srgbClr val="D020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950976" y="4846320"/>
            <a:ext cx="10600639" cy="548640"/>
          </a:xfrm>
          <a:prstGeom prst="rect">
            <a:avLst/>
          </a:prstGeom>
          <a:noFill/>
        </p:spPr>
        <p:txBody>
          <a:bodyPr wrap="square" lIns="0" rIns="0" tIns="0" bIns="0" anchor="t">
            <a:spAutoFit/>
          </a:bodyPr>
          <a:lstStyle/>
          <a:p>
            <a:pPr algn="l">
              <a:lnSpc>
                <a:spcPct val="130000"/>
              </a:lnSpc>
            </a:pPr>
            <a:r>
              <a:rPr sz="1700" b="0">
                <a:solidFill>
                  <a:srgbClr val="C9C6BA"/>
                </a:solidFill>
                <a:latin typeface="Calibri"/>
              </a:rPr>
              <a:t>Pearson deadline for marks and sampled work: Tue 15 December.</a:t>
            </a:r>
          </a:p>
        </p:txBody>
      </p:sp>
      <p:sp>
        <p:nvSpPr>
          <p:cNvPr id="13" name="TextBox 12"/>
          <p:cNvSpPr txBox="1"/>
          <p:nvPr/>
        </p:nvSpPr>
        <p:spPr>
          <a:xfrm>
            <a:off x="640080" y="6144768"/>
            <a:ext cx="10911535" cy="274320"/>
          </a:xfrm>
          <a:prstGeom prst="rect">
            <a:avLst/>
          </a:prstGeom>
          <a:noFill/>
        </p:spPr>
        <p:txBody>
          <a:bodyPr wrap="square" lIns="0" rIns="0" tIns="0" bIns="0" anchor="ctr">
            <a:spAutoFit/>
          </a:bodyPr>
          <a:lstStyle/>
          <a:p>
            <a:pPr algn="l">
              <a:lnSpc>
                <a:spcPct val="115000"/>
              </a:lnSpc>
            </a:pPr>
            <a:r>
              <a:rPr sz="1150" b="0">
                <a:solidFill>
                  <a:srgbClr val="C9C6BA"/>
                </a:solidFill>
                <a:latin typeface="Calibri"/>
              </a:rPr>
              <a:t>DHS BTEC Sport · Component 2 · Task 1</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75488"/>
            <a:ext cx="10911535" cy="256032"/>
          </a:xfrm>
          <a:prstGeom prst="rect">
            <a:avLst/>
          </a:prstGeom>
          <a:noFill/>
        </p:spPr>
        <p:txBody>
          <a:bodyPr wrap="square" lIns="0" rIns="0" tIns="0" bIns="0" anchor="t">
            <a:spAutoFit/>
          </a:bodyPr>
          <a:lstStyle/>
          <a:p>
            <a:pPr algn="l">
              <a:lnSpc>
                <a:spcPct val="115000"/>
              </a:lnSpc>
            </a:pPr>
            <a:r>
              <a:rPr sz="1300" b="1" spc="400">
                <a:solidFill>
                  <a:srgbClr val="D0202E"/>
                </a:solidFill>
                <a:latin typeface="Calibri"/>
              </a:rPr>
              <a:t>LESSON 1</a:t>
            </a:r>
          </a:p>
        </p:txBody>
      </p:sp>
      <p:sp>
        <p:nvSpPr>
          <p:cNvPr id="4" name="TextBox 3"/>
          <p:cNvSpPr txBox="1"/>
          <p:nvPr/>
        </p:nvSpPr>
        <p:spPr>
          <a:xfrm>
            <a:off x="640080" y="749808"/>
            <a:ext cx="10911535" cy="914400"/>
          </a:xfrm>
          <a:prstGeom prst="rect">
            <a:avLst/>
          </a:prstGeom>
          <a:noFill/>
        </p:spPr>
        <p:txBody>
          <a:bodyPr wrap="square" lIns="0" rIns="0" tIns="0" bIns="0" anchor="ctr">
            <a:spAutoFit/>
          </a:bodyPr>
          <a:lstStyle/>
          <a:p>
            <a:pPr algn="l">
              <a:lnSpc>
                <a:spcPct val="105000"/>
              </a:lnSpc>
            </a:pPr>
            <a:r>
              <a:rPr sz="3400" b="1">
                <a:solidFill>
                  <a:srgbClr val="1F1E1B"/>
                </a:solidFill>
                <a:latin typeface="Arial"/>
              </a:rPr>
              <a:t>Components of physical fitness</a:t>
            </a:r>
          </a:p>
        </p:txBody>
      </p:sp>
      <p:sp>
        <p:nvSpPr>
          <p:cNvPr id="5" name="TextBox 4"/>
          <p:cNvSpPr txBox="1"/>
          <p:nvPr/>
        </p:nvSpPr>
        <p:spPr>
          <a:xfrm>
            <a:off x="640080" y="6144768"/>
            <a:ext cx="6765151" cy="274320"/>
          </a:xfrm>
          <a:prstGeom prst="rect">
            <a:avLst/>
          </a:prstGeom>
          <a:noFill/>
        </p:spPr>
        <p:txBody>
          <a:bodyPr wrap="square" lIns="0" rIns="0" tIns="0" bIns="0" anchor="ctr">
            <a:spAutoFit/>
          </a:bodyPr>
          <a:lstStyle/>
          <a:p>
            <a:pPr algn="l">
              <a:lnSpc>
                <a:spcPct val="115000"/>
              </a:lnSpc>
            </a:pPr>
            <a:r>
              <a:rPr sz="1150" b="0">
                <a:solidFill>
                  <a:srgbClr val="6E6B5E"/>
                </a:solidFill>
                <a:latin typeface="Calibri"/>
              </a:rPr>
              <a:t>DHS BTEC Sport · Component 2 · Task 1</a:t>
            </a:r>
          </a:p>
        </p:txBody>
      </p:sp>
      <p:sp>
        <p:nvSpPr>
          <p:cNvPr id="6" name="TextBox 5"/>
          <p:cNvSpPr txBox="1"/>
          <p:nvPr/>
        </p:nvSpPr>
        <p:spPr>
          <a:xfrm>
            <a:off x="7405231" y="6144768"/>
            <a:ext cx="4146383" cy="274320"/>
          </a:xfrm>
          <a:prstGeom prst="rect">
            <a:avLst/>
          </a:prstGeom>
          <a:noFill/>
        </p:spPr>
        <p:txBody>
          <a:bodyPr wrap="square" lIns="0" rIns="0" tIns="0" bIns="0" anchor="ctr">
            <a:spAutoFit/>
          </a:bodyPr>
          <a:lstStyle/>
          <a:p>
            <a:pPr algn="r">
              <a:lnSpc>
                <a:spcPct val="115000"/>
              </a:lnSpc>
            </a:pPr>
            <a:r>
              <a:rPr sz="1150" b="0">
                <a:solidFill>
                  <a:srgbClr val="6E6B5E"/>
                </a:solidFill>
                <a:latin typeface="Calibri"/>
              </a:rPr>
              <a:t>Lesson 1</a:t>
            </a:r>
          </a:p>
        </p:txBody>
      </p:sp>
      <p:sp>
        <p:nvSpPr>
          <p:cNvPr id="7" name="TextBox 6"/>
          <p:cNvSpPr txBox="1"/>
          <p:nvPr/>
        </p:nvSpPr>
        <p:spPr>
          <a:xfrm>
            <a:off x="640080" y="2057400"/>
            <a:ext cx="10911535" cy="310896"/>
          </a:xfrm>
          <a:prstGeom prst="rect">
            <a:avLst/>
          </a:prstGeom>
          <a:noFill/>
        </p:spPr>
        <p:txBody>
          <a:bodyPr wrap="square" lIns="0" rIns="0" tIns="0" bIns="0" anchor="t">
            <a:spAutoFit/>
          </a:bodyPr>
          <a:lstStyle/>
          <a:p>
            <a:pPr algn="l">
              <a:lnSpc>
                <a:spcPct val="115000"/>
              </a:lnSpc>
            </a:pPr>
            <a:r>
              <a:rPr sz="1500" b="0">
                <a:solidFill>
                  <a:srgbClr val="6E6B5E"/>
                </a:solidFill>
                <a:latin typeface="Calibri"/>
              </a:rPr>
              <a:t>By the end of this lesson…</a:t>
            </a:r>
          </a:p>
        </p:txBody>
      </p:sp>
      <p:sp>
        <p:nvSpPr>
          <p:cNvPr id="8" name="Rectangle 7"/>
          <p:cNvSpPr/>
          <p:nvPr/>
        </p:nvSpPr>
        <p:spPr>
          <a:xfrm>
            <a:off x="640080" y="2743200"/>
            <a:ext cx="50292" cy="274320"/>
          </a:xfrm>
          <a:prstGeom prst="rect">
            <a:avLst/>
          </a:prstGeom>
          <a:solidFill>
            <a:srgbClr val="D020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950976" y="2624328"/>
            <a:ext cx="10600639" cy="457200"/>
          </a:xfrm>
          <a:prstGeom prst="rect">
            <a:avLst/>
          </a:prstGeom>
          <a:noFill/>
        </p:spPr>
        <p:txBody>
          <a:bodyPr wrap="square" lIns="0" rIns="0" tIns="0" bIns="0" anchor="t">
            <a:spAutoFit/>
          </a:bodyPr>
          <a:lstStyle/>
          <a:p>
            <a:pPr algn="l">
              <a:lnSpc>
                <a:spcPct val="130000"/>
              </a:lnSpc>
            </a:pPr>
            <a:r>
              <a:rPr sz="1900" b="0">
                <a:solidFill>
                  <a:srgbClr val="1F1E1B"/>
                </a:solidFill>
                <a:latin typeface="Calibri"/>
              </a:rPr>
              <a:t>Define all six components of physical fitness in spec language</a:t>
            </a:r>
          </a:p>
        </p:txBody>
      </p:sp>
      <p:sp>
        <p:nvSpPr>
          <p:cNvPr id="10" name="Rectangle 9"/>
          <p:cNvSpPr/>
          <p:nvPr/>
        </p:nvSpPr>
        <p:spPr>
          <a:xfrm>
            <a:off x="640080" y="3346704"/>
            <a:ext cx="50292" cy="274320"/>
          </a:xfrm>
          <a:prstGeom prst="rect">
            <a:avLst/>
          </a:prstGeom>
          <a:solidFill>
            <a:srgbClr val="D020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950976" y="3227832"/>
            <a:ext cx="10600639" cy="457200"/>
          </a:xfrm>
          <a:prstGeom prst="rect">
            <a:avLst/>
          </a:prstGeom>
          <a:noFill/>
        </p:spPr>
        <p:txBody>
          <a:bodyPr wrap="square" lIns="0" rIns="0" tIns="0" bIns="0" anchor="t">
            <a:spAutoFit/>
          </a:bodyPr>
          <a:lstStyle/>
          <a:p>
            <a:pPr algn="l">
              <a:lnSpc>
                <a:spcPct val="130000"/>
              </a:lnSpc>
            </a:pPr>
            <a:r>
              <a:rPr sz="1900" b="0">
                <a:solidFill>
                  <a:srgbClr val="1F1E1B"/>
                </a:solidFill>
                <a:latin typeface="Calibri"/>
              </a:rPr>
              <a:t>Pick out the components a given team sport relies on</a:t>
            </a:r>
          </a:p>
        </p:txBody>
      </p:sp>
      <p:sp>
        <p:nvSpPr>
          <p:cNvPr id="12" name="Rectangle 11"/>
          <p:cNvSpPr/>
          <p:nvPr/>
        </p:nvSpPr>
        <p:spPr>
          <a:xfrm>
            <a:off x="640080" y="3950208"/>
            <a:ext cx="50292" cy="274320"/>
          </a:xfrm>
          <a:prstGeom prst="rect">
            <a:avLst/>
          </a:prstGeom>
          <a:solidFill>
            <a:srgbClr val="D020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950976" y="3831336"/>
            <a:ext cx="10600639" cy="457200"/>
          </a:xfrm>
          <a:prstGeom prst="rect">
            <a:avLst/>
          </a:prstGeom>
          <a:noFill/>
        </p:spPr>
        <p:txBody>
          <a:bodyPr wrap="square" lIns="0" rIns="0" tIns="0" bIns="0" anchor="t">
            <a:spAutoFit/>
          </a:bodyPr>
          <a:lstStyle/>
          <a:p>
            <a:pPr algn="l">
              <a:lnSpc>
                <a:spcPct val="130000"/>
              </a:lnSpc>
            </a:pPr>
            <a:r>
              <a:rPr sz="1900" b="0">
                <a:solidFill>
                  <a:srgbClr val="1F1E1B"/>
                </a:solidFill>
                <a:latin typeface="Calibri"/>
              </a:rPr>
              <a:t>Explain the impact of each component on performance</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75488"/>
            <a:ext cx="10911535" cy="256032"/>
          </a:xfrm>
          <a:prstGeom prst="rect">
            <a:avLst/>
          </a:prstGeom>
          <a:noFill/>
        </p:spPr>
        <p:txBody>
          <a:bodyPr wrap="square" lIns="0" rIns="0" tIns="0" bIns="0" anchor="t">
            <a:spAutoFit/>
          </a:bodyPr>
          <a:lstStyle/>
          <a:p>
            <a:pPr algn="l">
              <a:lnSpc>
                <a:spcPct val="115000"/>
              </a:lnSpc>
            </a:pPr>
            <a:r>
              <a:rPr sz="1300" b="1" spc="400">
                <a:solidFill>
                  <a:srgbClr val="D0202E"/>
                </a:solidFill>
                <a:latin typeface="Calibri"/>
              </a:rPr>
              <a:t>RETRIEVAL</a:t>
            </a:r>
          </a:p>
        </p:txBody>
      </p:sp>
      <p:sp>
        <p:nvSpPr>
          <p:cNvPr id="4" name="TextBox 3"/>
          <p:cNvSpPr txBox="1"/>
          <p:nvPr/>
        </p:nvSpPr>
        <p:spPr>
          <a:xfrm>
            <a:off x="640080" y="749808"/>
            <a:ext cx="10911535" cy="914400"/>
          </a:xfrm>
          <a:prstGeom prst="rect">
            <a:avLst/>
          </a:prstGeom>
          <a:noFill/>
        </p:spPr>
        <p:txBody>
          <a:bodyPr wrap="square" lIns="0" rIns="0" tIns="0" bIns="0" anchor="ctr">
            <a:spAutoFit/>
          </a:bodyPr>
          <a:lstStyle/>
          <a:p>
            <a:pPr algn="l">
              <a:lnSpc>
                <a:spcPct val="105000"/>
              </a:lnSpc>
            </a:pPr>
            <a:r>
              <a:rPr sz="3400" b="1">
                <a:solidFill>
                  <a:srgbClr val="1F1E1B"/>
                </a:solidFill>
                <a:latin typeface="Arial"/>
              </a:rPr>
              <a:t>Do now.</a:t>
            </a:r>
          </a:p>
        </p:txBody>
      </p:sp>
      <p:sp>
        <p:nvSpPr>
          <p:cNvPr id="5" name="TextBox 4"/>
          <p:cNvSpPr txBox="1"/>
          <p:nvPr/>
        </p:nvSpPr>
        <p:spPr>
          <a:xfrm>
            <a:off x="640080" y="6144768"/>
            <a:ext cx="6765151" cy="274320"/>
          </a:xfrm>
          <a:prstGeom prst="rect">
            <a:avLst/>
          </a:prstGeom>
          <a:noFill/>
        </p:spPr>
        <p:txBody>
          <a:bodyPr wrap="square" lIns="0" rIns="0" tIns="0" bIns="0" anchor="ctr">
            <a:spAutoFit/>
          </a:bodyPr>
          <a:lstStyle/>
          <a:p>
            <a:pPr algn="l">
              <a:lnSpc>
                <a:spcPct val="115000"/>
              </a:lnSpc>
            </a:pPr>
            <a:r>
              <a:rPr sz="1150" b="0">
                <a:solidFill>
                  <a:srgbClr val="6E6B5E"/>
                </a:solidFill>
                <a:latin typeface="Calibri"/>
              </a:rPr>
              <a:t>DHS BTEC Sport · Component 2 · Task 1</a:t>
            </a:r>
          </a:p>
        </p:txBody>
      </p:sp>
      <p:sp>
        <p:nvSpPr>
          <p:cNvPr id="6" name="TextBox 5"/>
          <p:cNvSpPr txBox="1"/>
          <p:nvPr/>
        </p:nvSpPr>
        <p:spPr>
          <a:xfrm>
            <a:off x="7405231" y="6144768"/>
            <a:ext cx="4146383" cy="274320"/>
          </a:xfrm>
          <a:prstGeom prst="rect">
            <a:avLst/>
          </a:prstGeom>
          <a:noFill/>
        </p:spPr>
        <p:txBody>
          <a:bodyPr wrap="square" lIns="0" rIns="0" tIns="0" bIns="0" anchor="ctr">
            <a:spAutoFit/>
          </a:bodyPr>
          <a:lstStyle/>
          <a:p>
            <a:pPr algn="r">
              <a:lnSpc>
                <a:spcPct val="115000"/>
              </a:lnSpc>
            </a:pPr>
            <a:r>
              <a:rPr sz="1150" b="0">
                <a:solidFill>
                  <a:srgbClr val="6E6B5E"/>
                </a:solidFill>
                <a:latin typeface="Calibri"/>
              </a:rPr>
              <a:t>Lesson 1</a:t>
            </a:r>
          </a:p>
        </p:txBody>
      </p:sp>
      <p:sp>
        <p:nvSpPr>
          <p:cNvPr id="7" name="TextBox 6"/>
          <p:cNvSpPr txBox="1"/>
          <p:nvPr/>
        </p:nvSpPr>
        <p:spPr>
          <a:xfrm>
            <a:off x="640080" y="1810512"/>
            <a:ext cx="10911535" cy="292608"/>
          </a:xfrm>
          <a:prstGeom prst="rect">
            <a:avLst/>
          </a:prstGeom>
          <a:noFill/>
        </p:spPr>
        <p:txBody>
          <a:bodyPr wrap="square" lIns="0" rIns="0" tIns="0" bIns="0" anchor="t">
            <a:spAutoFit/>
          </a:bodyPr>
          <a:lstStyle/>
          <a:p>
            <a:pPr algn="l">
              <a:lnSpc>
                <a:spcPct val="115000"/>
              </a:lnSpc>
            </a:pPr>
            <a:r>
              <a:rPr sz="1450" b="0">
                <a:solidFill>
                  <a:srgbClr val="6E6B5E"/>
                </a:solidFill>
                <a:latin typeface="Calibri"/>
              </a:rPr>
              <a:t>In your book, full sentences, on your own. 5 minutes.</a:t>
            </a:r>
          </a:p>
        </p:txBody>
      </p:sp>
      <p:sp>
        <p:nvSpPr>
          <p:cNvPr id="8" name="TextBox 7"/>
          <p:cNvSpPr txBox="1"/>
          <p:nvPr/>
        </p:nvSpPr>
        <p:spPr>
          <a:xfrm>
            <a:off x="640080" y="2322576"/>
            <a:ext cx="365760" cy="457200"/>
          </a:xfrm>
          <a:prstGeom prst="rect">
            <a:avLst/>
          </a:prstGeom>
          <a:noFill/>
        </p:spPr>
        <p:txBody>
          <a:bodyPr wrap="square" lIns="0" rIns="0" tIns="0" bIns="0" anchor="t">
            <a:spAutoFit/>
          </a:bodyPr>
          <a:lstStyle/>
          <a:p>
            <a:pPr algn="l">
              <a:lnSpc>
                <a:spcPct val="115000"/>
              </a:lnSpc>
            </a:pPr>
            <a:r>
              <a:rPr sz="1700" b="1">
                <a:solidFill>
                  <a:srgbClr val="D0202E"/>
                </a:solidFill>
                <a:latin typeface="Arial"/>
              </a:rPr>
              <a:t>1.</a:t>
            </a:r>
          </a:p>
        </p:txBody>
      </p:sp>
      <p:sp>
        <p:nvSpPr>
          <p:cNvPr id="9" name="TextBox 8"/>
          <p:cNvSpPr txBox="1"/>
          <p:nvPr/>
        </p:nvSpPr>
        <p:spPr>
          <a:xfrm>
            <a:off x="1024128" y="2322576"/>
            <a:ext cx="4744373" cy="731520"/>
          </a:xfrm>
          <a:prstGeom prst="rect">
            <a:avLst/>
          </a:prstGeom>
          <a:noFill/>
        </p:spPr>
        <p:txBody>
          <a:bodyPr wrap="square" lIns="0" rIns="0" tIns="0" bIns="0" anchor="t">
            <a:spAutoFit/>
          </a:bodyPr>
          <a:lstStyle/>
          <a:p>
            <a:pPr algn="l">
              <a:lnSpc>
                <a:spcPct val="130000"/>
              </a:lnSpc>
            </a:pPr>
            <a:r>
              <a:rPr sz="1700" b="0">
                <a:solidFill>
                  <a:srgbClr val="1F1E1B"/>
                </a:solidFill>
                <a:latin typeface="Calibri"/>
              </a:rPr>
              <a:t>Name as many components of physical fitness as you can. There are six.</a:t>
            </a:r>
          </a:p>
        </p:txBody>
      </p:sp>
      <p:sp>
        <p:nvSpPr>
          <p:cNvPr id="10" name="TextBox 9"/>
          <p:cNvSpPr txBox="1"/>
          <p:nvPr/>
        </p:nvSpPr>
        <p:spPr>
          <a:xfrm>
            <a:off x="640080" y="3108960"/>
            <a:ext cx="365760" cy="457200"/>
          </a:xfrm>
          <a:prstGeom prst="rect">
            <a:avLst/>
          </a:prstGeom>
          <a:noFill/>
        </p:spPr>
        <p:txBody>
          <a:bodyPr wrap="square" lIns="0" rIns="0" tIns="0" bIns="0" anchor="t">
            <a:spAutoFit/>
          </a:bodyPr>
          <a:lstStyle/>
          <a:p>
            <a:pPr algn="l">
              <a:lnSpc>
                <a:spcPct val="115000"/>
              </a:lnSpc>
            </a:pPr>
            <a:r>
              <a:rPr sz="1700" b="1">
                <a:solidFill>
                  <a:srgbClr val="D0202E"/>
                </a:solidFill>
                <a:latin typeface="Arial"/>
              </a:rPr>
              <a:t>2.</a:t>
            </a:r>
          </a:p>
        </p:txBody>
      </p:sp>
      <p:sp>
        <p:nvSpPr>
          <p:cNvPr id="11" name="TextBox 10"/>
          <p:cNvSpPr txBox="1"/>
          <p:nvPr/>
        </p:nvSpPr>
        <p:spPr>
          <a:xfrm>
            <a:off x="1024128" y="3108960"/>
            <a:ext cx="4744373" cy="731520"/>
          </a:xfrm>
          <a:prstGeom prst="rect">
            <a:avLst/>
          </a:prstGeom>
          <a:noFill/>
        </p:spPr>
        <p:txBody>
          <a:bodyPr wrap="square" lIns="0" rIns="0" tIns="0" bIns="0" anchor="t">
            <a:spAutoFit/>
          </a:bodyPr>
          <a:lstStyle/>
          <a:p>
            <a:pPr algn="l">
              <a:lnSpc>
                <a:spcPct val="130000"/>
              </a:lnSpc>
            </a:pPr>
            <a:r>
              <a:rPr sz="1700" b="0">
                <a:solidFill>
                  <a:srgbClr val="1F1E1B"/>
                </a:solidFill>
                <a:latin typeface="Calibri"/>
              </a:rPr>
              <a:t>Name as many skill-related components as you can. There are five.</a:t>
            </a:r>
          </a:p>
        </p:txBody>
      </p:sp>
      <p:sp>
        <p:nvSpPr>
          <p:cNvPr id="12" name="TextBox 11"/>
          <p:cNvSpPr txBox="1"/>
          <p:nvPr/>
        </p:nvSpPr>
        <p:spPr>
          <a:xfrm>
            <a:off x="640080" y="3895344"/>
            <a:ext cx="365760" cy="457200"/>
          </a:xfrm>
          <a:prstGeom prst="rect">
            <a:avLst/>
          </a:prstGeom>
          <a:noFill/>
        </p:spPr>
        <p:txBody>
          <a:bodyPr wrap="square" lIns="0" rIns="0" tIns="0" bIns="0" anchor="t">
            <a:spAutoFit/>
          </a:bodyPr>
          <a:lstStyle/>
          <a:p>
            <a:pPr algn="l">
              <a:lnSpc>
                <a:spcPct val="115000"/>
              </a:lnSpc>
            </a:pPr>
            <a:r>
              <a:rPr sz="1700" b="1">
                <a:solidFill>
                  <a:srgbClr val="D0202E"/>
                </a:solidFill>
                <a:latin typeface="Arial"/>
              </a:rPr>
              <a:t>3.</a:t>
            </a:r>
          </a:p>
        </p:txBody>
      </p:sp>
      <p:sp>
        <p:nvSpPr>
          <p:cNvPr id="13" name="TextBox 12"/>
          <p:cNvSpPr txBox="1"/>
          <p:nvPr/>
        </p:nvSpPr>
        <p:spPr>
          <a:xfrm>
            <a:off x="1024128" y="3895344"/>
            <a:ext cx="4744373" cy="731520"/>
          </a:xfrm>
          <a:prstGeom prst="rect">
            <a:avLst/>
          </a:prstGeom>
          <a:noFill/>
        </p:spPr>
        <p:txBody>
          <a:bodyPr wrap="square" lIns="0" rIns="0" tIns="0" bIns="0" anchor="t">
            <a:spAutoFit/>
          </a:bodyPr>
          <a:lstStyle/>
          <a:p>
            <a:pPr algn="l">
              <a:lnSpc>
                <a:spcPct val="130000"/>
              </a:lnSpc>
            </a:pPr>
            <a:r>
              <a:rPr sz="1700" b="0">
                <a:solidFill>
                  <a:srgbClr val="1F1E1B"/>
                </a:solidFill>
                <a:latin typeface="Calibri"/>
              </a:rPr>
              <a:t>Define one component of your choice in spec language.</a:t>
            </a:r>
          </a:p>
        </p:txBody>
      </p:sp>
      <p:sp>
        <p:nvSpPr>
          <p:cNvPr id="14" name="Rectangle 13"/>
          <p:cNvSpPr/>
          <p:nvPr/>
        </p:nvSpPr>
        <p:spPr>
          <a:xfrm>
            <a:off x="6423193" y="2212848"/>
            <a:ext cx="5128421" cy="2542032"/>
          </a:xfrm>
          <a:prstGeom prst="rect">
            <a:avLst/>
          </a:prstGeom>
          <a:solidFill>
            <a:srgbClr val="F1EFE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6697513" y="2432304"/>
            <a:ext cx="4579781" cy="274320"/>
          </a:xfrm>
          <a:prstGeom prst="rect">
            <a:avLst/>
          </a:prstGeom>
          <a:noFill/>
        </p:spPr>
        <p:txBody>
          <a:bodyPr wrap="square" lIns="0" rIns="0" tIns="0" bIns="0" anchor="t">
            <a:spAutoFit/>
          </a:bodyPr>
          <a:lstStyle/>
          <a:p>
            <a:pPr algn="l">
              <a:lnSpc>
                <a:spcPct val="115000"/>
              </a:lnSpc>
            </a:pPr>
            <a:r>
              <a:rPr sz="1150" b="1" spc="400">
                <a:solidFill>
                  <a:srgbClr val="D0202E"/>
                </a:solidFill>
                <a:latin typeface="Calibri"/>
              </a:rPr>
              <a:t>ANSWERS · REVEAL AFTER 5 MIN</a:t>
            </a:r>
          </a:p>
        </p:txBody>
      </p:sp>
      <p:sp>
        <p:nvSpPr>
          <p:cNvPr id="16" name="TextBox 15"/>
          <p:cNvSpPr txBox="1"/>
          <p:nvPr/>
        </p:nvSpPr>
        <p:spPr>
          <a:xfrm>
            <a:off x="6697513" y="2852928"/>
            <a:ext cx="320040" cy="365760"/>
          </a:xfrm>
          <a:prstGeom prst="rect">
            <a:avLst/>
          </a:prstGeom>
          <a:noFill/>
        </p:spPr>
        <p:txBody>
          <a:bodyPr wrap="square" lIns="0" rIns="0" tIns="0" bIns="0" anchor="t">
            <a:spAutoFit/>
          </a:bodyPr>
          <a:lstStyle/>
          <a:p>
            <a:pPr algn="l">
              <a:lnSpc>
                <a:spcPct val="115000"/>
              </a:lnSpc>
            </a:pPr>
            <a:r>
              <a:rPr sz="1400" b="1">
                <a:solidFill>
                  <a:srgbClr val="6E6B5E"/>
                </a:solidFill>
                <a:latin typeface="Arial"/>
              </a:rPr>
              <a:t>1.</a:t>
            </a:r>
          </a:p>
        </p:txBody>
      </p:sp>
      <p:sp>
        <p:nvSpPr>
          <p:cNvPr id="17" name="TextBox 16"/>
          <p:cNvSpPr txBox="1"/>
          <p:nvPr/>
        </p:nvSpPr>
        <p:spPr>
          <a:xfrm>
            <a:off x="7026697" y="2852928"/>
            <a:ext cx="4250597" cy="640080"/>
          </a:xfrm>
          <a:prstGeom prst="rect">
            <a:avLst/>
          </a:prstGeom>
          <a:noFill/>
        </p:spPr>
        <p:txBody>
          <a:bodyPr wrap="square" lIns="0" rIns="0" tIns="0" bIns="0" anchor="t">
            <a:spAutoFit/>
          </a:bodyPr>
          <a:lstStyle/>
          <a:p>
            <a:pPr algn="l">
              <a:lnSpc>
                <a:spcPct val="128000"/>
              </a:lnSpc>
            </a:pPr>
            <a:r>
              <a:rPr sz="1400" b="0">
                <a:solidFill>
                  <a:srgbClr val="565349"/>
                </a:solidFill>
                <a:latin typeface="Calibri"/>
              </a:rPr>
              <a:t>Aerobic endurance · muscular endurance · muscular strength · speed · flexibility · body composition</a:t>
            </a:r>
          </a:p>
        </p:txBody>
      </p:sp>
      <p:sp>
        <p:nvSpPr>
          <p:cNvPr id="18" name="TextBox 17"/>
          <p:cNvSpPr txBox="1"/>
          <p:nvPr/>
        </p:nvSpPr>
        <p:spPr>
          <a:xfrm>
            <a:off x="6697513" y="3511296"/>
            <a:ext cx="320040" cy="365760"/>
          </a:xfrm>
          <a:prstGeom prst="rect">
            <a:avLst/>
          </a:prstGeom>
          <a:noFill/>
        </p:spPr>
        <p:txBody>
          <a:bodyPr wrap="square" lIns="0" rIns="0" tIns="0" bIns="0" anchor="t">
            <a:spAutoFit/>
          </a:bodyPr>
          <a:lstStyle/>
          <a:p>
            <a:pPr algn="l">
              <a:lnSpc>
                <a:spcPct val="115000"/>
              </a:lnSpc>
            </a:pPr>
            <a:r>
              <a:rPr sz="1400" b="1">
                <a:solidFill>
                  <a:srgbClr val="6E6B5E"/>
                </a:solidFill>
                <a:latin typeface="Arial"/>
              </a:rPr>
              <a:t>2.</a:t>
            </a:r>
          </a:p>
        </p:txBody>
      </p:sp>
      <p:sp>
        <p:nvSpPr>
          <p:cNvPr id="19" name="TextBox 18"/>
          <p:cNvSpPr txBox="1"/>
          <p:nvPr/>
        </p:nvSpPr>
        <p:spPr>
          <a:xfrm>
            <a:off x="7026697" y="3511296"/>
            <a:ext cx="4250597" cy="640080"/>
          </a:xfrm>
          <a:prstGeom prst="rect">
            <a:avLst/>
          </a:prstGeom>
          <a:noFill/>
        </p:spPr>
        <p:txBody>
          <a:bodyPr wrap="square" lIns="0" rIns="0" tIns="0" bIns="0" anchor="t">
            <a:spAutoFit/>
          </a:bodyPr>
          <a:lstStyle/>
          <a:p>
            <a:pPr algn="l">
              <a:lnSpc>
                <a:spcPct val="128000"/>
              </a:lnSpc>
            </a:pPr>
            <a:r>
              <a:rPr sz="1400" b="0">
                <a:solidFill>
                  <a:srgbClr val="565349"/>
                </a:solidFill>
                <a:latin typeface="Calibri"/>
              </a:rPr>
              <a:t>Power · agility · reaction time · balance · coordination</a:t>
            </a:r>
          </a:p>
        </p:txBody>
      </p:sp>
      <p:sp>
        <p:nvSpPr>
          <p:cNvPr id="20" name="TextBox 19"/>
          <p:cNvSpPr txBox="1"/>
          <p:nvPr/>
        </p:nvSpPr>
        <p:spPr>
          <a:xfrm>
            <a:off x="6697513" y="4169664"/>
            <a:ext cx="320040" cy="365760"/>
          </a:xfrm>
          <a:prstGeom prst="rect">
            <a:avLst/>
          </a:prstGeom>
          <a:noFill/>
        </p:spPr>
        <p:txBody>
          <a:bodyPr wrap="square" lIns="0" rIns="0" tIns="0" bIns="0" anchor="t">
            <a:spAutoFit/>
          </a:bodyPr>
          <a:lstStyle/>
          <a:p>
            <a:pPr algn="l">
              <a:lnSpc>
                <a:spcPct val="115000"/>
              </a:lnSpc>
            </a:pPr>
            <a:r>
              <a:rPr sz="1400" b="1">
                <a:solidFill>
                  <a:srgbClr val="6E6B5E"/>
                </a:solidFill>
                <a:latin typeface="Arial"/>
              </a:rPr>
              <a:t>3.</a:t>
            </a:r>
          </a:p>
        </p:txBody>
      </p:sp>
      <p:sp>
        <p:nvSpPr>
          <p:cNvPr id="21" name="TextBox 20"/>
          <p:cNvSpPr txBox="1"/>
          <p:nvPr/>
        </p:nvSpPr>
        <p:spPr>
          <a:xfrm>
            <a:off x="7026697" y="4169664"/>
            <a:ext cx="4250597" cy="640080"/>
          </a:xfrm>
          <a:prstGeom prst="rect">
            <a:avLst/>
          </a:prstGeom>
          <a:noFill/>
        </p:spPr>
        <p:txBody>
          <a:bodyPr wrap="square" lIns="0" rIns="0" tIns="0" bIns="0" anchor="t">
            <a:spAutoFit/>
          </a:bodyPr>
          <a:lstStyle/>
          <a:p>
            <a:pPr algn="l">
              <a:lnSpc>
                <a:spcPct val="128000"/>
              </a:lnSpc>
            </a:pPr>
            <a:r>
              <a:rPr sz="1400" b="0">
                <a:solidFill>
                  <a:srgbClr val="565349"/>
                </a:solidFill>
                <a:latin typeface="Calibri"/>
              </a:rPr>
              <a:t>Check yours against the definitions on the next slide</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75488"/>
            <a:ext cx="10911535" cy="256032"/>
          </a:xfrm>
          <a:prstGeom prst="rect">
            <a:avLst/>
          </a:prstGeom>
          <a:noFill/>
        </p:spPr>
        <p:txBody>
          <a:bodyPr wrap="square" lIns="0" rIns="0" tIns="0" bIns="0" anchor="t">
            <a:spAutoFit/>
          </a:bodyPr>
          <a:lstStyle/>
          <a:p>
            <a:pPr algn="l">
              <a:lnSpc>
                <a:spcPct val="115000"/>
              </a:lnSpc>
            </a:pPr>
            <a:r>
              <a:rPr sz="1300" b="1" spc="400">
                <a:solidFill>
                  <a:srgbClr val="D0202E"/>
                </a:solidFill>
                <a:latin typeface="Calibri"/>
              </a:rPr>
              <a:t>LEARN</a:t>
            </a:r>
          </a:p>
        </p:txBody>
      </p:sp>
      <p:sp>
        <p:nvSpPr>
          <p:cNvPr id="4" name="TextBox 3"/>
          <p:cNvSpPr txBox="1"/>
          <p:nvPr/>
        </p:nvSpPr>
        <p:spPr>
          <a:xfrm>
            <a:off x="640080" y="749808"/>
            <a:ext cx="10911535" cy="914400"/>
          </a:xfrm>
          <a:prstGeom prst="rect">
            <a:avLst/>
          </a:prstGeom>
          <a:noFill/>
        </p:spPr>
        <p:txBody>
          <a:bodyPr wrap="square" lIns="0" rIns="0" tIns="0" bIns="0" anchor="ctr">
            <a:spAutoFit/>
          </a:bodyPr>
          <a:lstStyle/>
          <a:p>
            <a:pPr algn="l">
              <a:lnSpc>
                <a:spcPct val="105000"/>
              </a:lnSpc>
            </a:pPr>
            <a:r>
              <a:rPr sz="3400" b="1">
                <a:solidFill>
                  <a:srgbClr val="1F1E1B"/>
                </a:solidFill>
                <a:latin typeface="Arial"/>
              </a:rPr>
              <a:t>The six components of physical fitness.</a:t>
            </a:r>
          </a:p>
        </p:txBody>
      </p:sp>
      <p:sp>
        <p:nvSpPr>
          <p:cNvPr id="5" name="TextBox 4"/>
          <p:cNvSpPr txBox="1"/>
          <p:nvPr/>
        </p:nvSpPr>
        <p:spPr>
          <a:xfrm>
            <a:off x="640080" y="6144768"/>
            <a:ext cx="6765151" cy="274320"/>
          </a:xfrm>
          <a:prstGeom prst="rect">
            <a:avLst/>
          </a:prstGeom>
          <a:noFill/>
        </p:spPr>
        <p:txBody>
          <a:bodyPr wrap="square" lIns="0" rIns="0" tIns="0" bIns="0" anchor="ctr">
            <a:spAutoFit/>
          </a:bodyPr>
          <a:lstStyle/>
          <a:p>
            <a:pPr algn="l">
              <a:lnSpc>
                <a:spcPct val="115000"/>
              </a:lnSpc>
            </a:pPr>
            <a:r>
              <a:rPr sz="1150" b="0">
                <a:solidFill>
                  <a:srgbClr val="6E6B5E"/>
                </a:solidFill>
                <a:latin typeface="Calibri"/>
              </a:rPr>
              <a:t>DHS BTEC Sport · Component 2 · Task 1</a:t>
            </a:r>
          </a:p>
        </p:txBody>
      </p:sp>
      <p:sp>
        <p:nvSpPr>
          <p:cNvPr id="6" name="TextBox 5"/>
          <p:cNvSpPr txBox="1"/>
          <p:nvPr/>
        </p:nvSpPr>
        <p:spPr>
          <a:xfrm>
            <a:off x="7405231" y="6144768"/>
            <a:ext cx="4146383" cy="274320"/>
          </a:xfrm>
          <a:prstGeom prst="rect">
            <a:avLst/>
          </a:prstGeom>
          <a:noFill/>
        </p:spPr>
        <p:txBody>
          <a:bodyPr wrap="square" lIns="0" rIns="0" tIns="0" bIns="0" anchor="ctr">
            <a:spAutoFit/>
          </a:bodyPr>
          <a:lstStyle/>
          <a:p>
            <a:pPr algn="r">
              <a:lnSpc>
                <a:spcPct val="115000"/>
              </a:lnSpc>
            </a:pPr>
            <a:r>
              <a:rPr sz="1150" b="0">
                <a:solidFill>
                  <a:srgbClr val="6E6B5E"/>
                </a:solidFill>
                <a:latin typeface="Calibri"/>
              </a:rPr>
              <a:t>Lesson 1</a:t>
            </a:r>
          </a:p>
        </p:txBody>
      </p:sp>
      <p:sp>
        <p:nvSpPr>
          <p:cNvPr id="7" name="TextBox 6"/>
          <p:cNvSpPr txBox="1"/>
          <p:nvPr/>
        </p:nvSpPr>
        <p:spPr>
          <a:xfrm>
            <a:off x="640080" y="1874519"/>
            <a:ext cx="2834640" cy="658368"/>
          </a:xfrm>
          <a:prstGeom prst="rect">
            <a:avLst/>
          </a:prstGeom>
          <a:noFill/>
        </p:spPr>
        <p:txBody>
          <a:bodyPr wrap="square" lIns="0" rIns="0" tIns="0" bIns="0" anchor="t">
            <a:spAutoFit/>
          </a:bodyPr>
          <a:lstStyle/>
          <a:p>
            <a:pPr algn="l">
              <a:lnSpc>
                <a:spcPct val="120000"/>
              </a:lnSpc>
            </a:pPr>
            <a:r>
              <a:rPr sz="1600" b="1">
                <a:solidFill>
                  <a:srgbClr val="1F1E1B"/>
                </a:solidFill>
                <a:latin typeface="Arial"/>
              </a:rPr>
              <a:t>Aerobic endurance</a:t>
            </a:r>
          </a:p>
        </p:txBody>
      </p:sp>
      <p:sp>
        <p:nvSpPr>
          <p:cNvPr id="8" name="TextBox 7"/>
          <p:cNvSpPr txBox="1"/>
          <p:nvPr/>
        </p:nvSpPr>
        <p:spPr>
          <a:xfrm>
            <a:off x="3703320" y="1874519"/>
            <a:ext cx="7848295" cy="658368"/>
          </a:xfrm>
          <a:prstGeom prst="rect">
            <a:avLst/>
          </a:prstGeom>
          <a:noFill/>
        </p:spPr>
        <p:txBody>
          <a:bodyPr wrap="square" lIns="0" rIns="0" tIns="0" bIns="0" anchor="t">
            <a:spAutoFit/>
          </a:bodyPr>
          <a:lstStyle/>
          <a:p>
            <a:pPr algn="l">
              <a:lnSpc>
                <a:spcPct val="128000"/>
              </a:lnSpc>
            </a:pPr>
            <a:r>
              <a:rPr sz="1500" b="0">
                <a:solidFill>
                  <a:srgbClr val="565349"/>
                </a:solidFill>
                <a:latin typeface="Calibri"/>
              </a:rPr>
              <a:t>the ability of the cardiorespiratory system to supply oxygen and nutrients to the muscles to sustain low to medium intensity work and delay fatigue</a:t>
            </a:r>
          </a:p>
        </p:txBody>
      </p:sp>
      <p:sp>
        <p:nvSpPr>
          <p:cNvPr id="9" name="TextBox 8"/>
          <p:cNvSpPr txBox="1"/>
          <p:nvPr/>
        </p:nvSpPr>
        <p:spPr>
          <a:xfrm>
            <a:off x="640080" y="2532887"/>
            <a:ext cx="2834640" cy="658368"/>
          </a:xfrm>
          <a:prstGeom prst="rect">
            <a:avLst/>
          </a:prstGeom>
          <a:noFill/>
        </p:spPr>
        <p:txBody>
          <a:bodyPr wrap="square" lIns="0" rIns="0" tIns="0" bIns="0" anchor="t">
            <a:spAutoFit/>
          </a:bodyPr>
          <a:lstStyle/>
          <a:p>
            <a:pPr algn="l">
              <a:lnSpc>
                <a:spcPct val="120000"/>
              </a:lnSpc>
            </a:pPr>
            <a:r>
              <a:rPr sz="1600" b="1">
                <a:solidFill>
                  <a:srgbClr val="1F1E1B"/>
                </a:solidFill>
                <a:latin typeface="Arial"/>
              </a:rPr>
              <a:t>Muscular endurance</a:t>
            </a:r>
          </a:p>
        </p:txBody>
      </p:sp>
      <p:sp>
        <p:nvSpPr>
          <p:cNvPr id="10" name="TextBox 9"/>
          <p:cNvSpPr txBox="1"/>
          <p:nvPr/>
        </p:nvSpPr>
        <p:spPr>
          <a:xfrm>
            <a:off x="3703320" y="2532887"/>
            <a:ext cx="7848295" cy="658368"/>
          </a:xfrm>
          <a:prstGeom prst="rect">
            <a:avLst/>
          </a:prstGeom>
          <a:noFill/>
        </p:spPr>
        <p:txBody>
          <a:bodyPr wrap="square" lIns="0" rIns="0" tIns="0" bIns="0" anchor="t">
            <a:spAutoFit/>
          </a:bodyPr>
          <a:lstStyle/>
          <a:p>
            <a:pPr algn="l">
              <a:lnSpc>
                <a:spcPct val="128000"/>
              </a:lnSpc>
            </a:pPr>
            <a:r>
              <a:rPr sz="1500" b="0">
                <a:solidFill>
                  <a:srgbClr val="565349"/>
                </a:solidFill>
                <a:latin typeface="Calibri"/>
              </a:rPr>
              <a:t>the ability of the muscular system to continue contracting at light to moderate intensity to allow repetitive movements throughout a long event or game</a:t>
            </a:r>
          </a:p>
        </p:txBody>
      </p:sp>
      <p:sp>
        <p:nvSpPr>
          <p:cNvPr id="11" name="TextBox 10"/>
          <p:cNvSpPr txBox="1"/>
          <p:nvPr/>
        </p:nvSpPr>
        <p:spPr>
          <a:xfrm>
            <a:off x="640080" y="3191255"/>
            <a:ext cx="2834640" cy="658368"/>
          </a:xfrm>
          <a:prstGeom prst="rect">
            <a:avLst/>
          </a:prstGeom>
          <a:noFill/>
        </p:spPr>
        <p:txBody>
          <a:bodyPr wrap="square" lIns="0" rIns="0" tIns="0" bIns="0" anchor="t">
            <a:spAutoFit/>
          </a:bodyPr>
          <a:lstStyle/>
          <a:p>
            <a:pPr algn="l">
              <a:lnSpc>
                <a:spcPct val="120000"/>
              </a:lnSpc>
            </a:pPr>
            <a:r>
              <a:rPr sz="1600" b="1">
                <a:solidFill>
                  <a:srgbClr val="1F1E1B"/>
                </a:solidFill>
                <a:latin typeface="Arial"/>
              </a:rPr>
              <a:t>Muscular strength</a:t>
            </a:r>
          </a:p>
        </p:txBody>
      </p:sp>
      <p:sp>
        <p:nvSpPr>
          <p:cNvPr id="12" name="TextBox 11"/>
          <p:cNvSpPr txBox="1"/>
          <p:nvPr/>
        </p:nvSpPr>
        <p:spPr>
          <a:xfrm>
            <a:off x="3703320" y="3191255"/>
            <a:ext cx="7848295" cy="658368"/>
          </a:xfrm>
          <a:prstGeom prst="rect">
            <a:avLst/>
          </a:prstGeom>
          <a:noFill/>
        </p:spPr>
        <p:txBody>
          <a:bodyPr wrap="square" lIns="0" rIns="0" tIns="0" bIns="0" anchor="t">
            <a:spAutoFit/>
          </a:bodyPr>
          <a:lstStyle/>
          <a:p>
            <a:pPr algn="l">
              <a:lnSpc>
                <a:spcPct val="128000"/>
              </a:lnSpc>
            </a:pPr>
            <a:r>
              <a:rPr sz="1500" b="0">
                <a:solidFill>
                  <a:srgbClr val="565349"/>
                </a:solidFill>
                <a:latin typeface="Calibri"/>
              </a:rPr>
              <a:t>the maximum force a muscle or muscle group can generate to improve forceful movements</a:t>
            </a:r>
          </a:p>
        </p:txBody>
      </p:sp>
      <p:sp>
        <p:nvSpPr>
          <p:cNvPr id="13" name="TextBox 12"/>
          <p:cNvSpPr txBox="1"/>
          <p:nvPr/>
        </p:nvSpPr>
        <p:spPr>
          <a:xfrm>
            <a:off x="640080" y="3849623"/>
            <a:ext cx="2834640" cy="658368"/>
          </a:xfrm>
          <a:prstGeom prst="rect">
            <a:avLst/>
          </a:prstGeom>
          <a:noFill/>
        </p:spPr>
        <p:txBody>
          <a:bodyPr wrap="square" lIns="0" rIns="0" tIns="0" bIns="0" anchor="t">
            <a:spAutoFit/>
          </a:bodyPr>
          <a:lstStyle/>
          <a:p>
            <a:pPr algn="l">
              <a:lnSpc>
                <a:spcPct val="120000"/>
              </a:lnSpc>
            </a:pPr>
            <a:r>
              <a:rPr sz="1600" b="1">
                <a:solidFill>
                  <a:srgbClr val="1F1E1B"/>
                </a:solidFill>
                <a:latin typeface="Arial"/>
              </a:rPr>
              <a:t>Speed</a:t>
            </a:r>
          </a:p>
        </p:txBody>
      </p:sp>
      <p:sp>
        <p:nvSpPr>
          <p:cNvPr id="14" name="TextBox 13"/>
          <p:cNvSpPr txBox="1"/>
          <p:nvPr/>
        </p:nvSpPr>
        <p:spPr>
          <a:xfrm>
            <a:off x="3703320" y="3849623"/>
            <a:ext cx="7848295" cy="658368"/>
          </a:xfrm>
          <a:prstGeom prst="rect">
            <a:avLst/>
          </a:prstGeom>
          <a:noFill/>
        </p:spPr>
        <p:txBody>
          <a:bodyPr wrap="square" lIns="0" rIns="0" tIns="0" bIns="0" anchor="t">
            <a:spAutoFit/>
          </a:bodyPr>
          <a:lstStyle/>
          <a:p>
            <a:pPr algn="l">
              <a:lnSpc>
                <a:spcPct val="128000"/>
              </a:lnSpc>
            </a:pPr>
            <a:r>
              <a:rPr sz="1500" b="0">
                <a:solidFill>
                  <a:srgbClr val="565349"/>
                </a:solidFill>
                <a:latin typeface="Calibri"/>
              </a:rPr>
              <a:t>distance divided by time, to reduce the time taken to move the body or a body part</a:t>
            </a:r>
          </a:p>
        </p:txBody>
      </p:sp>
      <p:sp>
        <p:nvSpPr>
          <p:cNvPr id="15" name="TextBox 14"/>
          <p:cNvSpPr txBox="1"/>
          <p:nvPr/>
        </p:nvSpPr>
        <p:spPr>
          <a:xfrm>
            <a:off x="640080" y="4507991"/>
            <a:ext cx="2834640" cy="658368"/>
          </a:xfrm>
          <a:prstGeom prst="rect">
            <a:avLst/>
          </a:prstGeom>
          <a:noFill/>
        </p:spPr>
        <p:txBody>
          <a:bodyPr wrap="square" lIns="0" rIns="0" tIns="0" bIns="0" anchor="t">
            <a:spAutoFit/>
          </a:bodyPr>
          <a:lstStyle/>
          <a:p>
            <a:pPr algn="l">
              <a:lnSpc>
                <a:spcPct val="120000"/>
              </a:lnSpc>
            </a:pPr>
            <a:r>
              <a:rPr sz="1600" b="1">
                <a:solidFill>
                  <a:srgbClr val="1F1E1B"/>
                </a:solidFill>
                <a:latin typeface="Arial"/>
              </a:rPr>
              <a:t>Flexibility</a:t>
            </a:r>
          </a:p>
        </p:txBody>
      </p:sp>
      <p:sp>
        <p:nvSpPr>
          <p:cNvPr id="16" name="TextBox 15"/>
          <p:cNvSpPr txBox="1"/>
          <p:nvPr/>
        </p:nvSpPr>
        <p:spPr>
          <a:xfrm>
            <a:off x="3703320" y="4507991"/>
            <a:ext cx="7848295" cy="658368"/>
          </a:xfrm>
          <a:prstGeom prst="rect">
            <a:avLst/>
          </a:prstGeom>
          <a:noFill/>
        </p:spPr>
        <p:txBody>
          <a:bodyPr wrap="square" lIns="0" rIns="0" tIns="0" bIns="0" anchor="t">
            <a:spAutoFit/>
          </a:bodyPr>
          <a:lstStyle/>
          <a:p>
            <a:pPr algn="l">
              <a:lnSpc>
                <a:spcPct val="128000"/>
              </a:lnSpc>
            </a:pPr>
            <a:r>
              <a:rPr sz="1500" b="0">
                <a:solidFill>
                  <a:srgbClr val="565349"/>
                </a:solidFill>
                <a:latin typeface="Calibri"/>
              </a:rPr>
              <a:t>the range of motion possible at a joint to allow improvements in technique</a:t>
            </a:r>
          </a:p>
        </p:txBody>
      </p:sp>
      <p:sp>
        <p:nvSpPr>
          <p:cNvPr id="17" name="TextBox 16"/>
          <p:cNvSpPr txBox="1"/>
          <p:nvPr/>
        </p:nvSpPr>
        <p:spPr>
          <a:xfrm>
            <a:off x="640080" y="5166359"/>
            <a:ext cx="2834640" cy="658368"/>
          </a:xfrm>
          <a:prstGeom prst="rect">
            <a:avLst/>
          </a:prstGeom>
          <a:noFill/>
        </p:spPr>
        <p:txBody>
          <a:bodyPr wrap="square" lIns="0" rIns="0" tIns="0" bIns="0" anchor="t">
            <a:spAutoFit/>
          </a:bodyPr>
          <a:lstStyle/>
          <a:p>
            <a:pPr algn="l">
              <a:lnSpc>
                <a:spcPct val="120000"/>
              </a:lnSpc>
            </a:pPr>
            <a:r>
              <a:rPr sz="1600" b="1">
                <a:solidFill>
                  <a:srgbClr val="1F1E1B"/>
                </a:solidFill>
                <a:latin typeface="Arial"/>
              </a:rPr>
              <a:t>Body composition</a:t>
            </a:r>
          </a:p>
        </p:txBody>
      </p:sp>
      <p:sp>
        <p:nvSpPr>
          <p:cNvPr id="18" name="TextBox 17"/>
          <p:cNvSpPr txBox="1"/>
          <p:nvPr/>
        </p:nvSpPr>
        <p:spPr>
          <a:xfrm>
            <a:off x="3703320" y="5166359"/>
            <a:ext cx="7848295" cy="658368"/>
          </a:xfrm>
          <a:prstGeom prst="rect">
            <a:avLst/>
          </a:prstGeom>
          <a:noFill/>
        </p:spPr>
        <p:txBody>
          <a:bodyPr wrap="square" lIns="0" rIns="0" tIns="0" bIns="0" anchor="t">
            <a:spAutoFit/>
          </a:bodyPr>
          <a:lstStyle/>
          <a:p>
            <a:pPr algn="l">
              <a:lnSpc>
                <a:spcPct val="128000"/>
              </a:lnSpc>
            </a:pPr>
            <a:r>
              <a:rPr sz="1500" b="0">
                <a:solidFill>
                  <a:srgbClr val="565349"/>
                </a:solidFill>
                <a:latin typeface="Calibri"/>
              </a:rPr>
              <a:t>the relative ratio of fat mass to fat-free mass in the body, varying between sports</a:t>
            </a:r>
          </a:p>
        </p:txBody>
      </p:sp>
      <p:sp>
        <p:nvSpPr>
          <p:cNvPr id="19" name="Rectangle 18"/>
          <p:cNvSpPr/>
          <p:nvPr/>
        </p:nvSpPr>
        <p:spPr>
          <a:xfrm>
            <a:off x="640080" y="5989319"/>
            <a:ext cx="10911535" cy="566928"/>
          </a:xfrm>
          <a:prstGeom prst="rect">
            <a:avLst/>
          </a:prstGeom>
          <a:solidFill>
            <a:srgbClr val="F1EFE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914400" y="5989319"/>
            <a:ext cx="10362895" cy="566928"/>
          </a:xfrm>
          <a:prstGeom prst="rect">
            <a:avLst/>
          </a:prstGeom>
          <a:noFill/>
        </p:spPr>
        <p:txBody>
          <a:bodyPr wrap="square" lIns="0" rIns="0" tIns="0" bIns="0" anchor="ctr">
            <a:spAutoFit/>
          </a:bodyPr>
          <a:lstStyle/>
          <a:p>
            <a:pPr algn="l">
              <a:lnSpc>
                <a:spcPct val="125000"/>
              </a:lnSpc>
            </a:pPr>
            <a:r>
              <a:rPr sz="1400" b="0">
                <a:solidFill>
                  <a:srgbClr val="565349"/>
                </a:solidFill>
                <a:latin typeface="Calibri"/>
              </a:rPr>
              <a:t>Learn these in spec language. A paraphrase that loses the key words loses the mark.</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75488"/>
            <a:ext cx="10911535" cy="256032"/>
          </a:xfrm>
          <a:prstGeom prst="rect">
            <a:avLst/>
          </a:prstGeom>
          <a:noFill/>
        </p:spPr>
        <p:txBody>
          <a:bodyPr wrap="square" lIns="0" rIns="0" tIns="0" bIns="0" anchor="t">
            <a:spAutoFit/>
          </a:bodyPr>
          <a:lstStyle/>
          <a:p>
            <a:pPr algn="l">
              <a:lnSpc>
                <a:spcPct val="115000"/>
              </a:lnSpc>
            </a:pPr>
            <a:r>
              <a:rPr sz="1300" b="1" spc="400">
                <a:solidFill>
                  <a:srgbClr val="D0202E"/>
                </a:solidFill>
                <a:latin typeface="Calibri"/>
              </a:rPr>
              <a:t>APPLY</a:t>
            </a:r>
          </a:p>
        </p:txBody>
      </p:sp>
      <p:sp>
        <p:nvSpPr>
          <p:cNvPr id="4" name="TextBox 3"/>
          <p:cNvSpPr txBox="1"/>
          <p:nvPr/>
        </p:nvSpPr>
        <p:spPr>
          <a:xfrm>
            <a:off x="640080" y="749808"/>
            <a:ext cx="10911535" cy="914400"/>
          </a:xfrm>
          <a:prstGeom prst="rect">
            <a:avLst/>
          </a:prstGeom>
          <a:noFill/>
        </p:spPr>
        <p:txBody>
          <a:bodyPr wrap="square" lIns="0" rIns="0" tIns="0" bIns="0" anchor="ctr">
            <a:spAutoFit/>
          </a:bodyPr>
          <a:lstStyle/>
          <a:p>
            <a:pPr algn="l">
              <a:lnSpc>
                <a:spcPct val="105000"/>
              </a:lnSpc>
            </a:pPr>
            <a:r>
              <a:rPr sz="3400" b="1">
                <a:solidFill>
                  <a:srgbClr val="1F1E1B"/>
                </a:solidFill>
                <a:latin typeface="Arial"/>
              </a:rPr>
              <a:t>Components in the sport.</a:t>
            </a:r>
          </a:p>
        </p:txBody>
      </p:sp>
      <p:sp>
        <p:nvSpPr>
          <p:cNvPr id="5" name="TextBox 4"/>
          <p:cNvSpPr txBox="1"/>
          <p:nvPr/>
        </p:nvSpPr>
        <p:spPr>
          <a:xfrm>
            <a:off x="640080" y="6144768"/>
            <a:ext cx="6765151" cy="274320"/>
          </a:xfrm>
          <a:prstGeom prst="rect">
            <a:avLst/>
          </a:prstGeom>
          <a:noFill/>
        </p:spPr>
        <p:txBody>
          <a:bodyPr wrap="square" lIns="0" rIns="0" tIns="0" bIns="0" anchor="ctr">
            <a:spAutoFit/>
          </a:bodyPr>
          <a:lstStyle/>
          <a:p>
            <a:pPr algn="l">
              <a:lnSpc>
                <a:spcPct val="115000"/>
              </a:lnSpc>
            </a:pPr>
            <a:r>
              <a:rPr sz="1150" b="0">
                <a:solidFill>
                  <a:srgbClr val="6E6B5E"/>
                </a:solidFill>
                <a:latin typeface="Calibri"/>
              </a:rPr>
              <a:t>DHS BTEC Sport · Component 2 · Task 1</a:t>
            </a:r>
          </a:p>
        </p:txBody>
      </p:sp>
      <p:sp>
        <p:nvSpPr>
          <p:cNvPr id="6" name="TextBox 5"/>
          <p:cNvSpPr txBox="1"/>
          <p:nvPr/>
        </p:nvSpPr>
        <p:spPr>
          <a:xfrm>
            <a:off x="7405231" y="6144768"/>
            <a:ext cx="4146383" cy="274320"/>
          </a:xfrm>
          <a:prstGeom prst="rect">
            <a:avLst/>
          </a:prstGeom>
          <a:noFill/>
        </p:spPr>
        <p:txBody>
          <a:bodyPr wrap="square" lIns="0" rIns="0" tIns="0" bIns="0" anchor="ctr">
            <a:spAutoFit/>
          </a:bodyPr>
          <a:lstStyle/>
          <a:p>
            <a:pPr algn="r">
              <a:lnSpc>
                <a:spcPct val="115000"/>
              </a:lnSpc>
            </a:pPr>
            <a:r>
              <a:rPr sz="1150" b="0">
                <a:solidFill>
                  <a:srgbClr val="6E6B5E"/>
                </a:solidFill>
                <a:latin typeface="Calibri"/>
              </a:rPr>
              <a:t>Lesson 1</a:t>
            </a:r>
          </a:p>
        </p:txBody>
      </p:sp>
      <p:sp>
        <p:nvSpPr>
          <p:cNvPr id="7" name="Rectangle 6"/>
          <p:cNvSpPr/>
          <p:nvPr/>
        </p:nvSpPr>
        <p:spPr>
          <a:xfrm>
            <a:off x="640080" y="2093976"/>
            <a:ext cx="50292" cy="256032"/>
          </a:xfrm>
          <a:prstGeom prst="rect">
            <a:avLst/>
          </a:prstGeom>
          <a:solidFill>
            <a:srgbClr val="D020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950976" y="1965960"/>
            <a:ext cx="6017794" cy="822960"/>
          </a:xfrm>
          <a:prstGeom prst="rect">
            <a:avLst/>
          </a:prstGeom>
          <a:noFill/>
        </p:spPr>
        <p:txBody>
          <a:bodyPr wrap="square" lIns="0" rIns="0" tIns="0" bIns="0" anchor="t">
            <a:spAutoFit/>
          </a:bodyPr>
          <a:lstStyle/>
          <a:p>
            <a:pPr algn="l">
              <a:lnSpc>
                <a:spcPct val="132000"/>
              </a:lnSpc>
            </a:pPr>
            <a:r>
              <a:rPr sz="1700" b="0">
                <a:solidFill>
                  <a:srgbClr val="1F1E1B"/>
                </a:solidFill>
                <a:latin typeface="Calibri"/>
              </a:rPr>
              <a:t>Take the chosen team sport. Which three physical components does it rely on most?</a:t>
            </a:r>
          </a:p>
        </p:txBody>
      </p:sp>
      <p:sp>
        <p:nvSpPr>
          <p:cNvPr id="9" name="Rectangle 8"/>
          <p:cNvSpPr/>
          <p:nvPr/>
        </p:nvSpPr>
        <p:spPr>
          <a:xfrm>
            <a:off x="640080" y="2788920"/>
            <a:ext cx="50292" cy="256032"/>
          </a:xfrm>
          <a:prstGeom prst="rect">
            <a:avLst/>
          </a:prstGeom>
          <a:solidFill>
            <a:srgbClr val="D020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950976" y="2660904"/>
            <a:ext cx="6017794" cy="822960"/>
          </a:xfrm>
          <a:prstGeom prst="rect">
            <a:avLst/>
          </a:prstGeom>
          <a:noFill/>
        </p:spPr>
        <p:txBody>
          <a:bodyPr wrap="square" lIns="0" rIns="0" tIns="0" bIns="0" anchor="t">
            <a:spAutoFit/>
          </a:bodyPr>
          <a:lstStyle/>
          <a:p>
            <a:pPr algn="l">
              <a:lnSpc>
                <a:spcPct val="132000"/>
              </a:lnSpc>
            </a:pPr>
            <a:r>
              <a:rPr sz="1700" b="0">
                <a:solidFill>
                  <a:srgbClr val="1F1E1B"/>
                </a:solidFill>
                <a:latin typeface="Calibri"/>
              </a:rPr>
              <a:t>For each one, say exactly where in play it is used. Name the moment, not the sport in general.</a:t>
            </a:r>
          </a:p>
        </p:txBody>
      </p:sp>
      <p:sp>
        <p:nvSpPr>
          <p:cNvPr id="11" name="Rectangle 10"/>
          <p:cNvSpPr/>
          <p:nvPr/>
        </p:nvSpPr>
        <p:spPr>
          <a:xfrm>
            <a:off x="640080" y="3483864"/>
            <a:ext cx="50292" cy="256032"/>
          </a:xfrm>
          <a:prstGeom prst="rect">
            <a:avLst/>
          </a:prstGeom>
          <a:solidFill>
            <a:srgbClr val="D020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950976" y="3355848"/>
            <a:ext cx="6017794" cy="822960"/>
          </a:xfrm>
          <a:prstGeom prst="rect">
            <a:avLst/>
          </a:prstGeom>
          <a:noFill/>
        </p:spPr>
        <p:txBody>
          <a:bodyPr wrap="square" lIns="0" rIns="0" tIns="0" bIns="0" anchor="t">
            <a:spAutoFit/>
          </a:bodyPr>
          <a:lstStyle/>
          <a:p>
            <a:pPr algn="l">
              <a:lnSpc>
                <a:spcPct val="132000"/>
              </a:lnSpc>
            </a:pPr>
            <a:r>
              <a:rPr sz="1700" b="0">
                <a:solidFill>
                  <a:srgbClr val="1F1E1B"/>
                </a:solidFill>
                <a:latin typeface="Calibri"/>
              </a:rPr>
              <a:t>For each one, write the impact both ways: what a strong player does, and what a weak one does.</a:t>
            </a:r>
          </a:p>
        </p:txBody>
      </p:sp>
      <p:sp>
        <p:nvSpPr>
          <p:cNvPr id="13" name="Rectangle 12"/>
          <p:cNvSpPr/>
          <p:nvPr/>
        </p:nvSpPr>
        <p:spPr>
          <a:xfrm>
            <a:off x="7514347" y="1874519"/>
            <a:ext cx="4037267" cy="2359152"/>
          </a:xfrm>
          <a:prstGeom prst="rect">
            <a:avLst/>
          </a:prstGeom>
          <a:solidFill>
            <a:srgbClr val="F1EFE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788667" y="2103120"/>
            <a:ext cx="3488627" cy="274320"/>
          </a:xfrm>
          <a:prstGeom prst="rect">
            <a:avLst/>
          </a:prstGeom>
          <a:noFill/>
        </p:spPr>
        <p:txBody>
          <a:bodyPr wrap="square" lIns="0" rIns="0" tIns="0" bIns="0" anchor="t">
            <a:spAutoFit/>
          </a:bodyPr>
          <a:lstStyle/>
          <a:p>
            <a:pPr algn="l">
              <a:lnSpc>
                <a:spcPct val="115000"/>
              </a:lnSpc>
            </a:pPr>
            <a:r>
              <a:rPr sz="1150" b="1" spc="400">
                <a:solidFill>
                  <a:srgbClr val="D0202E"/>
                </a:solidFill>
                <a:latin typeface="Calibri"/>
              </a:rPr>
              <a:t>THE SENTENCE SHAPE</a:t>
            </a:r>
          </a:p>
        </p:txBody>
      </p:sp>
      <p:sp>
        <p:nvSpPr>
          <p:cNvPr id="15" name="TextBox 14"/>
          <p:cNvSpPr txBox="1"/>
          <p:nvPr/>
        </p:nvSpPr>
        <p:spPr>
          <a:xfrm>
            <a:off x="7788667" y="2523744"/>
            <a:ext cx="3488627" cy="548640"/>
          </a:xfrm>
          <a:prstGeom prst="rect">
            <a:avLst/>
          </a:prstGeom>
          <a:noFill/>
        </p:spPr>
        <p:txBody>
          <a:bodyPr wrap="square" lIns="0" rIns="0" tIns="0" bIns="0" anchor="t">
            <a:spAutoFit/>
          </a:bodyPr>
          <a:lstStyle/>
          <a:p>
            <a:pPr algn="l">
              <a:lnSpc>
                <a:spcPct val="128000"/>
              </a:lnSpc>
            </a:pPr>
            <a:r>
              <a:rPr sz="1400" b="0">
                <a:solidFill>
                  <a:srgbClr val="565349"/>
                </a:solidFill>
                <a:latin typeface="Calibri"/>
              </a:rPr>
              <a:t>Define it in spec language.</a:t>
            </a:r>
          </a:p>
        </p:txBody>
      </p:sp>
      <p:sp>
        <p:nvSpPr>
          <p:cNvPr id="16" name="TextBox 15"/>
          <p:cNvSpPr txBox="1"/>
          <p:nvPr/>
        </p:nvSpPr>
        <p:spPr>
          <a:xfrm>
            <a:off x="7788667" y="2944368"/>
            <a:ext cx="3488627" cy="548640"/>
          </a:xfrm>
          <a:prstGeom prst="rect">
            <a:avLst/>
          </a:prstGeom>
          <a:noFill/>
        </p:spPr>
        <p:txBody>
          <a:bodyPr wrap="square" lIns="0" rIns="0" tIns="0" bIns="0" anchor="t">
            <a:spAutoFit/>
          </a:bodyPr>
          <a:lstStyle/>
          <a:p>
            <a:pPr algn="l">
              <a:lnSpc>
                <a:spcPct val="128000"/>
              </a:lnSpc>
            </a:pPr>
            <a:r>
              <a:rPr sz="1400" b="0">
                <a:solidFill>
                  <a:srgbClr val="565349"/>
                </a:solidFill>
                <a:latin typeface="Calibri"/>
              </a:rPr>
              <a:t>Show its use in the chosen sport.</a:t>
            </a:r>
          </a:p>
        </p:txBody>
      </p:sp>
      <p:sp>
        <p:nvSpPr>
          <p:cNvPr id="17" name="TextBox 16"/>
          <p:cNvSpPr txBox="1"/>
          <p:nvPr/>
        </p:nvSpPr>
        <p:spPr>
          <a:xfrm>
            <a:off x="7788667" y="3364992"/>
            <a:ext cx="3488627" cy="548640"/>
          </a:xfrm>
          <a:prstGeom prst="rect">
            <a:avLst/>
          </a:prstGeom>
          <a:noFill/>
        </p:spPr>
        <p:txBody>
          <a:bodyPr wrap="square" lIns="0" rIns="0" tIns="0" bIns="0" anchor="t">
            <a:spAutoFit/>
          </a:bodyPr>
          <a:lstStyle/>
          <a:p>
            <a:pPr algn="l">
              <a:lnSpc>
                <a:spcPct val="128000"/>
              </a:lnSpc>
            </a:pPr>
            <a:r>
              <a:rPr sz="1400" b="0">
                <a:solidFill>
                  <a:srgbClr val="565349"/>
                </a:solidFill>
                <a:latin typeface="Calibri"/>
              </a:rPr>
              <a:t>Explain the impact on performance.</a:t>
            </a:r>
          </a:p>
        </p:txBody>
      </p:sp>
      <p:sp>
        <p:nvSpPr>
          <p:cNvPr id="18" name="TextBox 17"/>
          <p:cNvSpPr txBox="1"/>
          <p:nvPr/>
        </p:nvSpPr>
        <p:spPr>
          <a:xfrm>
            <a:off x="7788667" y="3785616"/>
            <a:ext cx="3488627" cy="548640"/>
          </a:xfrm>
          <a:prstGeom prst="rect">
            <a:avLst/>
          </a:prstGeom>
          <a:noFill/>
        </p:spPr>
        <p:txBody>
          <a:bodyPr wrap="square" lIns="0" rIns="0" tIns="0" bIns="0" anchor="t">
            <a:spAutoFit/>
          </a:bodyPr>
          <a:lstStyle/>
          <a:p>
            <a:pPr algn="l">
              <a:lnSpc>
                <a:spcPct val="128000"/>
              </a:lnSpc>
            </a:pPr>
            <a:r>
              <a:rPr sz="1400" b="0">
                <a:solidFill>
                  <a:srgbClr val="565349"/>
                </a:solidFill>
                <a:latin typeface="Calibri"/>
              </a:rPr>
              <a:t>Repeat, with no omissions.</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75488"/>
            <a:ext cx="10911535" cy="256032"/>
          </a:xfrm>
          <a:prstGeom prst="rect">
            <a:avLst/>
          </a:prstGeom>
          <a:noFill/>
        </p:spPr>
        <p:txBody>
          <a:bodyPr wrap="square" lIns="0" rIns="0" tIns="0" bIns="0" anchor="t">
            <a:spAutoFit/>
          </a:bodyPr>
          <a:lstStyle/>
          <a:p>
            <a:pPr algn="l">
              <a:lnSpc>
                <a:spcPct val="115000"/>
              </a:lnSpc>
            </a:pPr>
            <a:r>
              <a:rPr sz="1300" b="1" spc="400">
                <a:solidFill>
                  <a:srgbClr val="D0202E"/>
                </a:solidFill>
                <a:latin typeface="Calibri"/>
              </a:rPr>
              <a:t>LESSON 2</a:t>
            </a:r>
          </a:p>
        </p:txBody>
      </p:sp>
      <p:sp>
        <p:nvSpPr>
          <p:cNvPr id="4" name="TextBox 3"/>
          <p:cNvSpPr txBox="1"/>
          <p:nvPr/>
        </p:nvSpPr>
        <p:spPr>
          <a:xfrm>
            <a:off x="640080" y="749808"/>
            <a:ext cx="10911535" cy="914400"/>
          </a:xfrm>
          <a:prstGeom prst="rect">
            <a:avLst/>
          </a:prstGeom>
          <a:noFill/>
        </p:spPr>
        <p:txBody>
          <a:bodyPr wrap="square" lIns="0" rIns="0" tIns="0" bIns="0" anchor="ctr">
            <a:spAutoFit/>
          </a:bodyPr>
          <a:lstStyle/>
          <a:p>
            <a:pPr algn="l">
              <a:lnSpc>
                <a:spcPct val="105000"/>
              </a:lnSpc>
            </a:pPr>
            <a:r>
              <a:rPr sz="3400" b="1">
                <a:solidFill>
                  <a:srgbClr val="1F1E1B"/>
                </a:solidFill>
                <a:latin typeface="Arial"/>
              </a:rPr>
              <a:t>Components of skill-related fitness</a:t>
            </a:r>
          </a:p>
        </p:txBody>
      </p:sp>
      <p:sp>
        <p:nvSpPr>
          <p:cNvPr id="5" name="TextBox 4"/>
          <p:cNvSpPr txBox="1"/>
          <p:nvPr/>
        </p:nvSpPr>
        <p:spPr>
          <a:xfrm>
            <a:off x="640080" y="6144768"/>
            <a:ext cx="6765151" cy="274320"/>
          </a:xfrm>
          <a:prstGeom prst="rect">
            <a:avLst/>
          </a:prstGeom>
          <a:noFill/>
        </p:spPr>
        <p:txBody>
          <a:bodyPr wrap="square" lIns="0" rIns="0" tIns="0" bIns="0" anchor="ctr">
            <a:spAutoFit/>
          </a:bodyPr>
          <a:lstStyle/>
          <a:p>
            <a:pPr algn="l">
              <a:lnSpc>
                <a:spcPct val="115000"/>
              </a:lnSpc>
            </a:pPr>
            <a:r>
              <a:rPr sz="1150" b="0">
                <a:solidFill>
                  <a:srgbClr val="6E6B5E"/>
                </a:solidFill>
                <a:latin typeface="Calibri"/>
              </a:rPr>
              <a:t>DHS BTEC Sport · Component 2 · Task 1</a:t>
            </a:r>
          </a:p>
        </p:txBody>
      </p:sp>
      <p:sp>
        <p:nvSpPr>
          <p:cNvPr id="6" name="TextBox 5"/>
          <p:cNvSpPr txBox="1"/>
          <p:nvPr/>
        </p:nvSpPr>
        <p:spPr>
          <a:xfrm>
            <a:off x="7405231" y="6144768"/>
            <a:ext cx="4146383" cy="274320"/>
          </a:xfrm>
          <a:prstGeom prst="rect">
            <a:avLst/>
          </a:prstGeom>
          <a:noFill/>
        </p:spPr>
        <p:txBody>
          <a:bodyPr wrap="square" lIns="0" rIns="0" tIns="0" bIns="0" anchor="ctr">
            <a:spAutoFit/>
          </a:bodyPr>
          <a:lstStyle/>
          <a:p>
            <a:pPr algn="r">
              <a:lnSpc>
                <a:spcPct val="115000"/>
              </a:lnSpc>
            </a:pPr>
            <a:r>
              <a:rPr sz="1150" b="0">
                <a:solidFill>
                  <a:srgbClr val="6E6B5E"/>
                </a:solidFill>
                <a:latin typeface="Calibri"/>
              </a:rPr>
              <a:t>Lesson 2</a:t>
            </a:r>
          </a:p>
        </p:txBody>
      </p:sp>
      <p:sp>
        <p:nvSpPr>
          <p:cNvPr id="7" name="TextBox 6"/>
          <p:cNvSpPr txBox="1"/>
          <p:nvPr/>
        </p:nvSpPr>
        <p:spPr>
          <a:xfrm>
            <a:off x="640080" y="2057400"/>
            <a:ext cx="10911535" cy="310896"/>
          </a:xfrm>
          <a:prstGeom prst="rect">
            <a:avLst/>
          </a:prstGeom>
          <a:noFill/>
        </p:spPr>
        <p:txBody>
          <a:bodyPr wrap="square" lIns="0" rIns="0" tIns="0" bIns="0" anchor="t">
            <a:spAutoFit/>
          </a:bodyPr>
          <a:lstStyle/>
          <a:p>
            <a:pPr algn="l">
              <a:lnSpc>
                <a:spcPct val="115000"/>
              </a:lnSpc>
            </a:pPr>
            <a:r>
              <a:rPr sz="1500" b="0">
                <a:solidFill>
                  <a:srgbClr val="6E6B5E"/>
                </a:solidFill>
                <a:latin typeface="Calibri"/>
              </a:rPr>
              <a:t>By the end of this lesson…</a:t>
            </a:r>
          </a:p>
        </p:txBody>
      </p:sp>
      <p:sp>
        <p:nvSpPr>
          <p:cNvPr id="8" name="Rectangle 7"/>
          <p:cNvSpPr/>
          <p:nvPr/>
        </p:nvSpPr>
        <p:spPr>
          <a:xfrm>
            <a:off x="640080" y="2743200"/>
            <a:ext cx="50292" cy="274320"/>
          </a:xfrm>
          <a:prstGeom prst="rect">
            <a:avLst/>
          </a:prstGeom>
          <a:solidFill>
            <a:srgbClr val="D020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950976" y="2624328"/>
            <a:ext cx="10600639" cy="457200"/>
          </a:xfrm>
          <a:prstGeom prst="rect">
            <a:avLst/>
          </a:prstGeom>
          <a:noFill/>
        </p:spPr>
        <p:txBody>
          <a:bodyPr wrap="square" lIns="0" rIns="0" tIns="0" bIns="0" anchor="t">
            <a:spAutoFit/>
          </a:bodyPr>
          <a:lstStyle/>
          <a:p>
            <a:pPr algn="l">
              <a:lnSpc>
                <a:spcPct val="130000"/>
              </a:lnSpc>
            </a:pPr>
            <a:r>
              <a:rPr sz="1900" b="0">
                <a:solidFill>
                  <a:srgbClr val="1F1E1B"/>
                </a:solidFill>
                <a:latin typeface="Calibri"/>
              </a:rPr>
              <a:t>Define all five skill-related components in spec language</a:t>
            </a:r>
          </a:p>
        </p:txBody>
      </p:sp>
      <p:sp>
        <p:nvSpPr>
          <p:cNvPr id="10" name="Rectangle 9"/>
          <p:cNvSpPr/>
          <p:nvPr/>
        </p:nvSpPr>
        <p:spPr>
          <a:xfrm>
            <a:off x="640080" y="3346704"/>
            <a:ext cx="50292" cy="274320"/>
          </a:xfrm>
          <a:prstGeom prst="rect">
            <a:avLst/>
          </a:prstGeom>
          <a:solidFill>
            <a:srgbClr val="D020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950976" y="3227832"/>
            <a:ext cx="10600639" cy="457200"/>
          </a:xfrm>
          <a:prstGeom prst="rect">
            <a:avLst/>
          </a:prstGeom>
          <a:noFill/>
        </p:spPr>
        <p:txBody>
          <a:bodyPr wrap="square" lIns="0" rIns="0" tIns="0" bIns="0" anchor="t">
            <a:spAutoFit/>
          </a:bodyPr>
          <a:lstStyle/>
          <a:p>
            <a:pPr algn="l">
              <a:lnSpc>
                <a:spcPct val="130000"/>
              </a:lnSpc>
            </a:pPr>
            <a:r>
              <a:rPr sz="1900" b="0">
                <a:solidFill>
                  <a:srgbClr val="1F1E1B"/>
                </a:solidFill>
                <a:latin typeface="Calibri"/>
              </a:rPr>
              <a:t>Tell static balance from dynamic balance</a:t>
            </a:r>
          </a:p>
        </p:txBody>
      </p:sp>
      <p:sp>
        <p:nvSpPr>
          <p:cNvPr id="12" name="Rectangle 11"/>
          <p:cNvSpPr/>
          <p:nvPr/>
        </p:nvSpPr>
        <p:spPr>
          <a:xfrm>
            <a:off x="640080" y="3950208"/>
            <a:ext cx="50292" cy="274320"/>
          </a:xfrm>
          <a:prstGeom prst="rect">
            <a:avLst/>
          </a:prstGeom>
          <a:solidFill>
            <a:srgbClr val="D020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950976" y="3831336"/>
            <a:ext cx="10600639" cy="457200"/>
          </a:xfrm>
          <a:prstGeom prst="rect">
            <a:avLst/>
          </a:prstGeom>
          <a:noFill/>
        </p:spPr>
        <p:txBody>
          <a:bodyPr wrap="square" lIns="0" rIns="0" tIns="0" bIns="0" anchor="t">
            <a:spAutoFit/>
          </a:bodyPr>
          <a:lstStyle/>
          <a:p>
            <a:pPr algn="l">
              <a:lnSpc>
                <a:spcPct val="130000"/>
              </a:lnSpc>
            </a:pPr>
            <a:r>
              <a:rPr sz="1900" b="0">
                <a:solidFill>
                  <a:srgbClr val="1F1E1B"/>
                </a:solidFill>
                <a:latin typeface="Calibri"/>
              </a:rPr>
              <a:t>Write a full Task 1 paragraph with the impact included</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75488"/>
            <a:ext cx="10911535" cy="256032"/>
          </a:xfrm>
          <a:prstGeom prst="rect">
            <a:avLst/>
          </a:prstGeom>
          <a:noFill/>
        </p:spPr>
        <p:txBody>
          <a:bodyPr wrap="square" lIns="0" rIns="0" tIns="0" bIns="0" anchor="t">
            <a:spAutoFit/>
          </a:bodyPr>
          <a:lstStyle/>
          <a:p>
            <a:pPr algn="l">
              <a:lnSpc>
                <a:spcPct val="115000"/>
              </a:lnSpc>
            </a:pPr>
            <a:r>
              <a:rPr sz="1300" b="1" spc="400">
                <a:solidFill>
                  <a:srgbClr val="D0202E"/>
                </a:solidFill>
                <a:latin typeface="Calibri"/>
              </a:rPr>
              <a:t>RETRIEVAL</a:t>
            </a:r>
          </a:p>
        </p:txBody>
      </p:sp>
      <p:sp>
        <p:nvSpPr>
          <p:cNvPr id="4" name="TextBox 3"/>
          <p:cNvSpPr txBox="1"/>
          <p:nvPr/>
        </p:nvSpPr>
        <p:spPr>
          <a:xfrm>
            <a:off x="640080" y="749808"/>
            <a:ext cx="10911535" cy="914400"/>
          </a:xfrm>
          <a:prstGeom prst="rect">
            <a:avLst/>
          </a:prstGeom>
          <a:noFill/>
        </p:spPr>
        <p:txBody>
          <a:bodyPr wrap="square" lIns="0" rIns="0" tIns="0" bIns="0" anchor="ctr">
            <a:spAutoFit/>
          </a:bodyPr>
          <a:lstStyle/>
          <a:p>
            <a:pPr algn="l">
              <a:lnSpc>
                <a:spcPct val="105000"/>
              </a:lnSpc>
            </a:pPr>
            <a:r>
              <a:rPr sz="3400" b="1">
                <a:solidFill>
                  <a:srgbClr val="1F1E1B"/>
                </a:solidFill>
                <a:latin typeface="Arial"/>
              </a:rPr>
              <a:t>Do now.</a:t>
            </a:r>
          </a:p>
        </p:txBody>
      </p:sp>
      <p:sp>
        <p:nvSpPr>
          <p:cNvPr id="5" name="TextBox 4"/>
          <p:cNvSpPr txBox="1"/>
          <p:nvPr/>
        </p:nvSpPr>
        <p:spPr>
          <a:xfrm>
            <a:off x="640080" y="6144768"/>
            <a:ext cx="6765151" cy="274320"/>
          </a:xfrm>
          <a:prstGeom prst="rect">
            <a:avLst/>
          </a:prstGeom>
          <a:noFill/>
        </p:spPr>
        <p:txBody>
          <a:bodyPr wrap="square" lIns="0" rIns="0" tIns="0" bIns="0" anchor="ctr">
            <a:spAutoFit/>
          </a:bodyPr>
          <a:lstStyle/>
          <a:p>
            <a:pPr algn="l">
              <a:lnSpc>
                <a:spcPct val="115000"/>
              </a:lnSpc>
            </a:pPr>
            <a:r>
              <a:rPr sz="1150" b="0">
                <a:solidFill>
                  <a:srgbClr val="6E6B5E"/>
                </a:solidFill>
                <a:latin typeface="Calibri"/>
              </a:rPr>
              <a:t>DHS BTEC Sport · Component 2 · Task 1</a:t>
            </a:r>
          </a:p>
        </p:txBody>
      </p:sp>
      <p:sp>
        <p:nvSpPr>
          <p:cNvPr id="6" name="TextBox 5"/>
          <p:cNvSpPr txBox="1"/>
          <p:nvPr/>
        </p:nvSpPr>
        <p:spPr>
          <a:xfrm>
            <a:off x="7405231" y="6144768"/>
            <a:ext cx="4146383" cy="274320"/>
          </a:xfrm>
          <a:prstGeom prst="rect">
            <a:avLst/>
          </a:prstGeom>
          <a:noFill/>
        </p:spPr>
        <p:txBody>
          <a:bodyPr wrap="square" lIns="0" rIns="0" tIns="0" bIns="0" anchor="ctr">
            <a:spAutoFit/>
          </a:bodyPr>
          <a:lstStyle/>
          <a:p>
            <a:pPr algn="r">
              <a:lnSpc>
                <a:spcPct val="115000"/>
              </a:lnSpc>
            </a:pPr>
            <a:r>
              <a:rPr sz="1150" b="0">
                <a:solidFill>
                  <a:srgbClr val="6E6B5E"/>
                </a:solidFill>
                <a:latin typeface="Calibri"/>
              </a:rPr>
              <a:t>Lesson 2</a:t>
            </a:r>
          </a:p>
        </p:txBody>
      </p:sp>
      <p:sp>
        <p:nvSpPr>
          <p:cNvPr id="7" name="TextBox 6"/>
          <p:cNvSpPr txBox="1"/>
          <p:nvPr/>
        </p:nvSpPr>
        <p:spPr>
          <a:xfrm>
            <a:off x="640080" y="1810512"/>
            <a:ext cx="10911535" cy="292608"/>
          </a:xfrm>
          <a:prstGeom prst="rect">
            <a:avLst/>
          </a:prstGeom>
          <a:noFill/>
        </p:spPr>
        <p:txBody>
          <a:bodyPr wrap="square" lIns="0" rIns="0" tIns="0" bIns="0" anchor="t">
            <a:spAutoFit/>
          </a:bodyPr>
          <a:lstStyle/>
          <a:p>
            <a:pPr algn="l">
              <a:lnSpc>
                <a:spcPct val="115000"/>
              </a:lnSpc>
            </a:pPr>
            <a:r>
              <a:rPr sz="1450" b="0">
                <a:solidFill>
                  <a:srgbClr val="6E6B5E"/>
                </a:solidFill>
                <a:latin typeface="Calibri"/>
              </a:rPr>
              <a:t>In your book, full sentences, on your own. 5 minutes.</a:t>
            </a:r>
          </a:p>
        </p:txBody>
      </p:sp>
      <p:sp>
        <p:nvSpPr>
          <p:cNvPr id="8" name="TextBox 7"/>
          <p:cNvSpPr txBox="1"/>
          <p:nvPr/>
        </p:nvSpPr>
        <p:spPr>
          <a:xfrm>
            <a:off x="640080" y="2322576"/>
            <a:ext cx="365760" cy="457200"/>
          </a:xfrm>
          <a:prstGeom prst="rect">
            <a:avLst/>
          </a:prstGeom>
          <a:noFill/>
        </p:spPr>
        <p:txBody>
          <a:bodyPr wrap="square" lIns="0" rIns="0" tIns="0" bIns="0" anchor="t">
            <a:spAutoFit/>
          </a:bodyPr>
          <a:lstStyle/>
          <a:p>
            <a:pPr algn="l">
              <a:lnSpc>
                <a:spcPct val="115000"/>
              </a:lnSpc>
            </a:pPr>
            <a:r>
              <a:rPr sz="1700" b="1">
                <a:solidFill>
                  <a:srgbClr val="D0202E"/>
                </a:solidFill>
                <a:latin typeface="Arial"/>
              </a:rPr>
              <a:t>1.</a:t>
            </a:r>
          </a:p>
        </p:txBody>
      </p:sp>
      <p:sp>
        <p:nvSpPr>
          <p:cNvPr id="9" name="TextBox 8"/>
          <p:cNvSpPr txBox="1"/>
          <p:nvPr/>
        </p:nvSpPr>
        <p:spPr>
          <a:xfrm>
            <a:off x="1024128" y="2322576"/>
            <a:ext cx="4744373" cy="731520"/>
          </a:xfrm>
          <a:prstGeom prst="rect">
            <a:avLst/>
          </a:prstGeom>
          <a:noFill/>
        </p:spPr>
        <p:txBody>
          <a:bodyPr wrap="square" lIns="0" rIns="0" tIns="0" bIns="0" anchor="t">
            <a:spAutoFit/>
          </a:bodyPr>
          <a:lstStyle/>
          <a:p>
            <a:pPr algn="l">
              <a:lnSpc>
                <a:spcPct val="130000"/>
              </a:lnSpc>
            </a:pPr>
            <a:r>
              <a:rPr sz="1700" b="0">
                <a:solidFill>
                  <a:srgbClr val="1F1E1B"/>
                </a:solidFill>
                <a:latin typeface="Calibri"/>
              </a:rPr>
              <a:t>Define muscular strength.</a:t>
            </a:r>
          </a:p>
        </p:txBody>
      </p:sp>
      <p:sp>
        <p:nvSpPr>
          <p:cNvPr id="10" name="TextBox 9"/>
          <p:cNvSpPr txBox="1"/>
          <p:nvPr/>
        </p:nvSpPr>
        <p:spPr>
          <a:xfrm>
            <a:off x="640080" y="3108960"/>
            <a:ext cx="365760" cy="457200"/>
          </a:xfrm>
          <a:prstGeom prst="rect">
            <a:avLst/>
          </a:prstGeom>
          <a:noFill/>
        </p:spPr>
        <p:txBody>
          <a:bodyPr wrap="square" lIns="0" rIns="0" tIns="0" bIns="0" anchor="t">
            <a:spAutoFit/>
          </a:bodyPr>
          <a:lstStyle/>
          <a:p>
            <a:pPr algn="l">
              <a:lnSpc>
                <a:spcPct val="115000"/>
              </a:lnSpc>
            </a:pPr>
            <a:r>
              <a:rPr sz="1700" b="1">
                <a:solidFill>
                  <a:srgbClr val="D0202E"/>
                </a:solidFill>
                <a:latin typeface="Arial"/>
              </a:rPr>
              <a:t>2.</a:t>
            </a:r>
          </a:p>
        </p:txBody>
      </p:sp>
      <p:sp>
        <p:nvSpPr>
          <p:cNvPr id="11" name="TextBox 10"/>
          <p:cNvSpPr txBox="1"/>
          <p:nvPr/>
        </p:nvSpPr>
        <p:spPr>
          <a:xfrm>
            <a:off x="1024128" y="3108960"/>
            <a:ext cx="4744373" cy="731520"/>
          </a:xfrm>
          <a:prstGeom prst="rect">
            <a:avLst/>
          </a:prstGeom>
          <a:noFill/>
        </p:spPr>
        <p:txBody>
          <a:bodyPr wrap="square" lIns="0" rIns="0" tIns="0" bIns="0" anchor="t">
            <a:spAutoFit/>
          </a:bodyPr>
          <a:lstStyle/>
          <a:p>
            <a:pPr algn="l">
              <a:lnSpc>
                <a:spcPct val="130000"/>
              </a:lnSpc>
            </a:pPr>
            <a:r>
              <a:rPr sz="1700" b="0">
                <a:solidFill>
                  <a:srgbClr val="1F1E1B"/>
                </a:solidFill>
                <a:latin typeface="Calibri"/>
              </a:rPr>
              <a:t>Define aerobic endurance.</a:t>
            </a:r>
          </a:p>
        </p:txBody>
      </p:sp>
      <p:sp>
        <p:nvSpPr>
          <p:cNvPr id="12" name="TextBox 11"/>
          <p:cNvSpPr txBox="1"/>
          <p:nvPr/>
        </p:nvSpPr>
        <p:spPr>
          <a:xfrm>
            <a:off x="640080" y="3895344"/>
            <a:ext cx="365760" cy="457200"/>
          </a:xfrm>
          <a:prstGeom prst="rect">
            <a:avLst/>
          </a:prstGeom>
          <a:noFill/>
        </p:spPr>
        <p:txBody>
          <a:bodyPr wrap="square" lIns="0" rIns="0" tIns="0" bIns="0" anchor="t">
            <a:spAutoFit/>
          </a:bodyPr>
          <a:lstStyle/>
          <a:p>
            <a:pPr algn="l">
              <a:lnSpc>
                <a:spcPct val="115000"/>
              </a:lnSpc>
            </a:pPr>
            <a:r>
              <a:rPr sz="1700" b="1">
                <a:solidFill>
                  <a:srgbClr val="D0202E"/>
                </a:solidFill>
                <a:latin typeface="Arial"/>
              </a:rPr>
              <a:t>3.</a:t>
            </a:r>
          </a:p>
        </p:txBody>
      </p:sp>
      <p:sp>
        <p:nvSpPr>
          <p:cNvPr id="13" name="TextBox 12"/>
          <p:cNvSpPr txBox="1"/>
          <p:nvPr/>
        </p:nvSpPr>
        <p:spPr>
          <a:xfrm>
            <a:off x="1024128" y="3895344"/>
            <a:ext cx="4744373" cy="731520"/>
          </a:xfrm>
          <a:prstGeom prst="rect">
            <a:avLst/>
          </a:prstGeom>
          <a:noFill/>
        </p:spPr>
        <p:txBody>
          <a:bodyPr wrap="square" lIns="0" rIns="0" tIns="0" bIns="0" anchor="t">
            <a:spAutoFit/>
          </a:bodyPr>
          <a:lstStyle/>
          <a:p>
            <a:pPr algn="l">
              <a:lnSpc>
                <a:spcPct val="130000"/>
              </a:lnSpc>
            </a:pPr>
            <a:r>
              <a:rPr sz="1700" b="0">
                <a:solidFill>
                  <a:srgbClr val="1F1E1B"/>
                </a:solidFill>
                <a:latin typeface="Calibri"/>
              </a:rPr>
              <a:t>Speed is distance divided by what?</a:t>
            </a:r>
          </a:p>
        </p:txBody>
      </p:sp>
      <p:sp>
        <p:nvSpPr>
          <p:cNvPr id="14" name="Rectangle 13"/>
          <p:cNvSpPr/>
          <p:nvPr/>
        </p:nvSpPr>
        <p:spPr>
          <a:xfrm>
            <a:off x="6423193" y="2212848"/>
            <a:ext cx="5128421" cy="2542032"/>
          </a:xfrm>
          <a:prstGeom prst="rect">
            <a:avLst/>
          </a:prstGeom>
          <a:solidFill>
            <a:srgbClr val="F1EFE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6697513" y="2432304"/>
            <a:ext cx="4579781" cy="274320"/>
          </a:xfrm>
          <a:prstGeom prst="rect">
            <a:avLst/>
          </a:prstGeom>
          <a:noFill/>
        </p:spPr>
        <p:txBody>
          <a:bodyPr wrap="square" lIns="0" rIns="0" tIns="0" bIns="0" anchor="t">
            <a:spAutoFit/>
          </a:bodyPr>
          <a:lstStyle/>
          <a:p>
            <a:pPr algn="l">
              <a:lnSpc>
                <a:spcPct val="115000"/>
              </a:lnSpc>
            </a:pPr>
            <a:r>
              <a:rPr sz="1150" b="1" spc="400">
                <a:solidFill>
                  <a:srgbClr val="D0202E"/>
                </a:solidFill>
                <a:latin typeface="Calibri"/>
              </a:rPr>
              <a:t>ANSWERS · REVEAL AFTER 5 MIN</a:t>
            </a:r>
          </a:p>
        </p:txBody>
      </p:sp>
      <p:sp>
        <p:nvSpPr>
          <p:cNvPr id="16" name="TextBox 15"/>
          <p:cNvSpPr txBox="1"/>
          <p:nvPr/>
        </p:nvSpPr>
        <p:spPr>
          <a:xfrm>
            <a:off x="6697513" y="2852928"/>
            <a:ext cx="320040" cy="365760"/>
          </a:xfrm>
          <a:prstGeom prst="rect">
            <a:avLst/>
          </a:prstGeom>
          <a:noFill/>
        </p:spPr>
        <p:txBody>
          <a:bodyPr wrap="square" lIns="0" rIns="0" tIns="0" bIns="0" anchor="t">
            <a:spAutoFit/>
          </a:bodyPr>
          <a:lstStyle/>
          <a:p>
            <a:pPr algn="l">
              <a:lnSpc>
                <a:spcPct val="115000"/>
              </a:lnSpc>
            </a:pPr>
            <a:r>
              <a:rPr sz="1400" b="1">
                <a:solidFill>
                  <a:srgbClr val="6E6B5E"/>
                </a:solidFill>
                <a:latin typeface="Arial"/>
              </a:rPr>
              <a:t>1.</a:t>
            </a:r>
          </a:p>
        </p:txBody>
      </p:sp>
      <p:sp>
        <p:nvSpPr>
          <p:cNvPr id="17" name="TextBox 16"/>
          <p:cNvSpPr txBox="1"/>
          <p:nvPr/>
        </p:nvSpPr>
        <p:spPr>
          <a:xfrm>
            <a:off x="7026697" y="2852928"/>
            <a:ext cx="4250597" cy="640080"/>
          </a:xfrm>
          <a:prstGeom prst="rect">
            <a:avLst/>
          </a:prstGeom>
          <a:noFill/>
        </p:spPr>
        <p:txBody>
          <a:bodyPr wrap="square" lIns="0" rIns="0" tIns="0" bIns="0" anchor="t">
            <a:spAutoFit/>
          </a:bodyPr>
          <a:lstStyle/>
          <a:p>
            <a:pPr algn="l">
              <a:lnSpc>
                <a:spcPct val="128000"/>
              </a:lnSpc>
            </a:pPr>
            <a:r>
              <a:rPr sz="1400" b="0">
                <a:solidFill>
                  <a:srgbClr val="565349"/>
                </a:solidFill>
                <a:latin typeface="Calibri"/>
              </a:rPr>
              <a:t>The maximum force a muscle or muscle group can generate to improve forceful movements</a:t>
            </a:r>
          </a:p>
        </p:txBody>
      </p:sp>
      <p:sp>
        <p:nvSpPr>
          <p:cNvPr id="18" name="TextBox 17"/>
          <p:cNvSpPr txBox="1"/>
          <p:nvPr/>
        </p:nvSpPr>
        <p:spPr>
          <a:xfrm>
            <a:off x="6697513" y="3511296"/>
            <a:ext cx="320040" cy="365760"/>
          </a:xfrm>
          <a:prstGeom prst="rect">
            <a:avLst/>
          </a:prstGeom>
          <a:noFill/>
        </p:spPr>
        <p:txBody>
          <a:bodyPr wrap="square" lIns="0" rIns="0" tIns="0" bIns="0" anchor="t">
            <a:spAutoFit/>
          </a:bodyPr>
          <a:lstStyle/>
          <a:p>
            <a:pPr algn="l">
              <a:lnSpc>
                <a:spcPct val="115000"/>
              </a:lnSpc>
            </a:pPr>
            <a:r>
              <a:rPr sz="1400" b="1">
                <a:solidFill>
                  <a:srgbClr val="6E6B5E"/>
                </a:solidFill>
                <a:latin typeface="Arial"/>
              </a:rPr>
              <a:t>2.</a:t>
            </a:r>
          </a:p>
        </p:txBody>
      </p:sp>
      <p:sp>
        <p:nvSpPr>
          <p:cNvPr id="19" name="TextBox 18"/>
          <p:cNvSpPr txBox="1"/>
          <p:nvPr/>
        </p:nvSpPr>
        <p:spPr>
          <a:xfrm>
            <a:off x="7026697" y="3511296"/>
            <a:ext cx="4250597" cy="640080"/>
          </a:xfrm>
          <a:prstGeom prst="rect">
            <a:avLst/>
          </a:prstGeom>
          <a:noFill/>
        </p:spPr>
        <p:txBody>
          <a:bodyPr wrap="square" lIns="0" rIns="0" tIns="0" bIns="0" anchor="t">
            <a:spAutoFit/>
          </a:bodyPr>
          <a:lstStyle/>
          <a:p>
            <a:pPr algn="l">
              <a:lnSpc>
                <a:spcPct val="128000"/>
              </a:lnSpc>
            </a:pPr>
            <a:r>
              <a:rPr sz="1400" b="0">
                <a:solidFill>
                  <a:srgbClr val="565349"/>
                </a:solidFill>
                <a:latin typeface="Calibri"/>
              </a:rPr>
              <a:t>The cardiorespiratory system supplying oxygen and nutrients to sustain low to medium intensity work, delaying fatigue</a:t>
            </a:r>
          </a:p>
        </p:txBody>
      </p:sp>
      <p:sp>
        <p:nvSpPr>
          <p:cNvPr id="20" name="TextBox 19"/>
          <p:cNvSpPr txBox="1"/>
          <p:nvPr/>
        </p:nvSpPr>
        <p:spPr>
          <a:xfrm>
            <a:off x="6697513" y="4169664"/>
            <a:ext cx="320040" cy="365760"/>
          </a:xfrm>
          <a:prstGeom prst="rect">
            <a:avLst/>
          </a:prstGeom>
          <a:noFill/>
        </p:spPr>
        <p:txBody>
          <a:bodyPr wrap="square" lIns="0" rIns="0" tIns="0" bIns="0" anchor="t">
            <a:spAutoFit/>
          </a:bodyPr>
          <a:lstStyle/>
          <a:p>
            <a:pPr algn="l">
              <a:lnSpc>
                <a:spcPct val="115000"/>
              </a:lnSpc>
            </a:pPr>
            <a:r>
              <a:rPr sz="1400" b="1">
                <a:solidFill>
                  <a:srgbClr val="6E6B5E"/>
                </a:solidFill>
                <a:latin typeface="Arial"/>
              </a:rPr>
              <a:t>3.</a:t>
            </a:r>
          </a:p>
        </p:txBody>
      </p:sp>
      <p:sp>
        <p:nvSpPr>
          <p:cNvPr id="21" name="TextBox 20"/>
          <p:cNvSpPr txBox="1"/>
          <p:nvPr/>
        </p:nvSpPr>
        <p:spPr>
          <a:xfrm>
            <a:off x="7026697" y="4169664"/>
            <a:ext cx="4250597" cy="640080"/>
          </a:xfrm>
          <a:prstGeom prst="rect">
            <a:avLst/>
          </a:prstGeom>
          <a:noFill/>
        </p:spPr>
        <p:txBody>
          <a:bodyPr wrap="square" lIns="0" rIns="0" tIns="0" bIns="0" anchor="t">
            <a:spAutoFit/>
          </a:bodyPr>
          <a:lstStyle/>
          <a:p>
            <a:pPr algn="l">
              <a:lnSpc>
                <a:spcPct val="128000"/>
              </a:lnSpc>
            </a:pPr>
            <a:r>
              <a:rPr sz="1400" b="0">
                <a:solidFill>
                  <a:srgbClr val="565349"/>
                </a:solidFill>
                <a:latin typeface="Calibri"/>
              </a:rPr>
              <a:t>Time</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75488"/>
            <a:ext cx="10911535" cy="256032"/>
          </a:xfrm>
          <a:prstGeom prst="rect">
            <a:avLst/>
          </a:prstGeom>
          <a:noFill/>
        </p:spPr>
        <p:txBody>
          <a:bodyPr wrap="square" lIns="0" rIns="0" tIns="0" bIns="0" anchor="t">
            <a:spAutoFit/>
          </a:bodyPr>
          <a:lstStyle/>
          <a:p>
            <a:pPr algn="l">
              <a:lnSpc>
                <a:spcPct val="115000"/>
              </a:lnSpc>
            </a:pPr>
            <a:r>
              <a:rPr sz="1300" b="1" spc="400">
                <a:solidFill>
                  <a:srgbClr val="D0202E"/>
                </a:solidFill>
                <a:latin typeface="Calibri"/>
              </a:rPr>
              <a:t>LEARN</a:t>
            </a:r>
          </a:p>
        </p:txBody>
      </p:sp>
      <p:sp>
        <p:nvSpPr>
          <p:cNvPr id="4" name="TextBox 3"/>
          <p:cNvSpPr txBox="1"/>
          <p:nvPr/>
        </p:nvSpPr>
        <p:spPr>
          <a:xfrm>
            <a:off x="640080" y="749808"/>
            <a:ext cx="10911535" cy="914400"/>
          </a:xfrm>
          <a:prstGeom prst="rect">
            <a:avLst/>
          </a:prstGeom>
          <a:noFill/>
        </p:spPr>
        <p:txBody>
          <a:bodyPr wrap="square" lIns="0" rIns="0" tIns="0" bIns="0" anchor="ctr">
            <a:spAutoFit/>
          </a:bodyPr>
          <a:lstStyle/>
          <a:p>
            <a:pPr algn="l">
              <a:lnSpc>
                <a:spcPct val="105000"/>
              </a:lnSpc>
            </a:pPr>
            <a:r>
              <a:rPr sz="3400" b="1">
                <a:solidFill>
                  <a:srgbClr val="1F1E1B"/>
                </a:solidFill>
                <a:latin typeface="Arial"/>
              </a:rPr>
              <a:t>The five components of skill-related fitness.</a:t>
            </a:r>
          </a:p>
        </p:txBody>
      </p:sp>
      <p:sp>
        <p:nvSpPr>
          <p:cNvPr id="5" name="TextBox 4"/>
          <p:cNvSpPr txBox="1"/>
          <p:nvPr/>
        </p:nvSpPr>
        <p:spPr>
          <a:xfrm>
            <a:off x="640080" y="6144768"/>
            <a:ext cx="6765151" cy="274320"/>
          </a:xfrm>
          <a:prstGeom prst="rect">
            <a:avLst/>
          </a:prstGeom>
          <a:noFill/>
        </p:spPr>
        <p:txBody>
          <a:bodyPr wrap="square" lIns="0" rIns="0" tIns="0" bIns="0" anchor="ctr">
            <a:spAutoFit/>
          </a:bodyPr>
          <a:lstStyle/>
          <a:p>
            <a:pPr algn="l">
              <a:lnSpc>
                <a:spcPct val="115000"/>
              </a:lnSpc>
            </a:pPr>
            <a:r>
              <a:rPr sz="1150" b="0">
                <a:solidFill>
                  <a:srgbClr val="6E6B5E"/>
                </a:solidFill>
                <a:latin typeface="Calibri"/>
              </a:rPr>
              <a:t>DHS BTEC Sport · Component 2 · Task 1</a:t>
            </a:r>
          </a:p>
        </p:txBody>
      </p:sp>
      <p:sp>
        <p:nvSpPr>
          <p:cNvPr id="6" name="TextBox 5"/>
          <p:cNvSpPr txBox="1"/>
          <p:nvPr/>
        </p:nvSpPr>
        <p:spPr>
          <a:xfrm>
            <a:off x="7405231" y="6144768"/>
            <a:ext cx="4146383" cy="274320"/>
          </a:xfrm>
          <a:prstGeom prst="rect">
            <a:avLst/>
          </a:prstGeom>
          <a:noFill/>
        </p:spPr>
        <p:txBody>
          <a:bodyPr wrap="square" lIns="0" rIns="0" tIns="0" bIns="0" anchor="ctr">
            <a:spAutoFit/>
          </a:bodyPr>
          <a:lstStyle/>
          <a:p>
            <a:pPr algn="r">
              <a:lnSpc>
                <a:spcPct val="115000"/>
              </a:lnSpc>
            </a:pPr>
            <a:r>
              <a:rPr sz="1150" b="0">
                <a:solidFill>
                  <a:srgbClr val="6E6B5E"/>
                </a:solidFill>
                <a:latin typeface="Calibri"/>
              </a:rPr>
              <a:t>Lesson 2</a:t>
            </a:r>
          </a:p>
        </p:txBody>
      </p:sp>
      <p:sp>
        <p:nvSpPr>
          <p:cNvPr id="7" name="TextBox 6"/>
          <p:cNvSpPr txBox="1"/>
          <p:nvPr/>
        </p:nvSpPr>
        <p:spPr>
          <a:xfrm>
            <a:off x="640080" y="1874519"/>
            <a:ext cx="2834640" cy="658368"/>
          </a:xfrm>
          <a:prstGeom prst="rect">
            <a:avLst/>
          </a:prstGeom>
          <a:noFill/>
        </p:spPr>
        <p:txBody>
          <a:bodyPr wrap="square" lIns="0" rIns="0" tIns="0" bIns="0" anchor="t">
            <a:spAutoFit/>
          </a:bodyPr>
          <a:lstStyle/>
          <a:p>
            <a:pPr algn="l">
              <a:lnSpc>
                <a:spcPct val="120000"/>
              </a:lnSpc>
            </a:pPr>
            <a:r>
              <a:rPr sz="1600" b="1">
                <a:solidFill>
                  <a:srgbClr val="1F1E1B"/>
                </a:solidFill>
                <a:latin typeface="Arial"/>
              </a:rPr>
              <a:t>Power</a:t>
            </a:r>
          </a:p>
        </p:txBody>
      </p:sp>
      <p:sp>
        <p:nvSpPr>
          <p:cNvPr id="8" name="TextBox 7"/>
          <p:cNvSpPr txBox="1"/>
          <p:nvPr/>
        </p:nvSpPr>
        <p:spPr>
          <a:xfrm>
            <a:off x="3703320" y="1874519"/>
            <a:ext cx="7848295" cy="658368"/>
          </a:xfrm>
          <a:prstGeom prst="rect">
            <a:avLst/>
          </a:prstGeom>
          <a:noFill/>
        </p:spPr>
        <p:txBody>
          <a:bodyPr wrap="square" lIns="0" rIns="0" tIns="0" bIns="0" anchor="t">
            <a:spAutoFit/>
          </a:bodyPr>
          <a:lstStyle/>
          <a:p>
            <a:pPr algn="l">
              <a:lnSpc>
                <a:spcPct val="128000"/>
              </a:lnSpc>
            </a:pPr>
            <a:r>
              <a:rPr sz="1500" b="0">
                <a:solidFill>
                  <a:srgbClr val="565349"/>
                </a:solidFill>
                <a:latin typeface="Calibri"/>
              </a:rPr>
              <a:t>the product of speed and strength, allowing explosive movements</a:t>
            </a:r>
          </a:p>
        </p:txBody>
      </p:sp>
      <p:sp>
        <p:nvSpPr>
          <p:cNvPr id="9" name="TextBox 8"/>
          <p:cNvSpPr txBox="1"/>
          <p:nvPr/>
        </p:nvSpPr>
        <p:spPr>
          <a:xfrm>
            <a:off x="640080" y="2532887"/>
            <a:ext cx="2834640" cy="658368"/>
          </a:xfrm>
          <a:prstGeom prst="rect">
            <a:avLst/>
          </a:prstGeom>
          <a:noFill/>
        </p:spPr>
        <p:txBody>
          <a:bodyPr wrap="square" lIns="0" rIns="0" tIns="0" bIns="0" anchor="t">
            <a:spAutoFit/>
          </a:bodyPr>
          <a:lstStyle/>
          <a:p>
            <a:pPr algn="l">
              <a:lnSpc>
                <a:spcPct val="120000"/>
              </a:lnSpc>
            </a:pPr>
            <a:r>
              <a:rPr sz="1600" b="1">
                <a:solidFill>
                  <a:srgbClr val="1F1E1B"/>
                </a:solidFill>
                <a:latin typeface="Arial"/>
              </a:rPr>
              <a:t>Agility</a:t>
            </a:r>
          </a:p>
        </p:txBody>
      </p:sp>
      <p:sp>
        <p:nvSpPr>
          <p:cNvPr id="10" name="TextBox 9"/>
          <p:cNvSpPr txBox="1"/>
          <p:nvPr/>
        </p:nvSpPr>
        <p:spPr>
          <a:xfrm>
            <a:off x="3703320" y="2532887"/>
            <a:ext cx="7848295" cy="658368"/>
          </a:xfrm>
          <a:prstGeom prst="rect">
            <a:avLst/>
          </a:prstGeom>
          <a:noFill/>
        </p:spPr>
        <p:txBody>
          <a:bodyPr wrap="square" lIns="0" rIns="0" tIns="0" bIns="0" anchor="t">
            <a:spAutoFit/>
          </a:bodyPr>
          <a:lstStyle/>
          <a:p>
            <a:pPr algn="l">
              <a:lnSpc>
                <a:spcPct val="128000"/>
              </a:lnSpc>
            </a:pPr>
            <a:r>
              <a:rPr sz="1500" b="0">
                <a:solidFill>
                  <a:srgbClr val="565349"/>
                </a:solidFill>
                <a:latin typeface="Calibri"/>
              </a:rPr>
              <a:t>the ability to change direction quickly to out-manoeuvre an opponent</a:t>
            </a:r>
          </a:p>
        </p:txBody>
      </p:sp>
      <p:sp>
        <p:nvSpPr>
          <p:cNvPr id="11" name="TextBox 10"/>
          <p:cNvSpPr txBox="1"/>
          <p:nvPr/>
        </p:nvSpPr>
        <p:spPr>
          <a:xfrm>
            <a:off x="640080" y="3191255"/>
            <a:ext cx="2834640" cy="658368"/>
          </a:xfrm>
          <a:prstGeom prst="rect">
            <a:avLst/>
          </a:prstGeom>
          <a:noFill/>
        </p:spPr>
        <p:txBody>
          <a:bodyPr wrap="square" lIns="0" rIns="0" tIns="0" bIns="0" anchor="t">
            <a:spAutoFit/>
          </a:bodyPr>
          <a:lstStyle/>
          <a:p>
            <a:pPr algn="l">
              <a:lnSpc>
                <a:spcPct val="120000"/>
              </a:lnSpc>
            </a:pPr>
            <a:r>
              <a:rPr sz="1600" b="1">
                <a:solidFill>
                  <a:srgbClr val="1F1E1B"/>
                </a:solidFill>
                <a:latin typeface="Arial"/>
              </a:rPr>
              <a:t>Reaction time</a:t>
            </a:r>
          </a:p>
        </p:txBody>
      </p:sp>
      <p:sp>
        <p:nvSpPr>
          <p:cNvPr id="12" name="TextBox 11"/>
          <p:cNvSpPr txBox="1"/>
          <p:nvPr/>
        </p:nvSpPr>
        <p:spPr>
          <a:xfrm>
            <a:off x="3703320" y="3191255"/>
            <a:ext cx="7848295" cy="658368"/>
          </a:xfrm>
          <a:prstGeom prst="rect">
            <a:avLst/>
          </a:prstGeom>
          <a:noFill/>
        </p:spPr>
        <p:txBody>
          <a:bodyPr wrap="square" lIns="0" rIns="0" tIns="0" bIns="0" anchor="t">
            <a:spAutoFit/>
          </a:bodyPr>
          <a:lstStyle/>
          <a:p>
            <a:pPr algn="l">
              <a:lnSpc>
                <a:spcPct val="128000"/>
              </a:lnSpc>
            </a:pPr>
            <a:r>
              <a:rPr sz="1500" b="0">
                <a:solidFill>
                  <a:srgbClr val="565349"/>
                </a:solidFill>
                <a:latin typeface="Calibri"/>
              </a:rPr>
              <a:t>the time between a stimulus and the start of a response, for quick decisions in fast-paced sport</a:t>
            </a:r>
          </a:p>
        </p:txBody>
      </p:sp>
      <p:sp>
        <p:nvSpPr>
          <p:cNvPr id="13" name="TextBox 12"/>
          <p:cNvSpPr txBox="1"/>
          <p:nvPr/>
        </p:nvSpPr>
        <p:spPr>
          <a:xfrm>
            <a:off x="640080" y="3849623"/>
            <a:ext cx="2834640" cy="658368"/>
          </a:xfrm>
          <a:prstGeom prst="rect">
            <a:avLst/>
          </a:prstGeom>
          <a:noFill/>
        </p:spPr>
        <p:txBody>
          <a:bodyPr wrap="square" lIns="0" rIns="0" tIns="0" bIns="0" anchor="t">
            <a:spAutoFit/>
          </a:bodyPr>
          <a:lstStyle/>
          <a:p>
            <a:pPr algn="l">
              <a:lnSpc>
                <a:spcPct val="120000"/>
              </a:lnSpc>
            </a:pPr>
            <a:r>
              <a:rPr sz="1600" b="1">
                <a:solidFill>
                  <a:srgbClr val="1F1E1B"/>
                </a:solidFill>
                <a:latin typeface="Arial"/>
              </a:rPr>
              <a:t>Balance</a:t>
            </a:r>
          </a:p>
        </p:txBody>
      </p:sp>
      <p:sp>
        <p:nvSpPr>
          <p:cNvPr id="14" name="TextBox 13"/>
          <p:cNvSpPr txBox="1"/>
          <p:nvPr/>
        </p:nvSpPr>
        <p:spPr>
          <a:xfrm>
            <a:off x="3703320" y="3849623"/>
            <a:ext cx="7848295" cy="658368"/>
          </a:xfrm>
          <a:prstGeom prst="rect">
            <a:avLst/>
          </a:prstGeom>
          <a:noFill/>
        </p:spPr>
        <p:txBody>
          <a:bodyPr wrap="square" lIns="0" rIns="0" tIns="0" bIns="0" anchor="t">
            <a:spAutoFit/>
          </a:bodyPr>
          <a:lstStyle/>
          <a:p>
            <a:pPr algn="l">
              <a:lnSpc>
                <a:spcPct val="128000"/>
              </a:lnSpc>
            </a:pPr>
            <a:r>
              <a:rPr sz="1500" b="0">
                <a:solidFill>
                  <a:srgbClr val="565349"/>
                </a:solidFill>
                <a:latin typeface="Calibri"/>
              </a:rPr>
              <a:t>maintaining the centre of mass over a base of support: static in held positions, dynamic on the move</a:t>
            </a:r>
          </a:p>
        </p:txBody>
      </p:sp>
      <p:sp>
        <p:nvSpPr>
          <p:cNvPr id="15" name="TextBox 14"/>
          <p:cNvSpPr txBox="1"/>
          <p:nvPr/>
        </p:nvSpPr>
        <p:spPr>
          <a:xfrm>
            <a:off x="640080" y="4507991"/>
            <a:ext cx="2834640" cy="658368"/>
          </a:xfrm>
          <a:prstGeom prst="rect">
            <a:avLst/>
          </a:prstGeom>
          <a:noFill/>
        </p:spPr>
        <p:txBody>
          <a:bodyPr wrap="square" lIns="0" rIns="0" tIns="0" bIns="0" anchor="t">
            <a:spAutoFit/>
          </a:bodyPr>
          <a:lstStyle/>
          <a:p>
            <a:pPr algn="l">
              <a:lnSpc>
                <a:spcPct val="120000"/>
              </a:lnSpc>
            </a:pPr>
            <a:r>
              <a:rPr sz="1600" b="1">
                <a:solidFill>
                  <a:srgbClr val="1F1E1B"/>
                </a:solidFill>
                <a:latin typeface="Arial"/>
              </a:rPr>
              <a:t>Coordination</a:t>
            </a:r>
          </a:p>
        </p:txBody>
      </p:sp>
      <p:sp>
        <p:nvSpPr>
          <p:cNvPr id="16" name="TextBox 15"/>
          <p:cNvSpPr txBox="1"/>
          <p:nvPr/>
        </p:nvSpPr>
        <p:spPr>
          <a:xfrm>
            <a:off x="3703320" y="4507991"/>
            <a:ext cx="7848295" cy="658368"/>
          </a:xfrm>
          <a:prstGeom prst="rect">
            <a:avLst/>
          </a:prstGeom>
          <a:noFill/>
        </p:spPr>
        <p:txBody>
          <a:bodyPr wrap="square" lIns="0" rIns="0" tIns="0" bIns="0" anchor="t">
            <a:spAutoFit/>
          </a:bodyPr>
          <a:lstStyle/>
          <a:p>
            <a:pPr algn="l">
              <a:lnSpc>
                <a:spcPct val="128000"/>
              </a:lnSpc>
            </a:pPr>
            <a:r>
              <a:rPr sz="1500" b="0">
                <a:solidFill>
                  <a:srgbClr val="565349"/>
                </a:solidFill>
                <a:latin typeface="Calibri"/>
              </a:rPr>
              <a:t>moving two or more body parts at the same time smoothly and efficiently, for effective technique</a:t>
            </a:r>
          </a:p>
        </p:txBody>
      </p:sp>
      <p:sp>
        <p:nvSpPr>
          <p:cNvPr id="17" name="Rectangle 16"/>
          <p:cNvSpPr/>
          <p:nvPr/>
        </p:nvSpPr>
        <p:spPr>
          <a:xfrm>
            <a:off x="640080" y="5330951"/>
            <a:ext cx="10911535" cy="566928"/>
          </a:xfrm>
          <a:prstGeom prst="rect">
            <a:avLst/>
          </a:prstGeom>
          <a:solidFill>
            <a:srgbClr val="F1EFE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914400" y="5330951"/>
            <a:ext cx="10362895" cy="566928"/>
          </a:xfrm>
          <a:prstGeom prst="rect">
            <a:avLst/>
          </a:prstGeom>
          <a:noFill/>
        </p:spPr>
        <p:txBody>
          <a:bodyPr wrap="square" lIns="0" rIns="0" tIns="0" bIns="0" anchor="ctr">
            <a:spAutoFit/>
          </a:bodyPr>
          <a:lstStyle/>
          <a:p>
            <a:pPr algn="l">
              <a:lnSpc>
                <a:spcPct val="125000"/>
              </a:lnSpc>
            </a:pPr>
            <a:r>
              <a:rPr sz="1400" b="0">
                <a:solidFill>
                  <a:srgbClr val="565349"/>
                </a:solidFill>
                <a:latin typeface="Calibri"/>
              </a:rPr>
              <a:t>Balance splits two ways: static is a held position, dynamic is on the move. Both need a sporting example.</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