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component-2-dec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F1E1B">
              <a:alpha val="6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66928"/>
            <a:ext cx="10911535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spc="400">
                <a:solidFill>
                  <a:srgbClr val="FFFFFF"/>
                </a:solidFill>
                <a:latin typeface="Calibri"/>
              </a:rPr>
              <a:t>DHS BTEC SPORT · COMPONENT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468880"/>
            <a:ext cx="10911535" cy="13716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2000"/>
              </a:lnSpc>
            </a:pPr>
            <a:r>
              <a:rPr sz="4600" b="1">
                <a:solidFill>
                  <a:srgbClr val="FFFFFF"/>
                </a:solidFill>
                <a:latin typeface="Arial"/>
              </a:rPr>
              <a:t>Task 2: Participating in sport.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3840480"/>
            <a:ext cx="10911535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700" b="0">
                <a:solidFill>
                  <a:srgbClr val="FFFFFF"/>
                </a:solidFill>
                <a:latin typeface="Calibri"/>
              </a:rPr>
              <a:t>Produce a series of video clips demonstrating sports skills for the chosen sport in isolated practices, and sports skills and strategies in competitive situations.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5897880"/>
            <a:ext cx="10911535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1">
                <a:solidFill>
                  <a:srgbClr val="FFFFFF"/>
                </a:solidFill>
                <a:latin typeface="Calibri"/>
              </a:rPr>
              <a:t>12 marks · video evidence · Learning outcome B · filmed in lessons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75488"/>
            <a:ext cx="10911535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spc="400">
                <a:solidFill>
                  <a:srgbClr val="D0202E"/>
                </a:solidFill>
                <a:latin typeface="Calibri"/>
              </a:rPr>
              <a:t>TASK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5000"/>
              </a:lnSpc>
            </a:pPr>
            <a:r>
              <a:rPr sz="3400" b="1">
                <a:solidFill>
                  <a:srgbClr val="1F1E1B"/>
                </a:solidFill>
                <a:latin typeface="Arial"/>
              </a:rPr>
              <a:t>What this task asks.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144768"/>
            <a:ext cx="6765151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DHS BTEC Sport · Component 2 · Task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05231" y="6144768"/>
            <a:ext cx="4146383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What this task asks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1755648"/>
            <a:ext cx="611045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 spc="400">
                <a:solidFill>
                  <a:srgbClr val="D0202E"/>
                </a:solidFill>
                <a:latin typeface="Calibri"/>
              </a:rPr>
              <a:t>THE DEMAND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2084832"/>
            <a:ext cx="6110459" cy="2194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  <a:spcAft>
                <a:spcPts val="800"/>
              </a:spcAft>
            </a:pPr>
            <a:r>
              <a:rPr sz="1500" b="0">
                <a:solidFill>
                  <a:srgbClr val="1F1E1B"/>
                </a:solidFill>
                <a:latin typeface="Calibri"/>
              </a:rPr>
              <a:t>The clips must show, for the chosen sport:</a:t>
            </a:r>
          </a:p>
          <a:p>
            <a:pPr algn="l">
              <a:lnSpc>
                <a:spcPct val="140000"/>
              </a:lnSpc>
              <a:spcAft>
                <a:spcPts val="800"/>
              </a:spcAft>
            </a:pPr>
            <a:r>
              <a:rPr sz="1500" b="0">
                <a:solidFill>
                  <a:srgbClr val="1F1E1B"/>
                </a:solidFill>
                <a:latin typeface="Calibri"/>
              </a:rPr>
              <a:t>at least three sports skills performed in isolated practices</a:t>
            </a:r>
          </a:p>
          <a:p>
            <a:pPr algn="l">
              <a:lnSpc>
                <a:spcPct val="140000"/>
              </a:lnSpc>
              <a:spcAft>
                <a:spcPts val="800"/>
              </a:spcAft>
            </a:pPr>
            <a:r>
              <a:rPr sz="1500" b="0">
                <a:solidFill>
                  <a:srgbClr val="1F1E1B"/>
                </a:solidFill>
                <a:latin typeface="Calibri"/>
              </a:rPr>
              <a:t>sports skills and strategies performed in a competitive situation.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3557016"/>
            <a:ext cx="611045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 spc="400">
                <a:solidFill>
                  <a:srgbClr val="D0202E"/>
                </a:solidFill>
                <a:latin typeface="Calibri"/>
              </a:rPr>
              <a:t>EVIDENCE REQUIRED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3886200"/>
            <a:ext cx="6110459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  <a:spcAft>
                <a:spcPts val="600"/>
              </a:spcAft>
            </a:pPr>
            <a:r>
              <a:rPr sz="1450" b="0">
                <a:solidFill>
                  <a:srgbClr val="565349"/>
                </a:solidFill>
                <a:latin typeface="Calibri"/>
              </a:rPr>
              <a:t>Video recordings lasting approximately 15 minutes.</a:t>
            </a:r>
          </a:p>
          <a:p>
            <a:pPr algn="l">
              <a:lnSpc>
                <a:spcPct val="135000"/>
              </a:lnSpc>
              <a:spcAft>
                <a:spcPts val="600"/>
              </a:spcAft>
            </a:pPr>
            <a:r>
              <a:rPr sz="1450" b="0">
                <a:solidFill>
                  <a:srgbClr val="565349"/>
                </a:solidFill>
                <a:latin typeface="Calibri"/>
              </a:rPr>
              <a:t>A video camera with sound recording.</a:t>
            </a:r>
          </a:p>
          <a:p>
            <a:pPr algn="l">
              <a:lnSpc>
                <a:spcPct val="135000"/>
              </a:lnSpc>
              <a:spcAft>
                <a:spcPts val="600"/>
              </a:spcAft>
            </a:pPr>
            <a:r>
              <a:rPr sz="1450" b="0">
                <a:solidFill>
                  <a:srgbClr val="565349"/>
                </a:solidFill>
                <a:latin typeface="Calibri"/>
              </a:rPr>
              <a:t>Approximately 1 hour of supervised time.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187001" y="1755648"/>
            <a:ext cx="4364614" cy="2468880"/>
          </a:xfrm>
          <a:prstGeom prst="rect">
            <a:avLst/>
          </a:prstGeom>
          <a:solidFill>
            <a:srgbClr val="F1EF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479609" y="1993392"/>
            <a:ext cx="3779398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 spc="400">
                <a:solidFill>
                  <a:srgbClr val="D0202E"/>
                </a:solidFill>
                <a:latin typeface="Calibri"/>
              </a:rPr>
              <a:t>THE MARK BANDS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479609" y="2414016"/>
            <a:ext cx="914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1F1E1B"/>
                </a:solidFill>
                <a:latin typeface="Arial"/>
              </a:rPr>
              <a:t>MB1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85449" y="2414016"/>
            <a:ext cx="2773558" cy="4023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300" b="0">
                <a:solidFill>
                  <a:srgbClr val="565349"/>
                </a:solidFill>
                <a:latin typeface="Calibri"/>
              </a:rPr>
              <a:t>some accuracy, fluency and control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479609" y="2889504"/>
            <a:ext cx="914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1F1E1B"/>
                </a:solidFill>
                <a:latin typeface="Arial"/>
              </a:rPr>
              <a:t>MB2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485449" y="2889504"/>
            <a:ext cx="2773558" cy="4023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300" b="0">
                <a:solidFill>
                  <a:srgbClr val="565349"/>
                </a:solidFill>
                <a:latin typeface="Calibri"/>
              </a:rPr>
              <a:t>strategies on some occasions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479609" y="3364992"/>
            <a:ext cx="914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1F1E1B"/>
                </a:solidFill>
                <a:latin typeface="Arial"/>
              </a:rPr>
              <a:t>MB3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85449" y="3364992"/>
            <a:ext cx="2773558" cy="4023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300" b="0">
                <a:solidFill>
                  <a:srgbClr val="565349"/>
                </a:solidFill>
                <a:latin typeface="Calibri"/>
              </a:rPr>
              <a:t>mostly accurate, fluent and controlled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479609" y="3840480"/>
            <a:ext cx="914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1F1E1B"/>
                </a:solidFill>
                <a:latin typeface="Arial"/>
              </a:rPr>
              <a:t>MB4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485449" y="3840480"/>
            <a:ext cx="2773558" cy="4023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300" b="0">
                <a:solidFill>
                  <a:srgbClr val="565349"/>
                </a:solidFill>
                <a:latin typeface="Calibri"/>
              </a:rPr>
              <a:t>high levels in both situations, strategies effective on all occasions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187001" y="4498848"/>
            <a:ext cx="4364614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350" b="0">
                <a:solidFill>
                  <a:srgbClr val="565349"/>
                </a:solidFill>
                <a:latin typeface="Calibri"/>
              </a:rPr>
              <a:t>This is the one task assessed entirely on what the camera and the teacher see. There is nothing to write up.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75488"/>
            <a:ext cx="10911535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spc="400">
                <a:solidFill>
                  <a:srgbClr val="D0202E"/>
                </a:solidFill>
                <a:latin typeface="Calibri"/>
              </a:rPr>
              <a:t>LEARN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5000"/>
              </a:lnSpc>
            </a:pPr>
            <a:r>
              <a:rPr sz="3400" b="1">
                <a:solidFill>
                  <a:srgbClr val="1F1E1B"/>
                </a:solidFill>
                <a:latin typeface="Arial"/>
              </a:rPr>
              <a:t>What the camera has to catch.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144768"/>
            <a:ext cx="6765151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DHS BTEC Sport · Component 2 · Task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05231" y="6144768"/>
            <a:ext cx="4146383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The grid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1874519"/>
            <a:ext cx="2651760" cy="6583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1">
                <a:solidFill>
                  <a:srgbClr val="1F1E1B"/>
                </a:solidFill>
                <a:latin typeface="Arial"/>
              </a:rPr>
              <a:t>Accuracy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20440" y="1874519"/>
            <a:ext cx="8031175" cy="6583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</a:pPr>
            <a:r>
              <a:rPr sz="1500" b="0">
                <a:solidFill>
                  <a:srgbClr val="565349"/>
                </a:solidFill>
                <a:latin typeface="Calibri"/>
              </a:rPr>
              <a:t>the technique performed correctly, to its coaching points, repeatedly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2532887"/>
            <a:ext cx="2651760" cy="6583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1">
                <a:solidFill>
                  <a:srgbClr val="1F1E1B"/>
                </a:solidFill>
                <a:latin typeface="Arial"/>
              </a:rPr>
              <a:t>Fluency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20440" y="2532887"/>
            <a:ext cx="8031175" cy="6583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</a:pPr>
            <a:r>
              <a:rPr sz="1500" b="0">
                <a:solidFill>
                  <a:srgbClr val="565349"/>
                </a:solidFill>
                <a:latin typeface="Calibri"/>
              </a:rPr>
              <a:t>the movement smooth and unhurried, not snatched or broken up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3191255"/>
            <a:ext cx="2651760" cy="6583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1">
                <a:solidFill>
                  <a:srgbClr val="1F1E1B"/>
                </a:solidFill>
                <a:latin typeface="Arial"/>
              </a:rPr>
              <a:t>Control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20440" y="3191255"/>
            <a:ext cx="8031175" cy="6583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</a:pPr>
            <a:r>
              <a:rPr sz="1500" b="0">
                <a:solidFill>
                  <a:srgbClr val="565349"/>
                </a:solidFill>
                <a:latin typeface="Calibri"/>
              </a:rPr>
              <a:t>the player in charge of the ball, the body and the situation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3849623"/>
            <a:ext cx="2651760" cy="6583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1">
                <a:solidFill>
                  <a:srgbClr val="1F1E1B"/>
                </a:solidFill>
                <a:latin typeface="Arial"/>
              </a:rPr>
              <a:t>Isolated practice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20440" y="3849623"/>
            <a:ext cx="8031175" cy="6583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</a:pPr>
            <a:r>
              <a:rPr sz="1500" b="0">
                <a:solidFill>
                  <a:srgbClr val="565349"/>
                </a:solidFill>
                <a:latin typeface="Calibri"/>
              </a:rPr>
              <a:t>one skill at a time, no opposition, enough repetitions to show it is not luck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" y="4507991"/>
            <a:ext cx="2651760" cy="6583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1">
                <a:solidFill>
                  <a:srgbClr val="1F1E1B"/>
                </a:solidFill>
                <a:latin typeface="Arial"/>
              </a:rPr>
              <a:t>Competitive situation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20440" y="4507991"/>
            <a:ext cx="8031175" cy="6583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</a:pPr>
            <a:r>
              <a:rPr sz="1500" b="0">
                <a:solidFill>
                  <a:srgbClr val="565349"/>
                </a:solidFill>
                <a:latin typeface="Calibri"/>
              </a:rPr>
              <a:t>proper numbers, a defined area of play, an official: match standard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" y="5166359"/>
            <a:ext cx="2651760" cy="6583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1">
                <a:solidFill>
                  <a:srgbClr val="1F1E1B"/>
                </a:solidFill>
                <a:latin typeface="Arial"/>
              </a:rPr>
              <a:t>Strategy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20440" y="5166359"/>
            <a:ext cx="8031175" cy="6583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</a:pPr>
            <a:r>
              <a:rPr sz="1500" b="0">
                <a:solidFill>
                  <a:srgbClr val="565349"/>
                </a:solidFill>
                <a:latin typeface="Calibri"/>
              </a:rPr>
              <a:t>choosing the right option under pressure, and doing it again and again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40080" y="5989319"/>
            <a:ext cx="10911535" cy="566928"/>
          </a:xfrm>
          <a:prstGeom prst="rect">
            <a:avLst/>
          </a:prstGeom>
          <a:solidFill>
            <a:srgbClr val="F1EF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14400" y="5989319"/>
            <a:ext cx="10362895" cy="56692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5000"/>
              </a:lnSpc>
            </a:pPr>
            <a:r>
              <a:rPr sz="1400" b="0">
                <a:solidFill>
                  <a:srgbClr val="565349"/>
                </a:solidFill>
                <a:latin typeface="Calibri"/>
              </a:rPr>
              <a:t>MB4 needs high levels of all three, in BOTH situations, with strategies used effectively on all occasions.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75488"/>
            <a:ext cx="10911535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spc="400">
                <a:solidFill>
                  <a:srgbClr val="D0202E"/>
                </a:solidFill>
                <a:latin typeface="Calibri"/>
              </a:rPr>
              <a:t>APPLY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5000"/>
              </a:lnSpc>
            </a:pPr>
            <a:r>
              <a:rPr sz="3400" b="1">
                <a:solidFill>
                  <a:srgbClr val="1F1E1B"/>
                </a:solidFill>
                <a:latin typeface="Arial"/>
              </a:rPr>
              <a:t>Session 1: isolated practices.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144768"/>
            <a:ext cx="6765151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DHS BTEC Sport · Component 2 · Task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05231" y="6144768"/>
            <a:ext cx="4146383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Session 1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2093976"/>
            <a:ext cx="50292" cy="256032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50976" y="1965960"/>
            <a:ext cx="6017794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700" b="0">
                <a:solidFill>
                  <a:srgbClr val="1F1E1B"/>
                </a:solidFill>
                <a:latin typeface="Calibri"/>
              </a:rPr>
              <a:t>At least three sports skills, one at a time, filmed in short clips.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2569464"/>
            <a:ext cx="50292" cy="256032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50976" y="2441448"/>
            <a:ext cx="6017794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700" b="0">
                <a:solidFill>
                  <a:srgbClr val="1F1E1B"/>
                </a:solidFill>
                <a:latin typeface="Calibri"/>
              </a:rPr>
              <a:t>Enough repetitions of each to show consistency, not one lucky attempt.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0080" y="3044952"/>
            <a:ext cx="50292" cy="256032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50976" y="2916936"/>
            <a:ext cx="6017794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700" b="0">
                <a:solidFill>
                  <a:srgbClr val="1F1E1B"/>
                </a:solidFill>
                <a:latin typeface="Calibri"/>
              </a:rPr>
              <a:t>Between drills, the student names the technique and the coaching point being shown.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40080" y="3739896"/>
            <a:ext cx="50292" cy="256032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50976" y="3611880"/>
            <a:ext cx="6017794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700" b="0">
                <a:solidFill>
                  <a:srgbClr val="1F1E1B"/>
                </a:solidFill>
                <a:latin typeface="Calibri"/>
              </a:rPr>
              <a:t>Film landscape, close enough to see the technique, with the sound on.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514347" y="1874519"/>
            <a:ext cx="4037267" cy="2359152"/>
          </a:xfrm>
          <a:prstGeom prst="rect">
            <a:avLst/>
          </a:prstGeom>
          <a:solidFill>
            <a:srgbClr val="F1EF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788667" y="2103120"/>
            <a:ext cx="3488627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 spc="400">
                <a:solidFill>
                  <a:srgbClr val="D0202E"/>
                </a:solidFill>
                <a:latin typeface="Calibri"/>
              </a:rPr>
              <a:t>BEFORE YOU FILM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88667" y="2523744"/>
            <a:ext cx="3488627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</a:pPr>
            <a:r>
              <a:rPr sz="1400" b="0">
                <a:solidFill>
                  <a:srgbClr val="565349"/>
                </a:solidFill>
                <a:latin typeface="Calibri"/>
              </a:rPr>
              <a:t>Camera charged, card space checked.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88667" y="2944368"/>
            <a:ext cx="3488627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</a:pPr>
            <a:r>
              <a:rPr sz="1400" b="0">
                <a:solidFill>
                  <a:srgbClr val="565349"/>
                </a:solidFill>
                <a:latin typeface="Calibri"/>
              </a:rPr>
              <a:t>Names visible or called on camera.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788667" y="3364992"/>
            <a:ext cx="3488627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</a:pPr>
            <a:r>
              <a:rPr sz="1400" b="0">
                <a:solidFill>
                  <a:srgbClr val="565349"/>
                </a:solidFill>
                <a:latin typeface="Calibri"/>
              </a:rPr>
              <a:t>Date the clips as you go.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788667" y="3785616"/>
            <a:ext cx="3488627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</a:pPr>
            <a:r>
              <a:rPr sz="1400" b="0">
                <a:solidFill>
                  <a:srgbClr val="565349"/>
                </a:solidFill>
                <a:latin typeface="Calibri"/>
              </a:rPr>
              <a:t>Back the footage up the same day.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75488"/>
            <a:ext cx="10911535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spc="400">
                <a:solidFill>
                  <a:srgbClr val="D0202E"/>
                </a:solidFill>
                <a:latin typeface="Calibri"/>
              </a:rPr>
              <a:t>APPLY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5000"/>
              </a:lnSpc>
            </a:pPr>
            <a:r>
              <a:rPr sz="3400" b="1">
                <a:solidFill>
                  <a:srgbClr val="1F1E1B"/>
                </a:solidFill>
                <a:latin typeface="Arial"/>
              </a:rPr>
              <a:t>Session 2: competitive situations.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144768"/>
            <a:ext cx="6765151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DHS BTEC Sport · Component 2 · Task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05231" y="6144768"/>
            <a:ext cx="4146383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Session 2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2093976"/>
            <a:ext cx="50292" cy="256032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50976" y="1965960"/>
            <a:ext cx="10600639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700" b="0">
                <a:solidFill>
                  <a:srgbClr val="1F1E1B"/>
                </a:solidFill>
                <a:latin typeface="Calibri"/>
              </a:rPr>
              <a:t>Match standard: proper numbers, a defined area of play, and an official.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2569464"/>
            <a:ext cx="50292" cy="256032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50976" y="2441448"/>
            <a:ext cx="10600639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700" b="0">
                <a:solidFill>
                  <a:srgbClr val="1F1E1B"/>
                </a:solidFill>
                <a:latin typeface="Calibri"/>
              </a:rPr>
              <a:t>The camera needs techniques under pressure AND strategies being chosen.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0080" y="3044952"/>
            <a:ext cx="50292" cy="256032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50976" y="2916936"/>
            <a:ext cx="10600639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700" b="0">
                <a:solidFill>
                  <a:srgbClr val="1F1E1B"/>
                </a:solidFill>
                <a:latin typeface="Calibri"/>
              </a:rPr>
              <a:t>Rotate the officiating role. It is live Task 3 preparation at the same time.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40080" y="3520440"/>
            <a:ext cx="50292" cy="256032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50976" y="3392424"/>
            <a:ext cx="10600639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700" b="0">
                <a:solidFill>
                  <a:srgbClr val="1F1E1B"/>
                </a:solidFill>
                <a:latin typeface="Calibri"/>
              </a:rPr>
              <a:t>Log every clip in the booklet: date, skill, situation, strategy shown.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75488"/>
            <a:ext cx="10911535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spc="400">
                <a:solidFill>
                  <a:srgbClr val="D0202E"/>
                </a:solidFill>
                <a:latin typeface="Calibri"/>
              </a:rPr>
              <a:t>APPLY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5000"/>
              </a:lnSpc>
            </a:pPr>
            <a:r>
              <a:rPr sz="3400" b="1">
                <a:solidFill>
                  <a:srgbClr val="1F1E1B"/>
                </a:solidFill>
                <a:latin typeface="Arial"/>
              </a:rPr>
              <a:t>Session 3: closing the gaps.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144768"/>
            <a:ext cx="6765151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DHS BTEC Sport · Component 2 · Task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05231" y="6144768"/>
            <a:ext cx="4146383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Session 3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2093976"/>
            <a:ext cx="50292" cy="256032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50976" y="1965960"/>
            <a:ext cx="6017794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700" b="0">
                <a:solidFill>
                  <a:srgbClr val="1F1E1B"/>
                </a:solidFill>
                <a:latin typeface="Calibri"/>
              </a:rPr>
              <a:t>Read the class tracker first. Whoever lacks competitive clips plays; whoever lacks isolated clips drills.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2788920"/>
            <a:ext cx="50292" cy="256032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50976" y="2660904"/>
            <a:ext cx="6017794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700" b="0">
                <a:solidFill>
                  <a:srgbClr val="1F1E1B"/>
                </a:solidFill>
                <a:latin typeface="Calibri"/>
              </a:rPr>
              <a:t>Target the missing evidence by name, not by running the session again for everybody.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0080" y="3483864"/>
            <a:ext cx="50292" cy="256032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50976" y="3355848"/>
            <a:ext cx="6017794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700" b="0">
                <a:solidFill>
                  <a:srgbClr val="1F1E1B"/>
                </a:solidFill>
                <a:latin typeface="Calibri"/>
              </a:rPr>
              <a:t>Final check against the grid before the marks go in.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514347" y="1874519"/>
            <a:ext cx="4037267" cy="2359152"/>
          </a:xfrm>
          <a:prstGeom prst="rect">
            <a:avLst/>
          </a:prstGeom>
          <a:solidFill>
            <a:srgbClr val="F1EF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88667" y="2103120"/>
            <a:ext cx="3488627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 spc="400">
                <a:solidFill>
                  <a:srgbClr val="D0202E"/>
                </a:solidFill>
                <a:latin typeface="Calibri"/>
              </a:rPr>
              <a:t>THE FILMING RULE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88667" y="2523744"/>
            <a:ext cx="3488627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</a:pPr>
            <a:r>
              <a:rPr sz="1400" b="0">
                <a:solidFill>
                  <a:srgbClr val="565349"/>
                </a:solidFill>
                <a:latin typeface="Calibri"/>
              </a:rPr>
              <a:t>Where a cohort is larger than 20,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88667" y="2944368"/>
            <a:ext cx="3488627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</a:pPr>
            <a:r>
              <a:rPr sz="1400" b="0">
                <a:solidFill>
                  <a:srgbClr val="565349"/>
                </a:solidFill>
                <a:latin typeface="Calibri"/>
              </a:rPr>
              <a:t>a sample of at least 20 learners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88667" y="3364992"/>
            <a:ext cx="3488627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</a:pPr>
            <a:r>
              <a:rPr sz="1400" b="0">
                <a:solidFill>
                  <a:srgbClr val="565349"/>
                </a:solidFill>
                <a:latin typeface="Calibri"/>
              </a:rPr>
              <a:t>must be filmed.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88667" y="3785616"/>
            <a:ext cx="3488627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</a:pPr>
            <a:r>
              <a:rPr sz="1400" b="0">
                <a:solidFill>
                  <a:srgbClr val="565349"/>
                </a:solidFill>
                <a:latin typeface="Calibri"/>
              </a:rPr>
              <a:t>Spec page 56.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F1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920240"/>
            <a:ext cx="10911535" cy="10058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4000" b="1">
                <a:solidFill>
                  <a:srgbClr val="FFFFFF"/>
                </a:solidFill>
                <a:latin typeface="Arial"/>
              </a:rPr>
              <a:t>Task 2 is banked.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3328416"/>
            <a:ext cx="50292" cy="256032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50976" y="3200400"/>
            <a:ext cx="10600639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700" b="0">
                <a:solidFill>
                  <a:srgbClr val="C9C6BA"/>
                </a:solidFill>
                <a:latin typeface="Calibri"/>
              </a:rPr>
              <a:t>Clips logged, backed up, and checked against the grid.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3877056"/>
            <a:ext cx="50292" cy="256032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50976" y="3749040"/>
            <a:ext cx="10600639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700" b="0">
                <a:solidFill>
                  <a:srgbClr val="C9C6BA"/>
                </a:solidFill>
                <a:latin typeface="Calibri"/>
              </a:rPr>
              <a:t>The same competitive sessions feed Task 3: every decision you make as an official is a slide you will not have to invent.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4425696"/>
            <a:ext cx="50292" cy="256032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50976" y="4297680"/>
            <a:ext cx="10600639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700" b="0">
                <a:solidFill>
                  <a:srgbClr val="C9C6BA"/>
                </a:solidFill>
                <a:latin typeface="Calibri"/>
              </a:rPr>
              <a:t>Pearson deadline for marks and sampled work: Tue 15 December.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6144768"/>
            <a:ext cx="10911535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0">
                <a:solidFill>
                  <a:srgbClr val="C9C6BA"/>
                </a:solidFill>
                <a:latin typeface="Calibri"/>
              </a:rPr>
              <a:t>DHS BTEC Sport · Component 2 · Task 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