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component-2-deck.jpg"/>
          <p:cNvPicPr>
            <a:picLocks noChangeAspect="1"/>
          </p:cNvPicPr>
          <p:nvPr/>
        </p:nvPicPr>
        <p:blipFill>
          <a:blip r:embed="rId2"/>
          <a:stretch>
            <a:fillRect/>
          </a:stretch>
        </p:blipFill>
        <p:spPr>
          <a:xfrm>
            <a:off x="0" y="0"/>
            <a:ext cx="12191695" cy="6858000"/>
          </a:xfrm>
          <a:prstGeom prst="rect">
            <a:avLst/>
          </a:prstGeom>
        </p:spPr>
      </p:pic>
      <p:sp>
        <p:nvSpPr>
          <p:cNvPr id="4" name="Rectangle 3"/>
          <p:cNvSpPr/>
          <p:nvPr/>
        </p:nvSpPr>
        <p:spPr>
          <a:xfrm>
            <a:off x="0" y="0"/>
            <a:ext cx="12191695" cy="6858000"/>
          </a:xfrm>
          <a:prstGeom prst="rect">
            <a:avLst/>
          </a:prstGeom>
          <a:solidFill>
            <a:srgbClr val="1F1E1B">
              <a:alpha val="6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911535" cy="292608"/>
          </a:xfrm>
          <a:prstGeom prst="rect">
            <a:avLst/>
          </a:prstGeom>
          <a:noFill/>
        </p:spPr>
        <p:txBody>
          <a:bodyPr wrap="square" lIns="0" rIns="0" tIns="0" bIns="0" anchor="t">
            <a:spAutoFit/>
          </a:bodyPr>
          <a:lstStyle/>
          <a:p>
            <a:pPr algn="l">
              <a:lnSpc>
                <a:spcPct val="115000"/>
              </a:lnSpc>
            </a:pPr>
            <a:r>
              <a:rPr sz="1300" b="1" spc="400">
                <a:solidFill>
                  <a:srgbClr val="FFFFFF"/>
                </a:solidFill>
                <a:latin typeface="Calibri"/>
              </a:rPr>
              <a:t>DHS BTEC SPORT · COMPONENT 2</a:t>
            </a:r>
          </a:p>
        </p:txBody>
      </p:sp>
      <p:sp>
        <p:nvSpPr>
          <p:cNvPr id="6" name="TextBox 5"/>
          <p:cNvSpPr txBox="1"/>
          <p:nvPr/>
        </p:nvSpPr>
        <p:spPr>
          <a:xfrm>
            <a:off x="640080" y="2468880"/>
            <a:ext cx="10911535" cy="1371600"/>
          </a:xfrm>
          <a:prstGeom prst="rect">
            <a:avLst/>
          </a:prstGeom>
          <a:noFill/>
        </p:spPr>
        <p:txBody>
          <a:bodyPr wrap="square" lIns="0" rIns="0" tIns="0" bIns="0" anchor="ctr">
            <a:spAutoFit/>
          </a:bodyPr>
          <a:lstStyle/>
          <a:p>
            <a:pPr algn="l">
              <a:lnSpc>
                <a:spcPct val="102000"/>
              </a:lnSpc>
            </a:pPr>
            <a:r>
              <a:rPr sz="4600" b="1">
                <a:solidFill>
                  <a:srgbClr val="FFFFFF"/>
                </a:solidFill>
                <a:latin typeface="Arial"/>
              </a:rPr>
              <a:t>Task 3: Officiating in sport.</a:t>
            </a:r>
          </a:p>
        </p:txBody>
      </p:sp>
      <p:sp>
        <p:nvSpPr>
          <p:cNvPr id="7" name="TextBox 6"/>
          <p:cNvSpPr txBox="1"/>
          <p:nvPr/>
        </p:nvSpPr>
        <p:spPr>
          <a:xfrm>
            <a:off x="640080" y="3840480"/>
            <a:ext cx="10911535" cy="822960"/>
          </a:xfrm>
          <a:prstGeom prst="rect">
            <a:avLst/>
          </a:prstGeom>
          <a:noFill/>
        </p:spPr>
        <p:txBody>
          <a:bodyPr wrap="square" lIns="0" rIns="0" tIns="0" bIns="0" anchor="t">
            <a:spAutoFit/>
          </a:bodyPr>
          <a:lstStyle/>
          <a:p>
            <a:pPr algn="l">
              <a:lnSpc>
                <a:spcPct val="130000"/>
              </a:lnSpc>
            </a:pPr>
            <a:r>
              <a:rPr sz="1700" b="0">
                <a:solidFill>
                  <a:srgbClr val="FFFFFF"/>
                </a:solidFill>
                <a:latin typeface="Calibri"/>
              </a:rPr>
              <a:t>Produce a presentation to help prospective new members understand the roles and responsibilities of the officials for your chosen sport, and the rules around the length of time of play and the scoring system.</a:t>
            </a:r>
          </a:p>
        </p:txBody>
      </p:sp>
      <p:sp>
        <p:nvSpPr>
          <p:cNvPr id="8" name="TextBox 7"/>
          <p:cNvSpPr txBox="1"/>
          <p:nvPr/>
        </p:nvSpPr>
        <p:spPr>
          <a:xfrm>
            <a:off x="640080" y="5897880"/>
            <a:ext cx="10911535" cy="329184"/>
          </a:xfrm>
          <a:prstGeom prst="rect">
            <a:avLst/>
          </a:prstGeom>
          <a:noFill/>
        </p:spPr>
        <p:txBody>
          <a:bodyPr wrap="square" lIns="0" rIns="0" tIns="0" bIns="0" anchor="ctr">
            <a:spAutoFit/>
          </a:bodyPr>
          <a:lstStyle/>
          <a:p>
            <a:pPr algn="l">
              <a:lnSpc>
                <a:spcPct val="115000"/>
              </a:lnSpc>
            </a:pPr>
            <a:r>
              <a:rPr sz="1350" b="1">
                <a:solidFill>
                  <a:srgbClr val="FFFFFF"/>
                </a:solidFill>
                <a:latin typeface="Calibri"/>
              </a:rPr>
              <a:t>12 marks · presentation of 10–15 slides · Learning outcome B · sat Wed 11 Nov</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LEARN</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two rule areas, in NGB depth.</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2</a:t>
            </a:r>
          </a:p>
        </p:txBody>
      </p:sp>
      <p:sp>
        <p:nvSpPr>
          <p:cNvPr id="7" name="TextBox 6"/>
          <p:cNvSpPr txBox="1"/>
          <p:nvPr/>
        </p:nvSpPr>
        <p:spPr>
          <a:xfrm>
            <a:off x="640080" y="1874519"/>
            <a:ext cx="301752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Time · the game</a:t>
            </a:r>
          </a:p>
        </p:txBody>
      </p:sp>
      <p:sp>
        <p:nvSpPr>
          <p:cNvPr id="8" name="TextBox 7"/>
          <p:cNvSpPr txBox="1"/>
          <p:nvPr/>
        </p:nvSpPr>
        <p:spPr>
          <a:xfrm>
            <a:off x="3886200" y="1874519"/>
            <a:ext cx="766541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how long a game lasts, and how it is divided: halves, quarters, sets or innings</a:t>
            </a:r>
          </a:p>
        </p:txBody>
      </p:sp>
      <p:sp>
        <p:nvSpPr>
          <p:cNvPr id="9" name="TextBox 8"/>
          <p:cNvSpPr txBox="1"/>
          <p:nvPr/>
        </p:nvSpPr>
        <p:spPr>
          <a:xfrm>
            <a:off x="640080" y="2532887"/>
            <a:ext cx="301752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Time · the clock</a:t>
            </a:r>
          </a:p>
        </p:txBody>
      </p:sp>
      <p:sp>
        <p:nvSpPr>
          <p:cNvPr id="10" name="TextBox 9"/>
          <p:cNvSpPr txBox="1"/>
          <p:nvPr/>
        </p:nvSpPr>
        <p:spPr>
          <a:xfrm>
            <a:off x="3886200" y="2532887"/>
            <a:ext cx="766541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when it stops, who controls it, and what happens when time is up</a:t>
            </a:r>
          </a:p>
        </p:txBody>
      </p:sp>
      <p:sp>
        <p:nvSpPr>
          <p:cNvPr id="11" name="TextBox 10"/>
          <p:cNvSpPr txBox="1"/>
          <p:nvPr/>
        </p:nvSpPr>
        <p:spPr>
          <a:xfrm>
            <a:off x="640080" y="3191255"/>
            <a:ext cx="301752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Time · extra time</a:t>
            </a:r>
          </a:p>
        </p:txBody>
      </p:sp>
      <p:sp>
        <p:nvSpPr>
          <p:cNvPr id="12" name="TextBox 11"/>
          <p:cNvSpPr txBox="1"/>
          <p:nvPr/>
        </p:nvSpPr>
        <p:spPr>
          <a:xfrm>
            <a:off x="3886200" y="3191255"/>
            <a:ext cx="766541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what happens if the scores are level at full time, and how long it runs</a:t>
            </a:r>
          </a:p>
        </p:txBody>
      </p:sp>
      <p:sp>
        <p:nvSpPr>
          <p:cNvPr id="13" name="TextBox 12"/>
          <p:cNvSpPr txBox="1"/>
          <p:nvPr/>
        </p:nvSpPr>
        <p:spPr>
          <a:xfrm>
            <a:off x="640080" y="3849623"/>
            <a:ext cx="301752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Scoring · the actions</a:t>
            </a:r>
          </a:p>
        </p:txBody>
      </p:sp>
      <p:sp>
        <p:nvSpPr>
          <p:cNvPr id="14" name="TextBox 13"/>
          <p:cNvSpPr txBox="1"/>
          <p:nvPr/>
        </p:nvSpPr>
        <p:spPr>
          <a:xfrm>
            <a:off x="3886200" y="3849623"/>
            <a:ext cx="766541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how points are earned in the chosen sport, and what each one is worth</a:t>
            </a:r>
          </a:p>
        </p:txBody>
      </p:sp>
      <p:sp>
        <p:nvSpPr>
          <p:cNvPr id="15" name="TextBox 14"/>
          <p:cNvSpPr txBox="1"/>
          <p:nvPr/>
        </p:nvSpPr>
        <p:spPr>
          <a:xfrm>
            <a:off x="640080" y="4507991"/>
            <a:ext cx="301752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Scoring · the winner</a:t>
            </a:r>
          </a:p>
        </p:txBody>
      </p:sp>
      <p:sp>
        <p:nvSpPr>
          <p:cNvPr id="16" name="TextBox 15"/>
          <p:cNvSpPr txBox="1"/>
          <p:nvPr/>
        </p:nvSpPr>
        <p:spPr>
          <a:xfrm>
            <a:off x="3886200" y="4507991"/>
            <a:ext cx="766541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what decides the winner at the end of the game</a:t>
            </a:r>
          </a:p>
        </p:txBody>
      </p:sp>
      <p:sp>
        <p:nvSpPr>
          <p:cNvPr id="17" name="TextBox 16"/>
          <p:cNvSpPr txBox="1"/>
          <p:nvPr/>
        </p:nvSpPr>
        <p:spPr>
          <a:xfrm>
            <a:off x="640080" y="5166359"/>
            <a:ext cx="301752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Scoring · a tie</a:t>
            </a:r>
          </a:p>
        </p:txBody>
      </p:sp>
      <p:sp>
        <p:nvSpPr>
          <p:cNvPr id="18" name="TextBox 17"/>
          <p:cNvSpPr txBox="1"/>
          <p:nvPr/>
        </p:nvSpPr>
        <p:spPr>
          <a:xfrm>
            <a:off x="3886200" y="5166359"/>
            <a:ext cx="766541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what happens when the scores finish level</a:t>
            </a:r>
          </a:p>
        </p:txBody>
      </p:sp>
      <p:sp>
        <p:nvSpPr>
          <p:cNvPr id="19" name="Rectangle 18"/>
          <p:cNvSpPr/>
          <p:nvPr/>
        </p:nvSpPr>
        <p:spPr>
          <a:xfrm>
            <a:off x="640080" y="5989319"/>
            <a:ext cx="10911535" cy="566928"/>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14400" y="5989319"/>
            <a:ext cx="10362895" cy="566928"/>
          </a:xfrm>
          <a:prstGeom prst="rect">
            <a:avLst/>
          </a:prstGeom>
          <a:noFill/>
        </p:spPr>
        <p:txBody>
          <a:bodyPr wrap="square" lIns="0" rIns="0" tIns="0" bIns="0" anchor="ctr">
            <a:spAutoFit/>
          </a:bodyPr>
          <a:lstStyle/>
          <a:p>
            <a:pPr algn="l">
              <a:lnSpc>
                <a:spcPct val="125000"/>
              </a:lnSpc>
            </a:pPr>
            <a:r>
              <a:rPr sz="1400" b="0">
                <a:solidFill>
                  <a:srgbClr val="565349"/>
                </a:solidFill>
                <a:latin typeface="Calibri"/>
              </a:rPr>
              <a:t>Two areas, six questions. Vague rules score low. Numbers, names and the NGB's own terms score.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APPLY</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Both areas, chosen sport, real numbers.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2</a:t>
            </a:r>
          </a:p>
        </p:txBody>
      </p:sp>
      <p:sp>
        <p:nvSpPr>
          <p:cNvPr id="7" name="Rectangle 6"/>
          <p:cNvSpPr/>
          <p:nvPr/>
        </p:nvSpPr>
        <p:spPr>
          <a:xfrm>
            <a:off x="640080" y="209397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1965960"/>
            <a:ext cx="10600639"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Write the chosen sport's actual rules in both areas: numbers, timings, values, as the NGB states them.</a:t>
            </a:r>
          </a:p>
        </p:txBody>
      </p:sp>
      <p:sp>
        <p:nvSpPr>
          <p:cNvPr id="9" name="Rectangle 8"/>
          <p:cNvSpPr/>
          <p:nvPr/>
        </p:nvSpPr>
        <p:spPr>
          <a:xfrm>
            <a:off x="640080" y="2788920"/>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2660904"/>
            <a:ext cx="10600639"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Swap with a partner. Every number gets checked against the rulebook.</a:t>
            </a:r>
          </a:p>
        </p:txBody>
      </p:sp>
      <p:sp>
        <p:nvSpPr>
          <p:cNvPr id="11" name="Rectangle 10"/>
          <p:cNvSpPr/>
          <p:nvPr/>
        </p:nvSpPr>
        <p:spPr>
          <a:xfrm>
            <a:off x="640080" y="3264408"/>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3136392"/>
            <a:ext cx="10600639"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Booklet pages 5 and 6 finished to presentation standard.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3</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actions officials take</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3</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Explain what the official does when each rule is broken</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Give the signal, the restart and the sanction</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Explain how the same offence can get a different response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RETRIEVAL</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Do now.</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3</a:t>
            </a:r>
          </a:p>
        </p:txBody>
      </p:sp>
      <p:sp>
        <p:nvSpPr>
          <p:cNvPr id="7" name="TextBox 6"/>
          <p:cNvSpPr txBox="1"/>
          <p:nvPr/>
        </p:nvSpPr>
        <p:spPr>
          <a:xfrm>
            <a:off x="640080" y="1810512"/>
            <a:ext cx="10911535" cy="292608"/>
          </a:xfrm>
          <a:prstGeom prst="rect">
            <a:avLst/>
          </a:prstGeom>
          <a:noFill/>
        </p:spPr>
        <p:txBody>
          <a:bodyPr wrap="square" lIns="0" rIns="0" tIns="0" bIns="0" anchor="t">
            <a:spAutoFit/>
          </a:bodyPr>
          <a:lstStyle/>
          <a:p>
            <a:pPr algn="l">
              <a:lnSpc>
                <a:spcPct val="115000"/>
              </a:lnSpc>
            </a:pPr>
            <a:r>
              <a:rPr sz="1450" b="0">
                <a:solidFill>
                  <a:srgbClr val="6E6B5E"/>
                </a:solidFill>
                <a:latin typeface="Calibri"/>
              </a:rPr>
              <a:t>In your book, full sentences, on your own. 5 minutes.</a:t>
            </a:r>
          </a:p>
        </p:txBody>
      </p:sp>
      <p:sp>
        <p:nvSpPr>
          <p:cNvPr id="8" name="TextBox 7"/>
          <p:cNvSpPr txBox="1"/>
          <p:nvPr/>
        </p:nvSpPr>
        <p:spPr>
          <a:xfrm>
            <a:off x="640080" y="2322576"/>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1.</a:t>
            </a:r>
          </a:p>
        </p:txBody>
      </p:sp>
      <p:sp>
        <p:nvSpPr>
          <p:cNvPr id="9" name="TextBox 8"/>
          <p:cNvSpPr txBox="1"/>
          <p:nvPr/>
        </p:nvSpPr>
        <p:spPr>
          <a:xfrm>
            <a:off x="1024128" y="2322576"/>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State one rule about the length of time of play, with its numbers.</a:t>
            </a:r>
          </a:p>
        </p:txBody>
      </p:sp>
      <p:sp>
        <p:nvSpPr>
          <p:cNvPr id="10" name="TextBox 9"/>
          <p:cNvSpPr txBox="1"/>
          <p:nvPr/>
        </p:nvSpPr>
        <p:spPr>
          <a:xfrm>
            <a:off x="640080" y="3108960"/>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2.</a:t>
            </a:r>
          </a:p>
        </p:txBody>
      </p:sp>
      <p:sp>
        <p:nvSpPr>
          <p:cNvPr id="11" name="TextBox 10"/>
          <p:cNvSpPr txBox="1"/>
          <p:nvPr/>
        </p:nvSpPr>
        <p:spPr>
          <a:xfrm>
            <a:off x="1024128" y="3108960"/>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State one rule about the scoring system, with its numbers.</a:t>
            </a:r>
          </a:p>
        </p:txBody>
      </p:sp>
      <p:sp>
        <p:nvSpPr>
          <p:cNvPr id="12" name="TextBox 11"/>
          <p:cNvSpPr txBox="1"/>
          <p:nvPr/>
        </p:nvSpPr>
        <p:spPr>
          <a:xfrm>
            <a:off x="640080" y="3895344"/>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3.</a:t>
            </a:r>
          </a:p>
        </p:txBody>
      </p:sp>
      <p:sp>
        <p:nvSpPr>
          <p:cNvPr id="13" name="TextBox 12"/>
          <p:cNvSpPr txBox="1"/>
          <p:nvPr/>
        </p:nvSpPr>
        <p:spPr>
          <a:xfrm>
            <a:off x="1024128" y="3895344"/>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What three things do officials use to apply the rules?</a:t>
            </a:r>
          </a:p>
        </p:txBody>
      </p:sp>
      <p:sp>
        <p:nvSpPr>
          <p:cNvPr id="14" name="Rectangle 13"/>
          <p:cNvSpPr/>
          <p:nvPr/>
        </p:nvSpPr>
        <p:spPr>
          <a:xfrm>
            <a:off x="6423193" y="2212848"/>
            <a:ext cx="5128421" cy="254203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697513" y="2432304"/>
            <a:ext cx="4579781"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ANSWERS · REVEAL AFTER 5 MIN</a:t>
            </a:r>
          </a:p>
        </p:txBody>
      </p:sp>
      <p:sp>
        <p:nvSpPr>
          <p:cNvPr id="16" name="TextBox 15"/>
          <p:cNvSpPr txBox="1"/>
          <p:nvPr/>
        </p:nvSpPr>
        <p:spPr>
          <a:xfrm>
            <a:off x="6697513" y="2852928"/>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1.</a:t>
            </a:r>
          </a:p>
        </p:txBody>
      </p:sp>
      <p:sp>
        <p:nvSpPr>
          <p:cNvPr id="17" name="TextBox 16"/>
          <p:cNvSpPr txBox="1"/>
          <p:nvPr/>
        </p:nvSpPr>
        <p:spPr>
          <a:xfrm>
            <a:off x="7026697" y="2852928"/>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Checked against booklet page 5</a:t>
            </a:r>
          </a:p>
        </p:txBody>
      </p:sp>
      <p:sp>
        <p:nvSpPr>
          <p:cNvPr id="18" name="TextBox 17"/>
          <p:cNvSpPr txBox="1"/>
          <p:nvPr/>
        </p:nvSpPr>
        <p:spPr>
          <a:xfrm>
            <a:off x="6697513" y="3511296"/>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2.</a:t>
            </a:r>
          </a:p>
        </p:txBody>
      </p:sp>
      <p:sp>
        <p:nvSpPr>
          <p:cNvPr id="19" name="TextBox 18"/>
          <p:cNvSpPr txBox="1"/>
          <p:nvPr/>
        </p:nvSpPr>
        <p:spPr>
          <a:xfrm>
            <a:off x="7026697" y="3511296"/>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Checked against booklet page 6</a:t>
            </a:r>
          </a:p>
        </p:txBody>
      </p:sp>
      <p:sp>
        <p:nvSpPr>
          <p:cNvPr id="20" name="TextBox 19"/>
          <p:cNvSpPr txBox="1"/>
          <p:nvPr/>
        </p:nvSpPr>
        <p:spPr>
          <a:xfrm>
            <a:off x="6697513" y="4169664"/>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3.</a:t>
            </a:r>
          </a:p>
        </p:txBody>
      </p:sp>
      <p:sp>
        <p:nvSpPr>
          <p:cNvPr id="21" name="TextBox 20"/>
          <p:cNvSpPr txBox="1"/>
          <p:nvPr/>
        </p:nvSpPr>
        <p:spPr>
          <a:xfrm>
            <a:off x="7026697" y="4169664"/>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Signals · communication of decisions · positioning</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LEARN</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What the official actually does.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3</a:t>
            </a:r>
          </a:p>
        </p:txBody>
      </p:sp>
      <p:sp>
        <p:nvSpPr>
          <p:cNvPr id="7" name="TextBox 6"/>
          <p:cNvSpPr txBox="1"/>
          <p:nvPr/>
        </p:nvSpPr>
        <p:spPr>
          <a:xfrm>
            <a:off x="640080" y="1874519"/>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1</a:t>
            </a:r>
          </a:p>
        </p:txBody>
      </p:sp>
      <p:sp>
        <p:nvSpPr>
          <p:cNvPr id="8" name="TextBox 7"/>
          <p:cNvSpPr txBox="1"/>
          <p:nvPr/>
        </p:nvSpPr>
        <p:spPr>
          <a:xfrm>
            <a:off x="1042416" y="1874519"/>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The signal</a:t>
            </a:r>
          </a:p>
        </p:txBody>
      </p:sp>
      <p:sp>
        <p:nvSpPr>
          <p:cNvPr id="9" name="TextBox 8"/>
          <p:cNvSpPr txBox="1"/>
          <p:nvPr/>
        </p:nvSpPr>
        <p:spPr>
          <a:xfrm>
            <a:off x="1042416" y="2157983"/>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the standardised gesture or whistle that tells everyone the decision</a:t>
            </a:r>
          </a:p>
        </p:txBody>
      </p:sp>
      <p:sp>
        <p:nvSpPr>
          <p:cNvPr id="10" name="TextBox 9"/>
          <p:cNvSpPr txBox="1"/>
          <p:nvPr/>
        </p:nvSpPr>
        <p:spPr>
          <a:xfrm>
            <a:off x="6233007" y="1874519"/>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2</a:t>
            </a:r>
          </a:p>
        </p:txBody>
      </p:sp>
      <p:sp>
        <p:nvSpPr>
          <p:cNvPr id="11" name="TextBox 10"/>
          <p:cNvSpPr txBox="1"/>
          <p:nvPr/>
        </p:nvSpPr>
        <p:spPr>
          <a:xfrm>
            <a:off x="6635343" y="1874519"/>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The communication</a:t>
            </a:r>
          </a:p>
        </p:txBody>
      </p:sp>
      <p:sp>
        <p:nvSpPr>
          <p:cNvPr id="12" name="TextBox 11"/>
          <p:cNvSpPr txBox="1"/>
          <p:nvPr/>
        </p:nvSpPr>
        <p:spPr>
          <a:xfrm>
            <a:off x="6635343" y="2157983"/>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how the decision is made clear to both sides immediately</a:t>
            </a:r>
          </a:p>
        </p:txBody>
      </p:sp>
      <p:sp>
        <p:nvSpPr>
          <p:cNvPr id="13" name="TextBox 12"/>
          <p:cNvSpPr txBox="1"/>
          <p:nvPr/>
        </p:nvSpPr>
        <p:spPr>
          <a:xfrm>
            <a:off x="640080" y="2715767"/>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3</a:t>
            </a:r>
          </a:p>
        </p:txBody>
      </p:sp>
      <p:sp>
        <p:nvSpPr>
          <p:cNvPr id="14" name="TextBox 13"/>
          <p:cNvSpPr txBox="1"/>
          <p:nvPr/>
        </p:nvSpPr>
        <p:spPr>
          <a:xfrm>
            <a:off x="1042416" y="2715767"/>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The restart</a:t>
            </a:r>
          </a:p>
        </p:txBody>
      </p:sp>
      <p:sp>
        <p:nvSpPr>
          <p:cNvPr id="15" name="TextBox 14"/>
          <p:cNvSpPr txBox="1"/>
          <p:nvPr/>
        </p:nvSpPr>
        <p:spPr>
          <a:xfrm>
            <a:off x="1042416" y="2999231"/>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how play begins again after the stoppage</a:t>
            </a:r>
          </a:p>
        </p:txBody>
      </p:sp>
      <p:sp>
        <p:nvSpPr>
          <p:cNvPr id="16" name="TextBox 15"/>
          <p:cNvSpPr txBox="1"/>
          <p:nvPr/>
        </p:nvSpPr>
        <p:spPr>
          <a:xfrm>
            <a:off x="6233007" y="2715767"/>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4</a:t>
            </a:r>
          </a:p>
        </p:txBody>
      </p:sp>
      <p:sp>
        <p:nvSpPr>
          <p:cNvPr id="17" name="TextBox 16"/>
          <p:cNvSpPr txBox="1"/>
          <p:nvPr/>
        </p:nvSpPr>
        <p:spPr>
          <a:xfrm>
            <a:off x="6635343" y="2715767"/>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The sanction</a:t>
            </a:r>
          </a:p>
        </p:txBody>
      </p:sp>
      <p:sp>
        <p:nvSpPr>
          <p:cNvPr id="18" name="TextBox 17"/>
          <p:cNvSpPr txBox="1"/>
          <p:nvPr/>
        </p:nvSpPr>
        <p:spPr>
          <a:xfrm>
            <a:off x="6635343" y="2999231"/>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the penalty, if the sport has one for that offence</a:t>
            </a:r>
          </a:p>
        </p:txBody>
      </p:sp>
      <p:sp>
        <p:nvSpPr>
          <p:cNvPr id="19" name="TextBox 18"/>
          <p:cNvSpPr txBox="1"/>
          <p:nvPr/>
        </p:nvSpPr>
        <p:spPr>
          <a:xfrm>
            <a:off x="640080" y="3557015"/>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5</a:t>
            </a:r>
          </a:p>
        </p:txBody>
      </p:sp>
      <p:sp>
        <p:nvSpPr>
          <p:cNvPr id="20" name="TextBox 19"/>
          <p:cNvSpPr txBox="1"/>
          <p:nvPr/>
        </p:nvSpPr>
        <p:spPr>
          <a:xfrm>
            <a:off x="1042416" y="3557015"/>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Positioning</a:t>
            </a:r>
          </a:p>
        </p:txBody>
      </p:sp>
      <p:sp>
        <p:nvSpPr>
          <p:cNvPr id="21" name="TextBox 20"/>
          <p:cNvSpPr txBox="1"/>
          <p:nvPr/>
        </p:nvSpPr>
        <p:spPr>
          <a:xfrm>
            <a:off x="1042416" y="3840479"/>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where the official stands to see the offence in the first place</a:t>
            </a:r>
          </a:p>
        </p:txBody>
      </p:sp>
      <p:sp>
        <p:nvSpPr>
          <p:cNvPr id="22" name="TextBox 21"/>
          <p:cNvSpPr txBox="1"/>
          <p:nvPr/>
        </p:nvSpPr>
        <p:spPr>
          <a:xfrm>
            <a:off x="6233007" y="3557015"/>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6</a:t>
            </a:r>
          </a:p>
        </p:txBody>
      </p:sp>
      <p:sp>
        <p:nvSpPr>
          <p:cNvPr id="23" name="TextBox 22"/>
          <p:cNvSpPr txBox="1"/>
          <p:nvPr/>
        </p:nvSpPr>
        <p:spPr>
          <a:xfrm>
            <a:off x="6635343" y="3557015"/>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Variability</a:t>
            </a:r>
          </a:p>
        </p:txBody>
      </p:sp>
      <p:sp>
        <p:nvSpPr>
          <p:cNvPr id="24" name="TextBox 23"/>
          <p:cNvSpPr txBox="1"/>
          <p:nvPr/>
        </p:nvSpPr>
        <p:spPr>
          <a:xfrm>
            <a:off x="6635343" y="3840479"/>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when the same offence gets a different response: advantage, repeat offences, severity</a:t>
            </a:r>
          </a:p>
        </p:txBody>
      </p:sp>
      <p:sp>
        <p:nvSpPr>
          <p:cNvPr id="25" name="Rectangle 24"/>
          <p:cNvSpPr/>
          <p:nvPr/>
        </p:nvSpPr>
        <p:spPr>
          <a:xfrm>
            <a:off x="640080" y="4544567"/>
            <a:ext cx="10911535" cy="548640"/>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914400" y="4544567"/>
            <a:ext cx="10362895" cy="548640"/>
          </a:xfrm>
          <a:prstGeom prst="rect">
            <a:avLst/>
          </a:prstGeom>
          <a:noFill/>
        </p:spPr>
        <p:txBody>
          <a:bodyPr wrap="square" lIns="0" rIns="0" tIns="0" bIns="0" anchor="ctr">
            <a:spAutoFit/>
          </a:bodyPr>
          <a:lstStyle/>
          <a:p>
            <a:pPr algn="l">
              <a:lnSpc>
                <a:spcPct val="115000"/>
              </a:lnSpc>
            </a:pPr>
            <a:r>
              <a:rPr sz="1400" b="0">
                <a:solidFill>
                  <a:srgbClr val="565349"/>
                </a:solidFill>
                <a:latin typeface="Calibri"/>
              </a:rPr>
              <a:t>The variability point is the stretch. MB4 responses explain when the same offence is treated differently, and why.</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LEARN</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Model slide notes, banded.</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3</a:t>
            </a:r>
          </a:p>
        </p:txBody>
      </p:sp>
      <p:sp>
        <p:nvSpPr>
          <p:cNvPr id="7" name="Rectangle 6"/>
          <p:cNvSpPr/>
          <p:nvPr/>
        </p:nvSpPr>
        <p:spPr>
          <a:xfrm>
            <a:off x="640080" y="1828800"/>
            <a:ext cx="6546921" cy="3566160"/>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2048256"/>
            <a:ext cx="5925129" cy="3200400"/>
          </a:xfrm>
          <a:prstGeom prst="rect">
            <a:avLst/>
          </a:prstGeom>
          <a:noFill/>
        </p:spPr>
        <p:txBody>
          <a:bodyPr wrap="square" lIns="0" rIns="0" tIns="0" bIns="0" anchor="t">
            <a:spAutoFit/>
          </a:bodyPr>
          <a:lstStyle/>
          <a:p>
            <a:pPr algn="l">
              <a:lnSpc>
                <a:spcPct val="142000"/>
              </a:lnSpc>
            </a:pPr>
            <a:r>
              <a:rPr sz="1350" b="0">
                <a:solidFill>
                  <a:srgbClr val="1F1E1B"/>
                </a:solidFill>
                <a:latin typeface="Calibri"/>
              </a:rPr>
              <a:t>“The referee is the main official in football and controls the match from inside the pitch. Their responsibility for control of players means applying the laws consistently: when a player commits a foul the referee signals with the whistle and arm, awards a free kick to the other team, and can caution with a yellow card if the foul is reckless. Effective communication matters here because the decision must be clear to players on both sides immediately, which is why signals are standardised. The same foul is not always treated the same way: if the fouled team keeps possession and an attack is on, the referee can play advantage and come back to the caution when play stops.”</a:t>
            </a:r>
          </a:p>
        </p:txBody>
      </p:sp>
      <p:sp>
        <p:nvSpPr>
          <p:cNvPr id="9" name="TextBox 8"/>
          <p:cNvSpPr txBox="1"/>
          <p:nvPr/>
        </p:nvSpPr>
        <p:spPr>
          <a:xfrm>
            <a:off x="7787135" y="1828800"/>
            <a:ext cx="3764479" cy="310896"/>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WHY THIS REACHES MB4</a:t>
            </a:r>
          </a:p>
        </p:txBody>
      </p:sp>
      <p:sp>
        <p:nvSpPr>
          <p:cNvPr id="10" name="Rectangle 9"/>
          <p:cNvSpPr/>
          <p:nvPr/>
        </p:nvSpPr>
        <p:spPr>
          <a:xfrm>
            <a:off x="7787135" y="2404872"/>
            <a:ext cx="45720" cy="219456"/>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043167" y="2304288"/>
            <a:ext cx="3508447" cy="640080"/>
          </a:xfrm>
          <a:prstGeom prst="rect">
            <a:avLst/>
          </a:prstGeom>
          <a:noFill/>
        </p:spPr>
        <p:txBody>
          <a:bodyPr wrap="square" lIns="0" rIns="0" tIns="0" bIns="0" anchor="t">
            <a:spAutoFit/>
          </a:bodyPr>
          <a:lstStyle/>
          <a:p>
            <a:pPr algn="l">
              <a:lnSpc>
                <a:spcPct val="128000"/>
              </a:lnSpc>
            </a:pPr>
            <a:r>
              <a:rPr sz="1450" b="0">
                <a:solidFill>
                  <a:srgbClr val="565349"/>
                </a:solidFill>
                <a:latin typeface="Calibri"/>
              </a:rPr>
              <a:t>The official named, the role located in the sport</a:t>
            </a:r>
          </a:p>
        </p:txBody>
      </p:sp>
      <p:sp>
        <p:nvSpPr>
          <p:cNvPr id="12" name="Rectangle 11"/>
          <p:cNvSpPr/>
          <p:nvPr/>
        </p:nvSpPr>
        <p:spPr>
          <a:xfrm>
            <a:off x="7787135" y="2971800"/>
            <a:ext cx="45720" cy="219456"/>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043167" y="2871216"/>
            <a:ext cx="3508447" cy="640080"/>
          </a:xfrm>
          <a:prstGeom prst="rect">
            <a:avLst/>
          </a:prstGeom>
          <a:noFill/>
        </p:spPr>
        <p:txBody>
          <a:bodyPr wrap="square" lIns="0" rIns="0" tIns="0" bIns="0" anchor="t">
            <a:spAutoFit/>
          </a:bodyPr>
          <a:lstStyle/>
          <a:p>
            <a:pPr algn="l">
              <a:lnSpc>
                <a:spcPct val="128000"/>
              </a:lnSpc>
            </a:pPr>
            <a:r>
              <a:rPr sz="1450" b="0">
                <a:solidFill>
                  <a:srgbClr val="565349"/>
                </a:solidFill>
                <a:latin typeface="Calibri"/>
              </a:rPr>
              <a:t>Responsibilities applied, not just listed</a:t>
            </a:r>
          </a:p>
        </p:txBody>
      </p:sp>
      <p:sp>
        <p:nvSpPr>
          <p:cNvPr id="14" name="Rectangle 13"/>
          <p:cNvSpPr/>
          <p:nvPr/>
        </p:nvSpPr>
        <p:spPr>
          <a:xfrm>
            <a:off x="7787135" y="3538728"/>
            <a:ext cx="45720" cy="219456"/>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43167" y="3438144"/>
            <a:ext cx="3508447" cy="640080"/>
          </a:xfrm>
          <a:prstGeom prst="rect">
            <a:avLst/>
          </a:prstGeom>
          <a:noFill/>
        </p:spPr>
        <p:txBody>
          <a:bodyPr wrap="square" lIns="0" rIns="0" tIns="0" bIns="0" anchor="t">
            <a:spAutoFit/>
          </a:bodyPr>
          <a:lstStyle/>
          <a:p>
            <a:pPr algn="l">
              <a:lnSpc>
                <a:spcPct val="128000"/>
              </a:lnSpc>
            </a:pPr>
            <a:r>
              <a:rPr sz="1450" b="0">
                <a:solidFill>
                  <a:srgbClr val="565349"/>
                </a:solidFill>
                <a:latin typeface="Calibri"/>
              </a:rPr>
              <a:t>The action given: signal, restart, sanction</a:t>
            </a:r>
          </a:p>
        </p:txBody>
      </p:sp>
      <p:sp>
        <p:nvSpPr>
          <p:cNvPr id="16" name="Rectangle 15"/>
          <p:cNvSpPr/>
          <p:nvPr/>
        </p:nvSpPr>
        <p:spPr>
          <a:xfrm>
            <a:off x="7787135" y="4105656"/>
            <a:ext cx="45720" cy="219456"/>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043167" y="4005072"/>
            <a:ext cx="3508447" cy="640080"/>
          </a:xfrm>
          <a:prstGeom prst="rect">
            <a:avLst/>
          </a:prstGeom>
          <a:noFill/>
        </p:spPr>
        <p:txBody>
          <a:bodyPr wrap="square" lIns="0" rIns="0" tIns="0" bIns="0" anchor="t">
            <a:spAutoFit/>
          </a:bodyPr>
          <a:lstStyle/>
          <a:p>
            <a:pPr algn="l">
              <a:lnSpc>
                <a:spcPct val="128000"/>
              </a:lnSpc>
            </a:pPr>
            <a:r>
              <a:rPr sz="1450" b="0">
                <a:solidFill>
                  <a:srgbClr val="565349"/>
                </a:solidFill>
                <a:latin typeface="Calibri"/>
              </a:rPr>
              <a:t>The variability point: advantage</a:t>
            </a:r>
          </a:p>
        </p:txBody>
      </p:sp>
      <p:sp>
        <p:nvSpPr>
          <p:cNvPr id="18" name="TextBox 17"/>
          <p:cNvSpPr txBox="1"/>
          <p:nvPr/>
        </p:nvSpPr>
        <p:spPr>
          <a:xfrm>
            <a:off x="7787135" y="4754880"/>
            <a:ext cx="3764479" cy="914400"/>
          </a:xfrm>
          <a:prstGeom prst="rect">
            <a:avLst/>
          </a:prstGeom>
          <a:noFill/>
        </p:spPr>
        <p:txBody>
          <a:bodyPr wrap="square" lIns="0" rIns="0" tIns="0" bIns="0" anchor="t">
            <a:spAutoFit/>
          </a:bodyPr>
          <a:lstStyle/>
          <a:p>
            <a:pPr algn="l">
              <a:lnSpc>
                <a:spcPct val="130000"/>
              </a:lnSpc>
            </a:pPr>
            <a:r>
              <a:rPr sz="1350" b="0">
                <a:solidFill>
                  <a:srgbClr val="1F1E1B"/>
                </a:solidFill>
                <a:latin typeface="Calibri"/>
              </a:rPr>
              <a:t>Slide notes carry this depth. The slide itself stays readable.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4</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Building the presentation</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4</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Plan 10–15 slides that cover all three strands</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Use slide notes to carry the depth</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Check the coverage before you build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LEARN</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What 10 to 15 slides looks like.</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4</a:t>
            </a:r>
          </a:p>
        </p:txBody>
      </p:sp>
      <p:sp>
        <p:nvSpPr>
          <p:cNvPr id="7" name="TextBox 6"/>
          <p:cNvSpPr txBox="1"/>
          <p:nvPr/>
        </p:nvSpPr>
        <p:spPr>
          <a:xfrm>
            <a:off x="640080" y="1874519"/>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1</a:t>
            </a:r>
          </a:p>
        </p:txBody>
      </p:sp>
      <p:sp>
        <p:nvSpPr>
          <p:cNvPr id="8" name="TextBox 7"/>
          <p:cNvSpPr txBox="1"/>
          <p:nvPr/>
        </p:nvSpPr>
        <p:spPr>
          <a:xfrm>
            <a:off x="1042416" y="1874519"/>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Title and chosen sport</a:t>
            </a:r>
          </a:p>
        </p:txBody>
      </p:sp>
      <p:sp>
        <p:nvSpPr>
          <p:cNvPr id="9" name="TextBox 8"/>
          <p:cNvSpPr txBox="1"/>
          <p:nvPr/>
        </p:nvSpPr>
        <p:spPr>
          <a:xfrm>
            <a:off x="1042416" y="2157983"/>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1 slide</a:t>
            </a:r>
          </a:p>
        </p:txBody>
      </p:sp>
      <p:sp>
        <p:nvSpPr>
          <p:cNvPr id="10" name="TextBox 9"/>
          <p:cNvSpPr txBox="1"/>
          <p:nvPr/>
        </p:nvSpPr>
        <p:spPr>
          <a:xfrm>
            <a:off x="6233007" y="1874519"/>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2</a:t>
            </a:r>
          </a:p>
        </p:txBody>
      </p:sp>
      <p:sp>
        <p:nvSpPr>
          <p:cNvPr id="11" name="TextBox 10"/>
          <p:cNvSpPr txBox="1"/>
          <p:nvPr/>
        </p:nvSpPr>
        <p:spPr>
          <a:xfrm>
            <a:off x="6635343" y="1874519"/>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The officials</a:t>
            </a:r>
          </a:p>
        </p:txBody>
      </p:sp>
      <p:sp>
        <p:nvSpPr>
          <p:cNvPr id="12" name="TextBox 11"/>
          <p:cNvSpPr txBox="1"/>
          <p:nvPr/>
        </p:nvSpPr>
        <p:spPr>
          <a:xfrm>
            <a:off x="6635343" y="2157983"/>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3–4 slides: one per official, role and responsibilities applied</a:t>
            </a:r>
          </a:p>
        </p:txBody>
      </p:sp>
      <p:sp>
        <p:nvSpPr>
          <p:cNvPr id="13" name="TextBox 12"/>
          <p:cNvSpPr txBox="1"/>
          <p:nvPr/>
        </p:nvSpPr>
        <p:spPr>
          <a:xfrm>
            <a:off x="640080" y="2715767"/>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3</a:t>
            </a:r>
          </a:p>
        </p:txBody>
      </p:sp>
      <p:sp>
        <p:nvSpPr>
          <p:cNvPr id="14" name="TextBox 13"/>
          <p:cNvSpPr txBox="1"/>
          <p:nvPr/>
        </p:nvSpPr>
        <p:spPr>
          <a:xfrm>
            <a:off x="1042416" y="2715767"/>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Length of time of play</a:t>
            </a:r>
          </a:p>
        </p:txBody>
      </p:sp>
      <p:sp>
        <p:nvSpPr>
          <p:cNvPr id="15" name="TextBox 14"/>
          <p:cNvSpPr txBox="1"/>
          <p:nvPr/>
        </p:nvSpPr>
        <p:spPr>
          <a:xfrm>
            <a:off x="1042416" y="2999231"/>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2–3 slides: the rules with real numbers</a:t>
            </a:r>
          </a:p>
        </p:txBody>
      </p:sp>
      <p:sp>
        <p:nvSpPr>
          <p:cNvPr id="16" name="TextBox 15"/>
          <p:cNvSpPr txBox="1"/>
          <p:nvPr/>
        </p:nvSpPr>
        <p:spPr>
          <a:xfrm>
            <a:off x="6233007" y="2715767"/>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4</a:t>
            </a:r>
          </a:p>
        </p:txBody>
      </p:sp>
      <p:sp>
        <p:nvSpPr>
          <p:cNvPr id="17" name="TextBox 16"/>
          <p:cNvSpPr txBox="1"/>
          <p:nvPr/>
        </p:nvSpPr>
        <p:spPr>
          <a:xfrm>
            <a:off x="6635343" y="2715767"/>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Scoring system</a:t>
            </a:r>
          </a:p>
        </p:txBody>
      </p:sp>
      <p:sp>
        <p:nvSpPr>
          <p:cNvPr id="18" name="TextBox 17"/>
          <p:cNvSpPr txBox="1"/>
          <p:nvPr/>
        </p:nvSpPr>
        <p:spPr>
          <a:xfrm>
            <a:off x="6635343" y="2999231"/>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2–3 slides: the rules with real numbers</a:t>
            </a:r>
          </a:p>
        </p:txBody>
      </p:sp>
      <p:sp>
        <p:nvSpPr>
          <p:cNvPr id="19" name="TextBox 18"/>
          <p:cNvSpPr txBox="1"/>
          <p:nvPr/>
        </p:nvSpPr>
        <p:spPr>
          <a:xfrm>
            <a:off x="640080" y="3557015"/>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5</a:t>
            </a:r>
          </a:p>
        </p:txBody>
      </p:sp>
      <p:sp>
        <p:nvSpPr>
          <p:cNvPr id="20" name="TextBox 19"/>
          <p:cNvSpPr txBox="1"/>
          <p:nvPr/>
        </p:nvSpPr>
        <p:spPr>
          <a:xfrm>
            <a:off x="1042416" y="3557015"/>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The official's actions</a:t>
            </a:r>
          </a:p>
        </p:txBody>
      </p:sp>
      <p:sp>
        <p:nvSpPr>
          <p:cNvPr id="21" name="TextBox 20"/>
          <p:cNvSpPr txBox="1"/>
          <p:nvPr/>
        </p:nvSpPr>
        <p:spPr>
          <a:xfrm>
            <a:off x="1042416" y="3840479"/>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3–4 slides: signal, restart, sanction, variability</a:t>
            </a:r>
          </a:p>
        </p:txBody>
      </p:sp>
      <p:sp>
        <p:nvSpPr>
          <p:cNvPr id="22" name="TextBox 21"/>
          <p:cNvSpPr txBox="1"/>
          <p:nvPr/>
        </p:nvSpPr>
        <p:spPr>
          <a:xfrm>
            <a:off x="6233007" y="3557015"/>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6</a:t>
            </a:r>
          </a:p>
        </p:txBody>
      </p:sp>
      <p:sp>
        <p:nvSpPr>
          <p:cNvPr id="23" name="TextBox 22"/>
          <p:cNvSpPr txBox="1"/>
          <p:nvPr/>
        </p:nvSpPr>
        <p:spPr>
          <a:xfrm>
            <a:off x="6635343" y="3557015"/>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Images, video, notes</a:t>
            </a:r>
          </a:p>
        </p:txBody>
      </p:sp>
      <p:sp>
        <p:nvSpPr>
          <p:cNvPr id="24" name="TextBox 23"/>
          <p:cNvSpPr txBox="1"/>
          <p:nvPr/>
        </p:nvSpPr>
        <p:spPr>
          <a:xfrm>
            <a:off x="6635343" y="3840479"/>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images and up to 3 minutes of embedded footage may support</a:t>
            </a:r>
          </a:p>
        </p:txBody>
      </p:sp>
      <p:sp>
        <p:nvSpPr>
          <p:cNvPr id="25" name="Rectangle 24"/>
          <p:cNvSpPr/>
          <p:nvPr/>
        </p:nvSpPr>
        <p:spPr>
          <a:xfrm>
            <a:off x="640080" y="4544567"/>
            <a:ext cx="10911535" cy="548640"/>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914400" y="4544567"/>
            <a:ext cx="10362895" cy="548640"/>
          </a:xfrm>
          <a:prstGeom prst="rect">
            <a:avLst/>
          </a:prstGeom>
          <a:noFill/>
        </p:spPr>
        <p:txBody>
          <a:bodyPr wrap="square" lIns="0" rIns="0" tIns="0" bIns="0" anchor="ctr">
            <a:spAutoFit/>
          </a:bodyPr>
          <a:lstStyle/>
          <a:p>
            <a:pPr algn="l">
              <a:lnSpc>
                <a:spcPct val="115000"/>
              </a:lnSpc>
            </a:pPr>
            <a:r>
              <a:rPr sz="1400" b="0">
                <a:solidFill>
                  <a:srgbClr val="565349"/>
                </a:solidFill>
                <a:latin typeface="Calibri"/>
              </a:rPr>
              <a:t>Physical presentation is not required. If you do present, approximately 5–10 minutes.</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APPLY</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Plan it, then build it.</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4</a:t>
            </a:r>
          </a:p>
        </p:txBody>
      </p:sp>
      <p:sp>
        <p:nvSpPr>
          <p:cNvPr id="7" name="Rectangle 6"/>
          <p:cNvSpPr/>
          <p:nvPr/>
        </p:nvSpPr>
        <p:spPr>
          <a:xfrm>
            <a:off x="640080" y="209397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1965960"/>
            <a:ext cx="10600639"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Fill in the slide plan on booklet page 8: one line per slide, and which strand it covers.</a:t>
            </a:r>
          </a:p>
        </p:txBody>
      </p:sp>
      <p:sp>
        <p:nvSpPr>
          <p:cNvPr id="9" name="Rectangle 8"/>
          <p:cNvSpPr/>
          <p:nvPr/>
        </p:nvSpPr>
        <p:spPr>
          <a:xfrm>
            <a:off x="640080" y="2788920"/>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2660904"/>
            <a:ext cx="10600639"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Check that all three strands appear before you build a single slide.</a:t>
            </a:r>
          </a:p>
        </p:txBody>
      </p:sp>
      <p:sp>
        <p:nvSpPr>
          <p:cNvPr id="11" name="Rectangle 10"/>
          <p:cNvSpPr/>
          <p:nvPr/>
        </p:nvSpPr>
        <p:spPr>
          <a:xfrm>
            <a:off x="640080" y="3264408"/>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3136392"/>
            <a:ext cx="10600639"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Depth goes in the notes. Text on the slide stays readable from the back of a room.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5</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Timed practice</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5</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Produce a full response under timed conditions</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Cover all three strands with no omissions</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Leave with a band and a named gap</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TASK 3</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What this task asks.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What this task asks</a:t>
            </a:r>
          </a:p>
        </p:txBody>
      </p:sp>
      <p:sp>
        <p:nvSpPr>
          <p:cNvPr id="7" name="TextBox 6"/>
          <p:cNvSpPr txBox="1"/>
          <p:nvPr/>
        </p:nvSpPr>
        <p:spPr>
          <a:xfrm>
            <a:off x="640080" y="1755648"/>
            <a:ext cx="6110459"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THE DEMAND</a:t>
            </a:r>
          </a:p>
        </p:txBody>
      </p:sp>
      <p:sp>
        <p:nvSpPr>
          <p:cNvPr id="8" name="TextBox 7"/>
          <p:cNvSpPr txBox="1"/>
          <p:nvPr/>
        </p:nvSpPr>
        <p:spPr>
          <a:xfrm>
            <a:off x="640080" y="2084832"/>
            <a:ext cx="6110459" cy="2194560"/>
          </a:xfrm>
          <a:prstGeom prst="rect">
            <a:avLst/>
          </a:prstGeom>
          <a:noFill/>
        </p:spPr>
        <p:txBody>
          <a:bodyPr wrap="square" lIns="0" rIns="0" tIns="0" bIns="0" anchor="t">
            <a:spAutoFit/>
          </a:bodyPr>
          <a:lstStyle/>
          <a:p>
            <a:pPr algn="l">
              <a:lnSpc>
                <a:spcPct val="140000"/>
              </a:lnSpc>
              <a:spcAft>
                <a:spcPts val="800"/>
              </a:spcAft>
            </a:pPr>
            <a:r>
              <a:rPr sz="1500" b="0">
                <a:solidFill>
                  <a:srgbClr val="1F1E1B"/>
                </a:solidFill>
                <a:latin typeface="Calibri"/>
              </a:rPr>
              <a:t>The presentation covers three things, for the chosen sport:</a:t>
            </a:r>
          </a:p>
          <a:p>
            <a:pPr algn="l">
              <a:lnSpc>
                <a:spcPct val="140000"/>
              </a:lnSpc>
              <a:spcAft>
                <a:spcPts val="800"/>
              </a:spcAft>
            </a:pPr>
            <a:r>
              <a:rPr sz="1500" b="0">
                <a:solidFill>
                  <a:srgbClr val="1F1E1B"/>
                </a:solidFill>
                <a:latin typeface="Calibri"/>
              </a:rPr>
              <a:t>the different roles and responsibilities of the officials</a:t>
            </a:r>
          </a:p>
          <a:p>
            <a:pPr algn="l">
              <a:lnSpc>
                <a:spcPct val="140000"/>
              </a:lnSpc>
              <a:spcAft>
                <a:spcPts val="800"/>
              </a:spcAft>
            </a:pPr>
            <a:r>
              <a:rPr sz="1500" b="0">
                <a:solidFill>
                  <a:srgbClr val="1F1E1B"/>
                </a:solidFill>
                <a:latin typeface="Calibri"/>
              </a:rPr>
              <a:t>the rules and regulations around the length of time of play, and the scoring system</a:t>
            </a:r>
          </a:p>
          <a:p>
            <a:pPr algn="l">
              <a:lnSpc>
                <a:spcPct val="140000"/>
              </a:lnSpc>
              <a:spcAft>
                <a:spcPts val="800"/>
              </a:spcAft>
            </a:pPr>
            <a:r>
              <a:rPr sz="1500" b="0">
                <a:solidFill>
                  <a:srgbClr val="1F1E1B"/>
                </a:solidFill>
                <a:latin typeface="Calibri"/>
              </a:rPr>
              <a:t>the actions officials take to make sure those two rules are adhered to.</a:t>
            </a:r>
          </a:p>
        </p:txBody>
      </p:sp>
      <p:sp>
        <p:nvSpPr>
          <p:cNvPr id="9" name="TextBox 8"/>
          <p:cNvSpPr txBox="1"/>
          <p:nvPr/>
        </p:nvSpPr>
        <p:spPr>
          <a:xfrm>
            <a:off x="640080" y="3941064"/>
            <a:ext cx="6110459"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EVIDENCE REQUIRED</a:t>
            </a:r>
          </a:p>
        </p:txBody>
      </p:sp>
      <p:sp>
        <p:nvSpPr>
          <p:cNvPr id="10" name="TextBox 9"/>
          <p:cNvSpPr txBox="1"/>
          <p:nvPr/>
        </p:nvSpPr>
        <p:spPr>
          <a:xfrm>
            <a:off x="640080" y="4270248"/>
            <a:ext cx="6110459" cy="1280160"/>
          </a:xfrm>
          <a:prstGeom prst="rect">
            <a:avLst/>
          </a:prstGeom>
          <a:noFill/>
        </p:spPr>
        <p:txBody>
          <a:bodyPr wrap="square" lIns="0" rIns="0" tIns="0" bIns="0" anchor="t">
            <a:spAutoFit/>
          </a:bodyPr>
          <a:lstStyle/>
          <a:p>
            <a:pPr algn="l">
              <a:lnSpc>
                <a:spcPct val="135000"/>
              </a:lnSpc>
              <a:spcAft>
                <a:spcPts val="600"/>
              </a:spcAft>
            </a:pPr>
            <a:r>
              <a:rPr sz="1450" b="0">
                <a:solidFill>
                  <a:srgbClr val="565349"/>
                </a:solidFill>
                <a:latin typeface="Calibri"/>
              </a:rPr>
              <a:t>A presentation of approximately 10–15 slides: text, images, embedded audio or video of no more than 3 minutes, and slide notes.</a:t>
            </a:r>
          </a:p>
          <a:p>
            <a:pPr algn="l">
              <a:lnSpc>
                <a:spcPct val="135000"/>
              </a:lnSpc>
              <a:spcAft>
                <a:spcPts val="600"/>
              </a:spcAft>
            </a:pPr>
            <a:r>
              <a:rPr sz="1450" b="0">
                <a:solidFill>
                  <a:srgbClr val="565349"/>
                </a:solidFill>
                <a:latin typeface="Calibri"/>
              </a:rPr>
              <a:t>Physical presentation is not required. If given, approximately 5–10 minutes.</a:t>
            </a:r>
          </a:p>
          <a:p>
            <a:pPr algn="l">
              <a:lnSpc>
                <a:spcPct val="135000"/>
              </a:lnSpc>
              <a:spcAft>
                <a:spcPts val="600"/>
              </a:spcAft>
            </a:pPr>
            <a:r>
              <a:rPr sz="1450" b="0">
                <a:solidFill>
                  <a:srgbClr val="565349"/>
                </a:solidFill>
                <a:latin typeface="Calibri"/>
              </a:rPr>
              <a:t>Approximately 1 hour of supervised time.</a:t>
            </a:r>
          </a:p>
        </p:txBody>
      </p:sp>
      <p:sp>
        <p:nvSpPr>
          <p:cNvPr id="11" name="Rectangle 10"/>
          <p:cNvSpPr/>
          <p:nvPr/>
        </p:nvSpPr>
        <p:spPr>
          <a:xfrm>
            <a:off x="7187001" y="1755648"/>
            <a:ext cx="4364614" cy="2468880"/>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479609" y="1993392"/>
            <a:ext cx="3779398"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THE MARK BANDS</a:t>
            </a:r>
          </a:p>
        </p:txBody>
      </p:sp>
      <p:sp>
        <p:nvSpPr>
          <p:cNvPr id="13" name="TextBox 12"/>
          <p:cNvSpPr txBox="1"/>
          <p:nvPr/>
        </p:nvSpPr>
        <p:spPr>
          <a:xfrm>
            <a:off x="7479609" y="2414016"/>
            <a:ext cx="914400" cy="365760"/>
          </a:xfrm>
          <a:prstGeom prst="rect">
            <a:avLst/>
          </a:prstGeom>
          <a:noFill/>
        </p:spPr>
        <p:txBody>
          <a:bodyPr wrap="square" lIns="0" rIns="0" tIns="0" bIns="0" anchor="t">
            <a:spAutoFit/>
          </a:bodyPr>
          <a:lstStyle/>
          <a:p>
            <a:pPr algn="l">
              <a:lnSpc>
                <a:spcPct val="115000"/>
              </a:lnSpc>
            </a:pPr>
            <a:r>
              <a:rPr sz="1300" b="1">
                <a:solidFill>
                  <a:srgbClr val="1F1E1B"/>
                </a:solidFill>
                <a:latin typeface="Arial"/>
              </a:rPr>
              <a:t>MB1</a:t>
            </a:r>
          </a:p>
        </p:txBody>
      </p:sp>
      <p:sp>
        <p:nvSpPr>
          <p:cNvPr id="14" name="TextBox 13"/>
          <p:cNvSpPr txBox="1"/>
          <p:nvPr/>
        </p:nvSpPr>
        <p:spPr>
          <a:xfrm>
            <a:off x="8485449" y="2414016"/>
            <a:ext cx="2773558" cy="402336"/>
          </a:xfrm>
          <a:prstGeom prst="rect">
            <a:avLst/>
          </a:prstGeom>
          <a:noFill/>
        </p:spPr>
        <p:txBody>
          <a:bodyPr wrap="square" lIns="0" rIns="0" tIns="0" bIns="0" anchor="t">
            <a:spAutoFit/>
          </a:bodyPr>
          <a:lstStyle/>
          <a:p>
            <a:pPr algn="l">
              <a:lnSpc>
                <a:spcPct val="125000"/>
              </a:lnSpc>
            </a:pPr>
            <a:r>
              <a:rPr sz="1300" b="0">
                <a:solidFill>
                  <a:srgbClr val="565349"/>
                </a:solidFill>
                <a:latin typeface="Calibri"/>
              </a:rPr>
              <a:t>basic account · some omissions</a:t>
            </a:r>
          </a:p>
        </p:txBody>
      </p:sp>
      <p:sp>
        <p:nvSpPr>
          <p:cNvPr id="15" name="TextBox 14"/>
          <p:cNvSpPr txBox="1"/>
          <p:nvPr/>
        </p:nvSpPr>
        <p:spPr>
          <a:xfrm>
            <a:off x="7479609" y="2889504"/>
            <a:ext cx="914400" cy="365760"/>
          </a:xfrm>
          <a:prstGeom prst="rect">
            <a:avLst/>
          </a:prstGeom>
          <a:noFill/>
        </p:spPr>
        <p:txBody>
          <a:bodyPr wrap="square" lIns="0" rIns="0" tIns="0" bIns="0" anchor="t">
            <a:spAutoFit/>
          </a:bodyPr>
          <a:lstStyle/>
          <a:p>
            <a:pPr algn="l">
              <a:lnSpc>
                <a:spcPct val="115000"/>
              </a:lnSpc>
            </a:pPr>
            <a:r>
              <a:rPr sz="1300" b="1">
                <a:solidFill>
                  <a:srgbClr val="1F1E1B"/>
                </a:solidFill>
                <a:latin typeface="Arial"/>
              </a:rPr>
              <a:t>MB2</a:t>
            </a:r>
          </a:p>
        </p:txBody>
      </p:sp>
      <p:sp>
        <p:nvSpPr>
          <p:cNvPr id="16" name="TextBox 15"/>
          <p:cNvSpPr txBox="1"/>
          <p:nvPr/>
        </p:nvSpPr>
        <p:spPr>
          <a:xfrm>
            <a:off x="8485449" y="2889504"/>
            <a:ext cx="2773558" cy="402336"/>
          </a:xfrm>
          <a:prstGeom prst="rect">
            <a:avLst/>
          </a:prstGeom>
          <a:noFill/>
        </p:spPr>
        <p:txBody>
          <a:bodyPr wrap="square" lIns="0" rIns="0" tIns="0" bIns="0" anchor="t">
            <a:spAutoFit/>
          </a:bodyPr>
          <a:lstStyle/>
          <a:p>
            <a:pPr algn="l">
              <a:lnSpc>
                <a:spcPct val="125000"/>
              </a:lnSpc>
            </a:pPr>
            <a:r>
              <a:rPr sz="1300" b="0">
                <a:solidFill>
                  <a:srgbClr val="565349"/>
                </a:solidFill>
                <a:latin typeface="Calibri"/>
              </a:rPr>
              <a:t>partially developed · few omissions</a:t>
            </a:r>
          </a:p>
        </p:txBody>
      </p:sp>
      <p:sp>
        <p:nvSpPr>
          <p:cNvPr id="17" name="TextBox 16"/>
          <p:cNvSpPr txBox="1"/>
          <p:nvPr/>
        </p:nvSpPr>
        <p:spPr>
          <a:xfrm>
            <a:off x="7479609" y="3364992"/>
            <a:ext cx="914400" cy="365760"/>
          </a:xfrm>
          <a:prstGeom prst="rect">
            <a:avLst/>
          </a:prstGeom>
          <a:noFill/>
        </p:spPr>
        <p:txBody>
          <a:bodyPr wrap="square" lIns="0" rIns="0" tIns="0" bIns="0" anchor="t">
            <a:spAutoFit/>
          </a:bodyPr>
          <a:lstStyle/>
          <a:p>
            <a:pPr algn="l">
              <a:lnSpc>
                <a:spcPct val="115000"/>
              </a:lnSpc>
            </a:pPr>
            <a:r>
              <a:rPr sz="1300" b="1">
                <a:solidFill>
                  <a:srgbClr val="1F1E1B"/>
                </a:solidFill>
                <a:latin typeface="Arial"/>
              </a:rPr>
              <a:t>MB3</a:t>
            </a:r>
          </a:p>
        </p:txBody>
      </p:sp>
      <p:sp>
        <p:nvSpPr>
          <p:cNvPr id="18" name="TextBox 17"/>
          <p:cNvSpPr txBox="1"/>
          <p:nvPr/>
        </p:nvSpPr>
        <p:spPr>
          <a:xfrm>
            <a:off x="8485449" y="3364992"/>
            <a:ext cx="2773558" cy="402336"/>
          </a:xfrm>
          <a:prstGeom prst="rect">
            <a:avLst/>
          </a:prstGeom>
          <a:noFill/>
        </p:spPr>
        <p:txBody>
          <a:bodyPr wrap="square" lIns="0" rIns="0" tIns="0" bIns="0" anchor="t">
            <a:spAutoFit/>
          </a:bodyPr>
          <a:lstStyle/>
          <a:p>
            <a:pPr algn="l">
              <a:lnSpc>
                <a:spcPct val="125000"/>
              </a:lnSpc>
            </a:pPr>
            <a:r>
              <a:rPr sz="1300" b="0">
                <a:solidFill>
                  <a:srgbClr val="565349"/>
                </a:solidFill>
                <a:latin typeface="Calibri"/>
              </a:rPr>
              <a:t>mostly developed · minor omissions</a:t>
            </a:r>
          </a:p>
        </p:txBody>
      </p:sp>
      <p:sp>
        <p:nvSpPr>
          <p:cNvPr id="19" name="TextBox 18"/>
          <p:cNvSpPr txBox="1"/>
          <p:nvPr/>
        </p:nvSpPr>
        <p:spPr>
          <a:xfrm>
            <a:off x="7479609" y="3840480"/>
            <a:ext cx="914400" cy="365760"/>
          </a:xfrm>
          <a:prstGeom prst="rect">
            <a:avLst/>
          </a:prstGeom>
          <a:noFill/>
        </p:spPr>
        <p:txBody>
          <a:bodyPr wrap="square" lIns="0" rIns="0" tIns="0" bIns="0" anchor="t">
            <a:spAutoFit/>
          </a:bodyPr>
          <a:lstStyle/>
          <a:p>
            <a:pPr algn="l">
              <a:lnSpc>
                <a:spcPct val="115000"/>
              </a:lnSpc>
            </a:pPr>
            <a:r>
              <a:rPr sz="1300" b="1">
                <a:solidFill>
                  <a:srgbClr val="1F1E1B"/>
                </a:solidFill>
                <a:latin typeface="Arial"/>
              </a:rPr>
              <a:t>MB4</a:t>
            </a:r>
          </a:p>
        </p:txBody>
      </p:sp>
      <p:sp>
        <p:nvSpPr>
          <p:cNvPr id="20" name="TextBox 19"/>
          <p:cNvSpPr txBox="1"/>
          <p:nvPr/>
        </p:nvSpPr>
        <p:spPr>
          <a:xfrm>
            <a:off x="8485449" y="3840480"/>
            <a:ext cx="2773558" cy="402336"/>
          </a:xfrm>
          <a:prstGeom prst="rect">
            <a:avLst/>
          </a:prstGeom>
          <a:noFill/>
        </p:spPr>
        <p:txBody>
          <a:bodyPr wrap="square" lIns="0" rIns="0" tIns="0" bIns="0" anchor="t">
            <a:spAutoFit/>
          </a:bodyPr>
          <a:lstStyle/>
          <a:p>
            <a:pPr algn="l">
              <a:lnSpc>
                <a:spcPct val="125000"/>
              </a:lnSpc>
            </a:pPr>
            <a:r>
              <a:rPr sz="1300" b="0">
                <a:solidFill>
                  <a:srgbClr val="565349"/>
                </a:solidFill>
                <a:latin typeface="Calibri"/>
              </a:rPr>
              <a:t>well-developed · no omissions</a:t>
            </a:r>
          </a:p>
        </p:txBody>
      </p:sp>
      <p:sp>
        <p:nvSpPr>
          <p:cNvPr id="21" name="TextBox 20"/>
          <p:cNvSpPr txBox="1"/>
          <p:nvPr/>
        </p:nvSpPr>
        <p:spPr>
          <a:xfrm>
            <a:off x="7187001" y="4498848"/>
            <a:ext cx="4364614" cy="914400"/>
          </a:xfrm>
          <a:prstGeom prst="rect">
            <a:avLst/>
          </a:prstGeom>
          <a:noFill/>
        </p:spPr>
        <p:txBody>
          <a:bodyPr wrap="square" lIns="0" rIns="0" tIns="0" bIns="0" anchor="t">
            <a:spAutoFit/>
          </a:bodyPr>
          <a:lstStyle/>
          <a:p>
            <a:pPr algn="l">
              <a:lnSpc>
                <a:spcPct val="135000"/>
              </a:lnSpc>
            </a:pPr>
            <a:r>
              <a:rPr sz="1350" b="0">
                <a:solidFill>
                  <a:srgbClr val="565349"/>
                </a:solidFill>
                <a:latin typeface="Calibri"/>
              </a:rPr>
              <a:t>The live paper names the two rule areas: LENGTH OF TIME OF PLAY and SCORING SYSTEMS. Both need the sport's real numbers.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EXAM PRACTICE</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Full response, timed.</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5</a:t>
            </a:r>
          </a:p>
        </p:txBody>
      </p:sp>
      <p:sp>
        <p:nvSpPr>
          <p:cNvPr id="7" name="Rectangle 6"/>
          <p:cNvSpPr/>
          <p:nvPr/>
        </p:nvSpPr>
        <p:spPr>
          <a:xfrm>
            <a:off x="640080" y="209397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1965960"/>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Timed to the real allocation of approximately one hour. Silence, no notes.</a:t>
            </a:r>
          </a:p>
        </p:txBody>
      </p:sp>
      <p:sp>
        <p:nvSpPr>
          <p:cNvPr id="9" name="Rectangle 8"/>
          <p:cNvSpPr/>
          <p:nvPr/>
        </p:nvSpPr>
        <p:spPr>
          <a:xfrm>
            <a:off x="640080" y="2569464"/>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2441448"/>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All three strands: officials applied, both rule areas with numbers, actions with variability.</a:t>
            </a:r>
          </a:p>
        </p:txBody>
      </p:sp>
      <p:sp>
        <p:nvSpPr>
          <p:cNvPr id="11" name="Rectangle 10"/>
          <p:cNvSpPr/>
          <p:nvPr/>
        </p:nvSpPr>
        <p:spPr>
          <a:xfrm>
            <a:off x="640080" y="3264408"/>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3136392"/>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Your work comes back with a band and one named gap to close.</a:t>
            </a:r>
          </a:p>
        </p:txBody>
      </p:sp>
      <p:sp>
        <p:nvSpPr>
          <p:cNvPr id="13" name="Rectangle 12"/>
          <p:cNvSpPr/>
          <p:nvPr/>
        </p:nvSpPr>
        <p:spPr>
          <a:xfrm>
            <a:off x="7514347" y="1874519"/>
            <a:ext cx="4037267" cy="235915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788667" y="2103120"/>
            <a:ext cx="3488627"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SAT</a:t>
            </a:r>
          </a:p>
        </p:txBody>
      </p:sp>
      <p:sp>
        <p:nvSpPr>
          <p:cNvPr id="15" name="TextBox 14"/>
          <p:cNvSpPr txBox="1"/>
          <p:nvPr/>
        </p:nvSpPr>
        <p:spPr>
          <a:xfrm>
            <a:off x="7788667" y="2523744"/>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Wed 11 November</a:t>
            </a:r>
          </a:p>
        </p:txBody>
      </p:sp>
      <p:sp>
        <p:nvSpPr>
          <p:cNvPr id="16" name="TextBox 15"/>
          <p:cNvSpPr txBox="1"/>
          <p:nvPr/>
        </p:nvSpPr>
        <p:spPr>
          <a:xfrm>
            <a:off x="7788667" y="2944368"/>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Approximately 1 hour</a:t>
            </a:r>
          </a:p>
        </p:txBody>
      </p:sp>
      <p:sp>
        <p:nvSpPr>
          <p:cNvPr id="17" name="TextBox 16"/>
          <p:cNvSpPr txBox="1"/>
          <p:nvPr/>
        </p:nvSpPr>
        <p:spPr>
          <a:xfrm>
            <a:off x="7788667" y="3364992"/>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Supervised</a:t>
            </a:r>
          </a:p>
        </p:txBody>
      </p:sp>
      <p:sp>
        <p:nvSpPr>
          <p:cNvPr id="18" name="TextBox 17"/>
          <p:cNvSpPr txBox="1"/>
          <p:nvPr/>
        </p:nvSpPr>
        <p:spPr>
          <a:xfrm>
            <a:off x="7788667" y="3785616"/>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10–15 slides</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F1E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2606040"/>
            <a:ext cx="10911535" cy="1005840"/>
          </a:xfrm>
          <a:prstGeom prst="rect">
            <a:avLst/>
          </a:prstGeom>
          <a:noFill/>
        </p:spPr>
        <p:txBody>
          <a:bodyPr wrap="square" lIns="0" rIns="0" tIns="0" bIns="0" anchor="ctr">
            <a:spAutoFit/>
          </a:bodyPr>
          <a:lstStyle/>
          <a:p>
            <a:pPr algn="l">
              <a:lnSpc>
                <a:spcPct val="115000"/>
              </a:lnSpc>
            </a:pPr>
            <a:r>
              <a:rPr sz="4200" b="1">
                <a:solidFill>
                  <a:srgbClr val="FFFFFF"/>
                </a:solidFill>
                <a:latin typeface="Arial"/>
              </a:rPr>
              <a:t>Booklet answers.</a:t>
            </a:r>
          </a:p>
        </p:txBody>
      </p:sp>
      <p:sp>
        <p:nvSpPr>
          <p:cNvPr id="5" name="TextBox 4"/>
          <p:cNvSpPr txBox="1"/>
          <p:nvPr/>
        </p:nvSpPr>
        <p:spPr>
          <a:xfrm>
            <a:off x="640080" y="3611880"/>
            <a:ext cx="10911535" cy="548640"/>
          </a:xfrm>
          <a:prstGeom prst="rect">
            <a:avLst/>
          </a:prstGeom>
          <a:noFill/>
        </p:spPr>
        <p:txBody>
          <a:bodyPr wrap="square" lIns="0" rIns="0" tIns="0" bIns="0" anchor="t">
            <a:spAutoFit/>
          </a:bodyPr>
          <a:lstStyle/>
          <a:p>
            <a:pPr algn="l">
              <a:lnSpc>
                <a:spcPct val="130000"/>
              </a:lnSpc>
            </a:pPr>
            <a:r>
              <a:rPr sz="1600" b="0">
                <a:solidFill>
                  <a:srgbClr val="C9C6BA"/>
                </a:solidFill>
                <a:latin typeface="Calibri"/>
              </a:rPr>
              <a:t>One slide per booklet page. The page number is on each slide.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BOOKLET PAGE 3</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officials.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Booklet answers</a:t>
            </a:r>
          </a:p>
        </p:txBody>
      </p:sp>
      <p:sp>
        <p:nvSpPr>
          <p:cNvPr id="7" name="TextBox 6"/>
          <p:cNvSpPr txBox="1"/>
          <p:nvPr/>
        </p:nvSpPr>
        <p:spPr>
          <a:xfrm>
            <a:off x="640080" y="1920240"/>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Referee / umpire</a:t>
            </a:r>
          </a:p>
        </p:txBody>
      </p:sp>
      <p:sp>
        <p:nvSpPr>
          <p:cNvPr id="8" name="TextBox 7"/>
          <p:cNvSpPr txBox="1"/>
          <p:nvPr/>
        </p:nvSpPr>
        <p:spPr>
          <a:xfrm>
            <a:off x="3703320" y="1920240"/>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main official: applies the laws, controls the game, awards sanctions</a:t>
            </a:r>
          </a:p>
        </p:txBody>
      </p:sp>
      <p:sp>
        <p:nvSpPr>
          <p:cNvPr id="9" name="TextBox 8"/>
          <p:cNvSpPr txBox="1"/>
          <p:nvPr/>
        </p:nvSpPr>
        <p:spPr>
          <a:xfrm>
            <a:off x="640080" y="2633472"/>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Assistant referee / line umpire</a:t>
            </a:r>
          </a:p>
        </p:txBody>
      </p:sp>
      <p:sp>
        <p:nvSpPr>
          <p:cNvPr id="10" name="TextBox 9"/>
          <p:cNvSpPr txBox="1"/>
          <p:nvPr/>
        </p:nvSpPr>
        <p:spPr>
          <a:xfrm>
            <a:off x="3703320" y="2633472"/>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supports the main official on the lines: out of play, offside, close calls</a:t>
            </a:r>
          </a:p>
        </p:txBody>
      </p:sp>
      <p:sp>
        <p:nvSpPr>
          <p:cNvPr id="11" name="TextBox 10"/>
          <p:cNvSpPr txBox="1"/>
          <p:nvPr/>
        </p:nvSpPr>
        <p:spPr>
          <a:xfrm>
            <a:off x="640080" y="3346704"/>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Scorers / judges</a:t>
            </a:r>
          </a:p>
        </p:txBody>
      </p:sp>
      <p:sp>
        <p:nvSpPr>
          <p:cNvPr id="12" name="TextBox 11"/>
          <p:cNvSpPr txBox="1"/>
          <p:nvPr/>
        </p:nvSpPr>
        <p:spPr>
          <a:xfrm>
            <a:off x="3703320" y="3346704"/>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record the score and, in judged sports, award the marks</a:t>
            </a:r>
          </a:p>
        </p:txBody>
      </p:sp>
      <p:sp>
        <p:nvSpPr>
          <p:cNvPr id="13" name="TextBox 12"/>
          <p:cNvSpPr txBox="1"/>
          <p:nvPr/>
        </p:nvSpPr>
        <p:spPr>
          <a:xfrm>
            <a:off x="640080" y="4059936"/>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Timekeepers</a:t>
            </a:r>
          </a:p>
        </p:txBody>
      </p:sp>
      <p:sp>
        <p:nvSpPr>
          <p:cNvPr id="14" name="TextBox 13"/>
          <p:cNvSpPr txBox="1"/>
          <p:nvPr/>
        </p:nvSpPr>
        <p:spPr>
          <a:xfrm>
            <a:off x="3703320" y="4059936"/>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start, stop and signal playing time, including stoppages and extra time</a:t>
            </a:r>
          </a:p>
        </p:txBody>
      </p:sp>
      <p:sp>
        <p:nvSpPr>
          <p:cNvPr id="15" name="TextBox 14"/>
          <p:cNvSpPr txBox="1"/>
          <p:nvPr/>
        </p:nvSpPr>
        <p:spPr>
          <a:xfrm>
            <a:off x="640080" y="4773168"/>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Video review officials</a:t>
            </a:r>
          </a:p>
        </p:txBody>
      </p:sp>
      <p:sp>
        <p:nvSpPr>
          <p:cNvPr id="16" name="TextBox 15"/>
          <p:cNvSpPr txBox="1"/>
          <p:nvPr/>
        </p:nvSpPr>
        <p:spPr>
          <a:xfrm>
            <a:off x="3703320" y="4773168"/>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review decisions on replay where the sport allows it, and advise the main official</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BOOKLET PAGE 4</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six responsibilities.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Booklet answers</a:t>
            </a:r>
          </a:p>
        </p:txBody>
      </p:sp>
      <p:sp>
        <p:nvSpPr>
          <p:cNvPr id="7" name="TextBox 6"/>
          <p:cNvSpPr txBox="1"/>
          <p:nvPr/>
        </p:nvSpPr>
        <p:spPr>
          <a:xfrm>
            <a:off x="640080" y="19202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Appearance</a:t>
            </a:r>
          </a:p>
        </p:txBody>
      </p:sp>
      <p:sp>
        <p:nvSpPr>
          <p:cNvPr id="8" name="TextBox 7"/>
          <p:cNvSpPr txBox="1"/>
          <p:nvPr/>
        </p:nvSpPr>
        <p:spPr>
          <a:xfrm>
            <a:off x="3703320" y="19202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correct kit, distinguishable from both teams, professional</a:t>
            </a:r>
          </a:p>
        </p:txBody>
      </p:sp>
      <p:sp>
        <p:nvSpPr>
          <p:cNvPr id="9" name="TextBox 8"/>
          <p:cNvSpPr txBox="1"/>
          <p:nvPr/>
        </p:nvSpPr>
        <p:spPr>
          <a:xfrm>
            <a:off x="640080" y="26060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Equipment</a:t>
            </a:r>
          </a:p>
        </p:txBody>
      </p:sp>
      <p:sp>
        <p:nvSpPr>
          <p:cNvPr id="10" name="TextBox 9"/>
          <p:cNvSpPr txBox="1"/>
          <p:nvPr/>
        </p:nvSpPr>
        <p:spPr>
          <a:xfrm>
            <a:off x="3703320" y="26060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whistle, cards, watch, flags, communication kit: checked before play</a:t>
            </a:r>
          </a:p>
        </p:txBody>
      </p:sp>
      <p:sp>
        <p:nvSpPr>
          <p:cNvPr id="11" name="TextBox 10"/>
          <p:cNvSpPr txBox="1"/>
          <p:nvPr/>
        </p:nvSpPr>
        <p:spPr>
          <a:xfrm>
            <a:off x="640080" y="32918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Fitness requirements</a:t>
            </a:r>
          </a:p>
        </p:txBody>
      </p:sp>
      <p:sp>
        <p:nvSpPr>
          <p:cNvPr id="12" name="TextBox 11"/>
          <p:cNvSpPr txBox="1"/>
          <p:nvPr/>
        </p:nvSpPr>
        <p:spPr>
          <a:xfrm>
            <a:off x="3703320" y="32918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keeping up with play so decisions are made close to the action</a:t>
            </a:r>
          </a:p>
        </p:txBody>
      </p:sp>
      <p:sp>
        <p:nvSpPr>
          <p:cNvPr id="13" name="TextBox 12"/>
          <p:cNvSpPr txBox="1"/>
          <p:nvPr/>
        </p:nvSpPr>
        <p:spPr>
          <a:xfrm>
            <a:off x="640080" y="39776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Effective communication</a:t>
            </a:r>
          </a:p>
        </p:txBody>
      </p:sp>
      <p:sp>
        <p:nvSpPr>
          <p:cNvPr id="14" name="TextBox 13"/>
          <p:cNvSpPr txBox="1"/>
          <p:nvPr/>
        </p:nvSpPr>
        <p:spPr>
          <a:xfrm>
            <a:off x="3703320" y="39776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clear signals and explanations so both sides understand the decision at once</a:t>
            </a:r>
          </a:p>
        </p:txBody>
      </p:sp>
      <p:sp>
        <p:nvSpPr>
          <p:cNvPr id="15" name="TextBox 14"/>
          <p:cNvSpPr txBox="1"/>
          <p:nvPr/>
        </p:nvSpPr>
        <p:spPr>
          <a:xfrm>
            <a:off x="640080" y="46634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Control of players</a:t>
            </a:r>
          </a:p>
        </p:txBody>
      </p:sp>
      <p:sp>
        <p:nvSpPr>
          <p:cNvPr id="16" name="TextBox 15"/>
          <p:cNvSpPr txBox="1"/>
          <p:nvPr/>
        </p:nvSpPr>
        <p:spPr>
          <a:xfrm>
            <a:off x="3703320" y="46634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applying the laws consistently to keep the game safe and fair</a:t>
            </a:r>
          </a:p>
        </p:txBody>
      </p:sp>
      <p:sp>
        <p:nvSpPr>
          <p:cNvPr id="17" name="TextBox 16"/>
          <p:cNvSpPr txBox="1"/>
          <p:nvPr/>
        </p:nvSpPr>
        <p:spPr>
          <a:xfrm>
            <a:off x="640080" y="53492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Health and safety</a:t>
            </a:r>
          </a:p>
        </p:txBody>
      </p:sp>
      <p:sp>
        <p:nvSpPr>
          <p:cNvPr id="18" name="TextBox 17"/>
          <p:cNvSpPr txBox="1"/>
          <p:nvPr/>
        </p:nvSpPr>
        <p:spPr>
          <a:xfrm>
            <a:off x="3703320" y="53492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checking the playing area, equipment and players before and during play</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BOOKLET PAGE 9</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Self-test.</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Booklet answers</a:t>
            </a:r>
          </a:p>
        </p:txBody>
      </p:sp>
      <p:sp>
        <p:nvSpPr>
          <p:cNvPr id="7" name="TextBox 6"/>
          <p:cNvSpPr txBox="1"/>
          <p:nvPr/>
        </p:nvSpPr>
        <p:spPr>
          <a:xfrm>
            <a:off x="640080" y="1920240"/>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1</a:t>
            </a:r>
          </a:p>
        </p:txBody>
      </p:sp>
      <p:sp>
        <p:nvSpPr>
          <p:cNvPr id="8" name="TextBox 7"/>
          <p:cNvSpPr txBox="1"/>
          <p:nvPr/>
        </p:nvSpPr>
        <p:spPr>
          <a:xfrm>
            <a:off x="3703320" y="1920240"/>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Referee/umpire · assistant referee/line umpire · scorers/judges · timekeepers · video review officials</a:t>
            </a:r>
          </a:p>
        </p:txBody>
      </p:sp>
      <p:sp>
        <p:nvSpPr>
          <p:cNvPr id="9" name="TextBox 8"/>
          <p:cNvSpPr txBox="1"/>
          <p:nvPr/>
        </p:nvSpPr>
        <p:spPr>
          <a:xfrm>
            <a:off x="640080" y="2633472"/>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2</a:t>
            </a:r>
          </a:p>
        </p:txBody>
      </p:sp>
      <p:sp>
        <p:nvSpPr>
          <p:cNvPr id="10" name="TextBox 9"/>
          <p:cNvSpPr txBox="1"/>
          <p:nvPr/>
        </p:nvSpPr>
        <p:spPr>
          <a:xfrm>
            <a:off x="3703320" y="2633472"/>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Appearance · equipment · fitness requirements · effective communication · control of players · health and safety</a:t>
            </a:r>
          </a:p>
        </p:txBody>
      </p:sp>
      <p:sp>
        <p:nvSpPr>
          <p:cNvPr id="11" name="TextBox 10"/>
          <p:cNvSpPr txBox="1"/>
          <p:nvPr/>
        </p:nvSpPr>
        <p:spPr>
          <a:xfrm>
            <a:off x="640080" y="3346704"/>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3</a:t>
            </a:r>
          </a:p>
        </p:txBody>
      </p:sp>
      <p:sp>
        <p:nvSpPr>
          <p:cNvPr id="12" name="TextBox 11"/>
          <p:cNvSpPr txBox="1"/>
          <p:nvPr/>
        </p:nvSpPr>
        <p:spPr>
          <a:xfrm>
            <a:off x="3703320" y="3346704"/>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length of time of play, and the scoring system</a:t>
            </a:r>
          </a:p>
        </p:txBody>
      </p:sp>
      <p:sp>
        <p:nvSpPr>
          <p:cNvPr id="13" name="TextBox 12"/>
          <p:cNvSpPr txBox="1"/>
          <p:nvPr/>
        </p:nvSpPr>
        <p:spPr>
          <a:xfrm>
            <a:off x="640080" y="4059936"/>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4</a:t>
            </a:r>
          </a:p>
        </p:txBody>
      </p:sp>
      <p:sp>
        <p:nvSpPr>
          <p:cNvPr id="14" name="TextBox 13"/>
          <p:cNvSpPr txBox="1"/>
          <p:nvPr/>
        </p:nvSpPr>
        <p:spPr>
          <a:xfrm>
            <a:off x="3703320" y="4059936"/>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signal · the communication · the restart · the sanction · positioning · how it varies</a:t>
            </a:r>
          </a:p>
        </p:txBody>
      </p:sp>
      <p:sp>
        <p:nvSpPr>
          <p:cNvPr id="15" name="TextBox 14"/>
          <p:cNvSpPr txBox="1"/>
          <p:nvPr/>
        </p:nvSpPr>
        <p:spPr>
          <a:xfrm>
            <a:off x="640080" y="4773168"/>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5</a:t>
            </a:r>
          </a:p>
        </p:txBody>
      </p:sp>
      <p:sp>
        <p:nvSpPr>
          <p:cNvPr id="16" name="TextBox 15"/>
          <p:cNvSpPr txBox="1"/>
          <p:nvPr/>
        </p:nvSpPr>
        <p:spPr>
          <a:xfrm>
            <a:off x="3703320" y="4773168"/>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A presentation of approximately 10–15 slides, in approximately one hour</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F1E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920240"/>
            <a:ext cx="10911535" cy="1005840"/>
          </a:xfrm>
          <a:prstGeom prst="rect">
            <a:avLst/>
          </a:prstGeom>
          <a:noFill/>
        </p:spPr>
        <p:txBody>
          <a:bodyPr wrap="square" lIns="0" rIns="0" tIns="0" bIns="0" anchor="ctr">
            <a:spAutoFit/>
          </a:bodyPr>
          <a:lstStyle/>
          <a:p>
            <a:pPr algn="l">
              <a:lnSpc>
                <a:spcPct val="115000"/>
              </a:lnSpc>
            </a:pPr>
            <a:r>
              <a:rPr sz="4000" b="1">
                <a:solidFill>
                  <a:srgbClr val="FFFFFF"/>
                </a:solidFill>
                <a:latin typeface="Arial"/>
              </a:rPr>
              <a:t>Task 3 is done.</a:t>
            </a:r>
          </a:p>
        </p:txBody>
      </p:sp>
      <p:sp>
        <p:nvSpPr>
          <p:cNvPr id="5" name="Rectangle 4"/>
          <p:cNvSpPr/>
          <p:nvPr/>
        </p:nvSpPr>
        <p:spPr>
          <a:xfrm>
            <a:off x="640080" y="332841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50976" y="3200400"/>
            <a:ext cx="10600639" cy="548640"/>
          </a:xfrm>
          <a:prstGeom prst="rect">
            <a:avLst/>
          </a:prstGeom>
          <a:noFill/>
        </p:spPr>
        <p:txBody>
          <a:bodyPr wrap="square" lIns="0" rIns="0" tIns="0" bIns="0" anchor="t">
            <a:spAutoFit/>
          </a:bodyPr>
          <a:lstStyle/>
          <a:p>
            <a:pPr algn="l">
              <a:lnSpc>
                <a:spcPct val="130000"/>
              </a:lnSpc>
            </a:pPr>
            <a:r>
              <a:rPr sz="1700" b="0">
                <a:solidFill>
                  <a:srgbClr val="C9C6BA"/>
                </a:solidFill>
                <a:latin typeface="Calibri"/>
              </a:rPr>
              <a:t>Task 3 comes back with a band and one named gap.</a:t>
            </a:r>
          </a:p>
        </p:txBody>
      </p:sp>
      <p:sp>
        <p:nvSpPr>
          <p:cNvPr id="7" name="Rectangle 6"/>
          <p:cNvSpPr/>
          <p:nvPr/>
        </p:nvSpPr>
        <p:spPr>
          <a:xfrm>
            <a:off x="640080" y="387705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3749040"/>
            <a:ext cx="10600639" cy="548640"/>
          </a:xfrm>
          <a:prstGeom prst="rect">
            <a:avLst/>
          </a:prstGeom>
          <a:noFill/>
        </p:spPr>
        <p:txBody>
          <a:bodyPr wrap="square" lIns="0" rIns="0" tIns="0" bIns="0" anchor="t">
            <a:spAutoFit/>
          </a:bodyPr>
          <a:lstStyle/>
          <a:p>
            <a:pPr algn="l">
              <a:lnSpc>
                <a:spcPct val="130000"/>
              </a:lnSpc>
            </a:pPr>
            <a:r>
              <a:rPr sz="1700" b="0">
                <a:solidFill>
                  <a:srgbClr val="C9C6BA"/>
                </a:solidFill>
                <a:latin typeface="Calibri"/>
              </a:rPr>
              <a:t>Task 4's write-up runs from the footage already banked.</a:t>
            </a:r>
          </a:p>
        </p:txBody>
      </p:sp>
      <p:sp>
        <p:nvSpPr>
          <p:cNvPr id="9" name="Rectangle 8"/>
          <p:cNvSpPr/>
          <p:nvPr/>
        </p:nvSpPr>
        <p:spPr>
          <a:xfrm>
            <a:off x="640080" y="442569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4297680"/>
            <a:ext cx="10600639" cy="548640"/>
          </a:xfrm>
          <a:prstGeom prst="rect">
            <a:avLst/>
          </a:prstGeom>
          <a:noFill/>
        </p:spPr>
        <p:txBody>
          <a:bodyPr wrap="square" lIns="0" rIns="0" tIns="0" bIns="0" anchor="t">
            <a:spAutoFit/>
          </a:bodyPr>
          <a:lstStyle/>
          <a:p>
            <a:pPr algn="l">
              <a:lnSpc>
                <a:spcPct val="130000"/>
              </a:lnSpc>
            </a:pPr>
            <a:r>
              <a:rPr sz="1700" b="0">
                <a:solidFill>
                  <a:srgbClr val="C9C6BA"/>
                </a:solidFill>
                <a:latin typeface="Calibri"/>
              </a:rPr>
              <a:t>Then feedback rounds on every task, and final versions.</a:t>
            </a:r>
          </a:p>
        </p:txBody>
      </p:sp>
      <p:sp>
        <p:nvSpPr>
          <p:cNvPr id="11" name="Rectangle 10"/>
          <p:cNvSpPr/>
          <p:nvPr/>
        </p:nvSpPr>
        <p:spPr>
          <a:xfrm>
            <a:off x="640080" y="497433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4846320"/>
            <a:ext cx="10600639" cy="548640"/>
          </a:xfrm>
          <a:prstGeom prst="rect">
            <a:avLst/>
          </a:prstGeom>
          <a:noFill/>
        </p:spPr>
        <p:txBody>
          <a:bodyPr wrap="square" lIns="0" rIns="0" tIns="0" bIns="0" anchor="t">
            <a:spAutoFit/>
          </a:bodyPr>
          <a:lstStyle/>
          <a:p>
            <a:pPr algn="l">
              <a:lnSpc>
                <a:spcPct val="130000"/>
              </a:lnSpc>
            </a:pPr>
            <a:r>
              <a:rPr sz="1700" b="0">
                <a:solidFill>
                  <a:srgbClr val="C9C6BA"/>
                </a:solidFill>
                <a:latin typeface="Calibri"/>
              </a:rPr>
              <a:t>Pearson deadline for marks and sampled work: Tue 15 December.</a:t>
            </a:r>
          </a:p>
        </p:txBody>
      </p:sp>
      <p:sp>
        <p:nvSpPr>
          <p:cNvPr id="13" name="TextBox 12"/>
          <p:cNvSpPr txBox="1"/>
          <p:nvPr/>
        </p:nvSpPr>
        <p:spPr>
          <a:xfrm>
            <a:off x="640080" y="6144768"/>
            <a:ext cx="10911535" cy="274320"/>
          </a:xfrm>
          <a:prstGeom prst="rect">
            <a:avLst/>
          </a:prstGeom>
          <a:noFill/>
        </p:spPr>
        <p:txBody>
          <a:bodyPr wrap="square" lIns="0" rIns="0" tIns="0" bIns="0" anchor="ctr">
            <a:spAutoFit/>
          </a:bodyPr>
          <a:lstStyle/>
          <a:p>
            <a:pPr algn="l">
              <a:lnSpc>
                <a:spcPct val="115000"/>
              </a:lnSpc>
            </a:pPr>
            <a:r>
              <a:rPr sz="1150" b="0">
                <a:solidFill>
                  <a:srgbClr val="C9C6BA"/>
                </a:solidFill>
                <a:latin typeface="Calibri"/>
              </a:rPr>
              <a:t>DHS BTEC Sport · Component 2 · Task 3</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1</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officials and their responsibilities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1</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Name the officials and their roles in competitions</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Explain the six responsibilities every official carries</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Map both onto the chosen sport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RETRIEVAL</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Do now.</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1</a:t>
            </a:r>
          </a:p>
        </p:txBody>
      </p:sp>
      <p:sp>
        <p:nvSpPr>
          <p:cNvPr id="7" name="TextBox 6"/>
          <p:cNvSpPr txBox="1"/>
          <p:nvPr/>
        </p:nvSpPr>
        <p:spPr>
          <a:xfrm>
            <a:off x="640080" y="1810512"/>
            <a:ext cx="10911535" cy="292608"/>
          </a:xfrm>
          <a:prstGeom prst="rect">
            <a:avLst/>
          </a:prstGeom>
          <a:noFill/>
        </p:spPr>
        <p:txBody>
          <a:bodyPr wrap="square" lIns="0" rIns="0" tIns="0" bIns="0" anchor="t">
            <a:spAutoFit/>
          </a:bodyPr>
          <a:lstStyle/>
          <a:p>
            <a:pPr algn="l">
              <a:lnSpc>
                <a:spcPct val="115000"/>
              </a:lnSpc>
            </a:pPr>
            <a:r>
              <a:rPr sz="1450" b="0">
                <a:solidFill>
                  <a:srgbClr val="6E6B5E"/>
                </a:solidFill>
                <a:latin typeface="Calibri"/>
              </a:rPr>
              <a:t>In your book, full sentences, on your own. 5 minutes.</a:t>
            </a:r>
          </a:p>
        </p:txBody>
      </p:sp>
      <p:sp>
        <p:nvSpPr>
          <p:cNvPr id="8" name="TextBox 7"/>
          <p:cNvSpPr txBox="1"/>
          <p:nvPr/>
        </p:nvSpPr>
        <p:spPr>
          <a:xfrm>
            <a:off x="640080" y="2322576"/>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1.</a:t>
            </a:r>
          </a:p>
        </p:txBody>
      </p:sp>
      <p:sp>
        <p:nvSpPr>
          <p:cNvPr id="9" name="TextBox 8"/>
          <p:cNvSpPr txBox="1"/>
          <p:nvPr/>
        </p:nvSpPr>
        <p:spPr>
          <a:xfrm>
            <a:off x="1024128" y="2322576"/>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Which task is assessed entirely on video evidence?</a:t>
            </a:r>
          </a:p>
        </p:txBody>
      </p:sp>
      <p:sp>
        <p:nvSpPr>
          <p:cNvPr id="10" name="TextBox 9"/>
          <p:cNvSpPr txBox="1"/>
          <p:nvPr/>
        </p:nvSpPr>
        <p:spPr>
          <a:xfrm>
            <a:off x="640080" y="3108960"/>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2.</a:t>
            </a:r>
          </a:p>
        </p:txBody>
      </p:sp>
      <p:sp>
        <p:nvSpPr>
          <p:cNvPr id="11" name="TextBox 10"/>
          <p:cNvSpPr txBox="1"/>
          <p:nvPr/>
        </p:nvSpPr>
        <p:spPr>
          <a:xfrm>
            <a:off x="1024128" y="3108960"/>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What form does the Task 3 evidence take?</a:t>
            </a:r>
          </a:p>
        </p:txBody>
      </p:sp>
      <p:sp>
        <p:nvSpPr>
          <p:cNvPr id="12" name="TextBox 11"/>
          <p:cNvSpPr txBox="1"/>
          <p:nvPr/>
        </p:nvSpPr>
        <p:spPr>
          <a:xfrm>
            <a:off x="640080" y="3895344"/>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3.</a:t>
            </a:r>
          </a:p>
        </p:txBody>
      </p:sp>
      <p:sp>
        <p:nvSpPr>
          <p:cNvPr id="13" name="TextBox 12"/>
          <p:cNvSpPr txBox="1"/>
          <p:nvPr/>
        </p:nvSpPr>
        <p:spPr>
          <a:xfrm>
            <a:off x="1024128" y="3895344"/>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Which two rule areas does the paper name?</a:t>
            </a:r>
          </a:p>
        </p:txBody>
      </p:sp>
      <p:sp>
        <p:nvSpPr>
          <p:cNvPr id="14" name="Rectangle 13"/>
          <p:cNvSpPr/>
          <p:nvPr/>
        </p:nvSpPr>
        <p:spPr>
          <a:xfrm>
            <a:off x="6423193" y="2212848"/>
            <a:ext cx="5128421" cy="254203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697513" y="2432304"/>
            <a:ext cx="4579781"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ANSWERS · REVEAL AFTER 5 MIN</a:t>
            </a:r>
          </a:p>
        </p:txBody>
      </p:sp>
      <p:sp>
        <p:nvSpPr>
          <p:cNvPr id="16" name="TextBox 15"/>
          <p:cNvSpPr txBox="1"/>
          <p:nvPr/>
        </p:nvSpPr>
        <p:spPr>
          <a:xfrm>
            <a:off x="6697513" y="2852928"/>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1.</a:t>
            </a:r>
          </a:p>
        </p:txBody>
      </p:sp>
      <p:sp>
        <p:nvSpPr>
          <p:cNvPr id="17" name="TextBox 16"/>
          <p:cNvSpPr txBox="1"/>
          <p:nvPr/>
        </p:nvSpPr>
        <p:spPr>
          <a:xfrm>
            <a:off x="7026697" y="2852928"/>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Task 2, Participating in sport</a:t>
            </a:r>
          </a:p>
        </p:txBody>
      </p:sp>
      <p:sp>
        <p:nvSpPr>
          <p:cNvPr id="18" name="TextBox 17"/>
          <p:cNvSpPr txBox="1"/>
          <p:nvPr/>
        </p:nvSpPr>
        <p:spPr>
          <a:xfrm>
            <a:off x="6697513" y="3511296"/>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2.</a:t>
            </a:r>
          </a:p>
        </p:txBody>
      </p:sp>
      <p:sp>
        <p:nvSpPr>
          <p:cNvPr id="19" name="TextBox 18"/>
          <p:cNvSpPr txBox="1"/>
          <p:nvPr/>
        </p:nvSpPr>
        <p:spPr>
          <a:xfrm>
            <a:off x="7026697" y="3511296"/>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A presentation of approximately 10–15 slides</a:t>
            </a:r>
          </a:p>
        </p:txBody>
      </p:sp>
      <p:sp>
        <p:nvSpPr>
          <p:cNvPr id="20" name="TextBox 19"/>
          <p:cNvSpPr txBox="1"/>
          <p:nvPr/>
        </p:nvSpPr>
        <p:spPr>
          <a:xfrm>
            <a:off x="6697513" y="4169664"/>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3.</a:t>
            </a:r>
          </a:p>
        </p:txBody>
      </p:sp>
      <p:sp>
        <p:nvSpPr>
          <p:cNvPr id="21" name="TextBox 20"/>
          <p:cNvSpPr txBox="1"/>
          <p:nvPr/>
        </p:nvSpPr>
        <p:spPr>
          <a:xfrm>
            <a:off x="7026697" y="4169664"/>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The length of time of play, and the scoring system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LEARN</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officials.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1</a:t>
            </a:r>
          </a:p>
        </p:txBody>
      </p:sp>
      <p:sp>
        <p:nvSpPr>
          <p:cNvPr id="7" name="TextBox 6"/>
          <p:cNvSpPr txBox="1"/>
          <p:nvPr/>
        </p:nvSpPr>
        <p:spPr>
          <a:xfrm>
            <a:off x="640080" y="1874519"/>
            <a:ext cx="320040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Referee / umpire</a:t>
            </a:r>
          </a:p>
        </p:txBody>
      </p:sp>
      <p:sp>
        <p:nvSpPr>
          <p:cNvPr id="8" name="TextBox 7"/>
          <p:cNvSpPr txBox="1"/>
          <p:nvPr/>
        </p:nvSpPr>
        <p:spPr>
          <a:xfrm>
            <a:off x="4069080" y="1874519"/>
            <a:ext cx="748253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main official: applies the laws, controls the game, awards sanctions</a:t>
            </a:r>
          </a:p>
        </p:txBody>
      </p:sp>
      <p:sp>
        <p:nvSpPr>
          <p:cNvPr id="9" name="TextBox 8"/>
          <p:cNvSpPr txBox="1"/>
          <p:nvPr/>
        </p:nvSpPr>
        <p:spPr>
          <a:xfrm>
            <a:off x="640080" y="2532887"/>
            <a:ext cx="320040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Assistant referee / line umpire</a:t>
            </a:r>
          </a:p>
        </p:txBody>
      </p:sp>
      <p:sp>
        <p:nvSpPr>
          <p:cNvPr id="10" name="TextBox 9"/>
          <p:cNvSpPr txBox="1"/>
          <p:nvPr/>
        </p:nvSpPr>
        <p:spPr>
          <a:xfrm>
            <a:off x="4069080" y="2532887"/>
            <a:ext cx="748253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supports the main official on the lines: out of play, offside, close calls</a:t>
            </a:r>
          </a:p>
        </p:txBody>
      </p:sp>
      <p:sp>
        <p:nvSpPr>
          <p:cNvPr id="11" name="TextBox 10"/>
          <p:cNvSpPr txBox="1"/>
          <p:nvPr/>
        </p:nvSpPr>
        <p:spPr>
          <a:xfrm>
            <a:off x="640080" y="3191255"/>
            <a:ext cx="320040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Scorers / judges</a:t>
            </a:r>
          </a:p>
        </p:txBody>
      </p:sp>
      <p:sp>
        <p:nvSpPr>
          <p:cNvPr id="12" name="TextBox 11"/>
          <p:cNvSpPr txBox="1"/>
          <p:nvPr/>
        </p:nvSpPr>
        <p:spPr>
          <a:xfrm>
            <a:off x="4069080" y="3191255"/>
            <a:ext cx="748253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record the score and, in judged sports, award the marks</a:t>
            </a:r>
          </a:p>
        </p:txBody>
      </p:sp>
      <p:sp>
        <p:nvSpPr>
          <p:cNvPr id="13" name="TextBox 12"/>
          <p:cNvSpPr txBox="1"/>
          <p:nvPr/>
        </p:nvSpPr>
        <p:spPr>
          <a:xfrm>
            <a:off x="640080" y="3849623"/>
            <a:ext cx="320040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Timekeepers</a:t>
            </a:r>
          </a:p>
        </p:txBody>
      </p:sp>
      <p:sp>
        <p:nvSpPr>
          <p:cNvPr id="14" name="TextBox 13"/>
          <p:cNvSpPr txBox="1"/>
          <p:nvPr/>
        </p:nvSpPr>
        <p:spPr>
          <a:xfrm>
            <a:off x="4069080" y="3849623"/>
            <a:ext cx="748253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start, stop and signal playing time, including stoppages and extra time</a:t>
            </a:r>
          </a:p>
        </p:txBody>
      </p:sp>
      <p:sp>
        <p:nvSpPr>
          <p:cNvPr id="15" name="TextBox 14"/>
          <p:cNvSpPr txBox="1"/>
          <p:nvPr/>
        </p:nvSpPr>
        <p:spPr>
          <a:xfrm>
            <a:off x="640080" y="4507991"/>
            <a:ext cx="320040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Video review officials</a:t>
            </a:r>
          </a:p>
        </p:txBody>
      </p:sp>
      <p:sp>
        <p:nvSpPr>
          <p:cNvPr id="16" name="TextBox 15"/>
          <p:cNvSpPr txBox="1"/>
          <p:nvPr/>
        </p:nvSpPr>
        <p:spPr>
          <a:xfrm>
            <a:off x="4069080" y="4507991"/>
            <a:ext cx="748253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review decisions on replay where the sport allows it, and advise the main official</a:t>
            </a:r>
          </a:p>
        </p:txBody>
      </p:sp>
      <p:sp>
        <p:nvSpPr>
          <p:cNvPr id="17" name="Rectangle 16"/>
          <p:cNvSpPr/>
          <p:nvPr/>
        </p:nvSpPr>
        <p:spPr>
          <a:xfrm>
            <a:off x="640080" y="5330951"/>
            <a:ext cx="10911535" cy="566928"/>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14400" y="5330951"/>
            <a:ext cx="10362895" cy="566928"/>
          </a:xfrm>
          <a:prstGeom prst="rect">
            <a:avLst/>
          </a:prstGeom>
          <a:noFill/>
        </p:spPr>
        <p:txBody>
          <a:bodyPr wrap="square" lIns="0" rIns="0" tIns="0" bIns="0" anchor="ctr">
            <a:spAutoFit/>
          </a:bodyPr>
          <a:lstStyle/>
          <a:p>
            <a:pPr algn="l">
              <a:lnSpc>
                <a:spcPct val="125000"/>
              </a:lnSpc>
            </a:pPr>
            <a:r>
              <a:rPr sz="1400" b="0">
                <a:solidFill>
                  <a:srgbClr val="565349"/>
                </a:solidFill>
                <a:latin typeface="Calibri"/>
              </a:rPr>
              <a:t>Not every sport has all five. Name the ones your chosen sport actually uses, and say what each does in that sport.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LEARN</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six responsibilities.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1</a:t>
            </a:r>
          </a:p>
        </p:txBody>
      </p:sp>
      <p:sp>
        <p:nvSpPr>
          <p:cNvPr id="7" name="TextBox 6"/>
          <p:cNvSpPr txBox="1"/>
          <p:nvPr/>
        </p:nvSpPr>
        <p:spPr>
          <a:xfrm>
            <a:off x="640080" y="1874519"/>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Appearance</a:t>
            </a:r>
          </a:p>
        </p:txBody>
      </p:sp>
      <p:sp>
        <p:nvSpPr>
          <p:cNvPr id="8" name="TextBox 7"/>
          <p:cNvSpPr txBox="1"/>
          <p:nvPr/>
        </p:nvSpPr>
        <p:spPr>
          <a:xfrm>
            <a:off x="3703320" y="1874519"/>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correct kit, distinguishable from both teams, professional</a:t>
            </a:r>
          </a:p>
        </p:txBody>
      </p:sp>
      <p:sp>
        <p:nvSpPr>
          <p:cNvPr id="9" name="TextBox 8"/>
          <p:cNvSpPr txBox="1"/>
          <p:nvPr/>
        </p:nvSpPr>
        <p:spPr>
          <a:xfrm>
            <a:off x="640080" y="2532887"/>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Equipment</a:t>
            </a:r>
          </a:p>
        </p:txBody>
      </p:sp>
      <p:sp>
        <p:nvSpPr>
          <p:cNvPr id="10" name="TextBox 9"/>
          <p:cNvSpPr txBox="1"/>
          <p:nvPr/>
        </p:nvSpPr>
        <p:spPr>
          <a:xfrm>
            <a:off x="3703320" y="2532887"/>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whistle, cards, watch, flags, communication kit: checked before play</a:t>
            </a:r>
          </a:p>
        </p:txBody>
      </p:sp>
      <p:sp>
        <p:nvSpPr>
          <p:cNvPr id="11" name="TextBox 10"/>
          <p:cNvSpPr txBox="1"/>
          <p:nvPr/>
        </p:nvSpPr>
        <p:spPr>
          <a:xfrm>
            <a:off x="640080" y="3191255"/>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Fitness requirements</a:t>
            </a:r>
          </a:p>
        </p:txBody>
      </p:sp>
      <p:sp>
        <p:nvSpPr>
          <p:cNvPr id="12" name="TextBox 11"/>
          <p:cNvSpPr txBox="1"/>
          <p:nvPr/>
        </p:nvSpPr>
        <p:spPr>
          <a:xfrm>
            <a:off x="3703320" y="3191255"/>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keeping up with play so decisions are made close to the action</a:t>
            </a:r>
          </a:p>
        </p:txBody>
      </p:sp>
      <p:sp>
        <p:nvSpPr>
          <p:cNvPr id="13" name="TextBox 12"/>
          <p:cNvSpPr txBox="1"/>
          <p:nvPr/>
        </p:nvSpPr>
        <p:spPr>
          <a:xfrm>
            <a:off x="640080" y="3849623"/>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Effective communication</a:t>
            </a:r>
          </a:p>
        </p:txBody>
      </p:sp>
      <p:sp>
        <p:nvSpPr>
          <p:cNvPr id="14" name="TextBox 13"/>
          <p:cNvSpPr txBox="1"/>
          <p:nvPr/>
        </p:nvSpPr>
        <p:spPr>
          <a:xfrm>
            <a:off x="3703320" y="3849623"/>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clear signals and explanations so both sides understand the decision at once</a:t>
            </a:r>
          </a:p>
        </p:txBody>
      </p:sp>
      <p:sp>
        <p:nvSpPr>
          <p:cNvPr id="15" name="TextBox 14"/>
          <p:cNvSpPr txBox="1"/>
          <p:nvPr/>
        </p:nvSpPr>
        <p:spPr>
          <a:xfrm>
            <a:off x="640080" y="4507991"/>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Control of players</a:t>
            </a:r>
          </a:p>
        </p:txBody>
      </p:sp>
      <p:sp>
        <p:nvSpPr>
          <p:cNvPr id="16" name="TextBox 15"/>
          <p:cNvSpPr txBox="1"/>
          <p:nvPr/>
        </p:nvSpPr>
        <p:spPr>
          <a:xfrm>
            <a:off x="3703320" y="4507991"/>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applying the laws consistently to keep the game safe and fair</a:t>
            </a:r>
          </a:p>
        </p:txBody>
      </p:sp>
      <p:sp>
        <p:nvSpPr>
          <p:cNvPr id="17" name="TextBox 16"/>
          <p:cNvSpPr txBox="1"/>
          <p:nvPr/>
        </p:nvSpPr>
        <p:spPr>
          <a:xfrm>
            <a:off x="640080" y="5166359"/>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Health and safety</a:t>
            </a:r>
          </a:p>
        </p:txBody>
      </p:sp>
      <p:sp>
        <p:nvSpPr>
          <p:cNvPr id="18" name="TextBox 17"/>
          <p:cNvSpPr txBox="1"/>
          <p:nvPr/>
        </p:nvSpPr>
        <p:spPr>
          <a:xfrm>
            <a:off x="3703320" y="5166359"/>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checking the playing area, equipment and players before and during play</a:t>
            </a:r>
          </a:p>
        </p:txBody>
      </p:sp>
      <p:sp>
        <p:nvSpPr>
          <p:cNvPr id="19" name="Rectangle 18"/>
          <p:cNvSpPr/>
          <p:nvPr/>
        </p:nvSpPr>
        <p:spPr>
          <a:xfrm>
            <a:off x="640080" y="5989319"/>
            <a:ext cx="10911535" cy="566928"/>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14400" y="5989319"/>
            <a:ext cx="10362895" cy="566928"/>
          </a:xfrm>
          <a:prstGeom prst="rect">
            <a:avLst/>
          </a:prstGeom>
          <a:noFill/>
        </p:spPr>
        <p:txBody>
          <a:bodyPr wrap="square" lIns="0" rIns="0" tIns="0" bIns="0" anchor="ctr">
            <a:spAutoFit/>
          </a:bodyPr>
          <a:lstStyle/>
          <a:p>
            <a:pPr algn="l">
              <a:lnSpc>
                <a:spcPct val="125000"/>
              </a:lnSpc>
            </a:pPr>
            <a:r>
              <a:rPr sz="1400" b="0">
                <a:solidFill>
                  <a:srgbClr val="565349"/>
                </a:solidFill>
                <a:latin typeface="Calibri"/>
              </a:rPr>
              <a:t>Responsibilities listed is a low band. Responsibilities applied to real moments of the chosen sport is the top of the grid.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APPLY</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Map it onto the sport.</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1</a:t>
            </a:r>
          </a:p>
        </p:txBody>
      </p:sp>
      <p:sp>
        <p:nvSpPr>
          <p:cNvPr id="7" name="Rectangle 6"/>
          <p:cNvSpPr/>
          <p:nvPr/>
        </p:nvSpPr>
        <p:spPr>
          <a:xfrm>
            <a:off x="640080" y="209397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1965960"/>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Name every official you would see at a competitive match in the chosen sport.</a:t>
            </a:r>
          </a:p>
        </p:txBody>
      </p:sp>
      <p:sp>
        <p:nvSpPr>
          <p:cNvPr id="9" name="Rectangle 8"/>
          <p:cNvSpPr/>
          <p:nvPr/>
        </p:nvSpPr>
        <p:spPr>
          <a:xfrm>
            <a:off x="640080" y="2569464"/>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2441448"/>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For each: their role in one sentence, then their two most important responsibilities in that sport.</a:t>
            </a:r>
          </a:p>
        </p:txBody>
      </p:sp>
      <p:sp>
        <p:nvSpPr>
          <p:cNvPr id="11" name="Rectangle 10"/>
          <p:cNvSpPr/>
          <p:nvPr/>
        </p:nvSpPr>
        <p:spPr>
          <a:xfrm>
            <a:off x="640080" y="3264408"/>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3136392"/>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Describe one moment where an official's decision changed a game you played or watched.</a:t>
            </a:r>
          </a:p>
        </p:txBody>
      </p:sp>
      <p:sp>
        <p:nvSpPr>
          <p:cNvPr id="13" name="Rectangle 12"/>
          <p:cNvSpPr/>
          <p:nvPr/>
        </p:nvSpPr>
        <p:spPr>
          <a:xfrm>
            <a:off x="7514347" y="1874519"/>
            <a:ext cx="4037267" cy="235915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788667" y="2103120"/>
            <a:ext cx="3488627"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BOOKLET PAGES 3 AND 4</a:t>
            </a:r>
          </a:p>
        </p:txBody>
      </p:sp>
      <p:sp>
        <p:nvSpPr>
          <p:cNvPr id="15" name="TextBox 14"/>
          <p:cNvSpPr txBox="1"/>
          <p:nvPr/>
        </p:nvSpPr>
        <p:spPr>
          <a:xfrm>
            <a:off x="7788667" y="2523744"/>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The officials table and the</a:t>
            </a:r>
          </a:p>
        </p:txBody>
      </p:sp>
      <p:sp>
        <p:nvSpPr>
          <p:cNvPr id="16" name="TextBox 15"/>
          <p:cNvSpPr txBox="1"/>
          <p:nvPr/>
        </p:nvSpPr>
        <p:spPr>
          <a:xfrm>
            <a:off x="7788667" y="2944368"/>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responsibilities table are your</a:t>
            </a:r>
          </a:p>
        </p:txBody>
      </p:sp>
      <p:sp>
        <p:nvSpPr>
          <p:cNvPr id="17" name="TextBox 16"/>
          <p:cNvSpPr txBox="1"/>
          <p:nvPr/>
        </p:nvSpPr>
        <p:spPr>
          <a:xfrm>
            <a:off x="7788667" y="3364992"/>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revision bank for this task.</a:t>
            </a:r>
          </a:p>
        </p:txBody>
      </p:sp>
      <p:sp>
        <p:nvSpPr>
          <p:cNvPr id="18" name="TextBox 17"/>
          <p:cNvSpPr txBox="1"/>
          <p:nvPr/>
        </p:nvSpPr>
        <p:spPr>
          <a:xfrm>
            <a:off x="7788667" y="3785616"/>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Complete them for the chosen sport.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2</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Length of time of play, and the scoring system</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2</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State the chosen sport's rules in both areas with NGB accuracy</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Use the sport's real numbers, timings and terms</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Explain how each rule works in a live game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RETRIEVAL</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Do now.</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3</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2</a:t>
            </a:r>
          </a:p>
        </p:txBody>
      </p:sp>
      <p:sp>
        <p:nvSpPr>
          <p:cNvPr id="7" name="TextBox 6"/>
          <p:cNvSpPr txBox="1"/>
          <p:nvPr/>
        </p:nvSpPr>
        <p:spPr>
          <a:xfrm>
            <a:off x="640080" y="1810512"/>
            <a:ext cx="10911535" cy="292608"/>
          </a:xfrm>
          <a:prstGeom prst="rect">
            <a:avLst/>
          </a:prstGeom>
          <a:noFill/>
        </p:spPr>
        <p:txBody>
          <a:bodyPr wrap="square" lIns="0" rIns="0" tIns="0" bIns="0" anchor="t">
            <a:spAutoFit/>
          </a:bodyPr>
          <a:lstStyle/>
          <a:p>
            <a:pPr algn="l">
              <a:lnSpc>
                <a:spcPct val="115000"/>
              </a:lnSpc>
            </a:pPr>
            <a:r>
              <a:rPr sz="1450" b="0">
                <a:solidFill>
                  <a:srgbClr val="6E6B5E"/>
                </a:solidFill>
                <a:latin typeface="Calibri"/>
              </a:rPr>
              <a:t>In your book, full sentences, on your own. 5 minutes.</a:t>
            </a:r>
          </a:p>
        </p:txBody>
      </p:sp>
      <p:sp>
        <p:nvSpPr>
          <p:cNvPr id="8" name="TextBox 7"/>
          <p:cNvSpPr txBox="1"/>
          <p:nvPr/>
        </p:nvSpPr>
        <p:spPr>
          <a:xfrm>
            <a:off x="640080" y="2322576"/>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1.</a:t>
            </a:r>
          </a:p>
        </p:txBody>
      </p:sp>
      <p:sp>
        <p:nvSpPr>
          <p:cNvPr id="9" name="TextBox 8"/>
          <p:cNvSpPr txBox="1"/>
          <p:nvPr/>
        </p:nvSpPr>
        <p:spPr>
          <a:xfrm>
            <a:off x="1024128" y="2322576"/>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Name the officials in your chosen sport.</a:t>
            </a:r>
          </a:p>
        </p:txBody>
      </p:sp>
      <p:sp>
        <p:nvSpPr>
          <p:cNvPr id="10" name="TextBox 9"/>
          <p:cNvSpPr txBox="1"/>
          <p:nvPr/>
        </p:nvSpPr>
        <p:spPr>
          <a:xfrm>
            <a:off x="640080" y="3108960"/>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2.</a:t>
            </a:r>
          </a:p>
        </p:txBody>
      </p:sp>
      <p:sp>
        <p:nvSpPr>
          <p:cNvPr id="11" name="TextBox 10"/>
          <p:cNvSpPr txBox="1"/>
          <p:nvPr/>
        </p:nvSpPr>
        <p:spPr>
          <a:xfrm>
            <a:off x="1024128" y="3108960"/>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Name four of the six responsibilities.</a:t>
            </a:r>
          </a:p>
        </p:txBody>
      </p:sp>
      <p:sp>
        <p:nvSpPr>
          <p:cNvPr id="12" name="TextBox 11"/>
          <p:cNvSpPr txBox="1"/>
          <p:nvPr/>
        </p:nvSpPr>
        <p:spPr>
          <a:xfrm>
            <a:off x="640080" y="3895344"/>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3.</a:t>
            </a:r>
          </a:p>
        </p:txBody>
      </p:sp>
      <p:sp>
        <p:nvSpPr>
          <p:cNvPr id="13" name="TextBox 12"/>
          <p:cNvSpPr txBox="1"/>
          <p:nvPr/>
        </p:nvSpPr>
        <p:spPr>
          <a:xfrm>
            <a:off x="1024128" y="3895344"/>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Why does an official need fitness? Give a sporting example.</a:t>
            </a:r>
          </a:p>
        </p:txBody>
      </p:sp>
      <p:sp>
        <p:nvSpPr>
          <p:cNvPr id="14" name="Rectangle 13"/>
          <p:cNvSpPr/>
          <p:nvPr/>
        </p:nvSpPr>
        <p:spPr>
          <a:xfrm>
            <a:off x="6423193" y="2212848"/>
            <a:ext cx="5128421" cy="254203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697513" y="2432304"/>
            <a:ext cx="4579781"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ANSWERS · REVEAL AFTER 5 MIN</a:t>
            </a:r>
          </a:p>
        </p:txBody>
      </p:sp>
      <p:sp>
        <p:nvSpPr>
          <p:cNvPr id="16" name="TextBox 15"/>
          <p:cNvSpPr txBox="1"/>
          <p:nvPr/>
        </p:nvSpPr>
        <p:spPr>
          <a:xfrm>
            <a:off x="6697513" y="2852928"/>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1.</a:t>
            </a:r>
          </a:p>
        </p:txBody>
      </p:sp>
      <p:sp>
        <p:nvSpPr>
          <p:cNvPr id="17" name="TextBox 16"/>
          <p:cNvSpPr txBox="1"/>
          <p:nvPr/>
        </p:nvSpPr>
        <p:spPr>
          <a:xfrm>
            <a:off x="7026697" y="2852928"/>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From booklet page 3, for your sport</a:t>
            </a:r>
          </a:p>
        </p:txBody>
      </p:sp>
      <p:sp>
        <p:nvSpPr>
          <p:cNvPr id="18" name="TextBox 17"/>
          <p:cNvSpPr txBox="1"/>
          <p:nvPr/>
        </p:nvSpPr>
        <p:spPr>
          <a:xfrm>
            <a:off x="6697513" y="3511296"/>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2.</a:t>
            </a:r>
          </a:p>
        </p:txBody>
      </p:sp>
      <p:sp>
        <p:nvSpPr>
          <p:cNvPr id="19" name="TextBox 18"/>
          <p:cNvSpPr txBox="1"/>
          <p:nvPr/>
        </p:nvSpPr>
        <p:spPr>
          <a:xfrm>
            <a:off x="7026697" y="3511296"/>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Any four: appearance · equipment · fitness requirements · effective communication · control of players · health and safety</a:t>
            </a:r>
          </a:p>
        </p:txBody>
      </p:sp>
      <p:sp>
        <p:nvSpPr>
          <p:cNvPr id="20" name="TextBox 19"/>
          <p:cNvSpPr txBox="1"/>
          <p:nvPr/>
        </p:nvSpPr>
        <p:spPr>
          <a:xfrm>
            <a:off x="6697513" y="4169664"/>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3.</a:t>
            </a:r>
          </a:p>
        </p:txBody>
      </p:sp>
      <p:sp>
        <p:nvSpPr>
          <p:cNvPr id="21" name="TextBox 20"/>
          <p:cNvSpPr txBox="1"/>
          <p:nvPr/>
        </p:nvSpPr>
        <p:spPr>
          <a:xfrm>
            <a:off x="7026697" y="4169664"/>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To keep up with play so decisions are made close to the action, for example a referee tracking a counter-attack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