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de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68880"/>
            <a:ext cx="10911535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600" b="1">
                <a:solidFill>
                  <a:srgbClr val="FFFFFF"/>
                </a:solidFill>
                <a:latin typeface="Arial"/>
              </a:rPr>
              <a:t>Task 4: Improving participants' sports skills.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840480"/>
            <a:ext cx="10911535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Produce a session plan of the drills and conditioned practices you will use to develop one sports skill, and video evidence of you delivering demonstrations and supporting participants through them.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897880"/>
            <a:ext cx="10911535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24 marks · written plan and video · Learning outcome C · footage banked end of June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Footage inventory.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List every drill from the session and place it on the ladder, unopposed to opposed.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660904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For each: the space and equipment used, how the group was organised, the teaching points given.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4838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355848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Mark the strongest camera moments: a demonstration, a cue landing, a correction that worked.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4178808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50976" y="4050792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Skeleton complete on booklet page 3 by the end of the lesson.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LESSON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Justifying the drills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1091153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6E6B5E"/>
                </a:solidFill>
                <a:latin typeface="Calibri"/>
              </a:rPr>
              <a:t>By the end of this lesson…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43200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2624328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Write a justification that names the techniques of the skill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346704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0976" y="3227832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Band a model justification against the grid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950208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3831336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Draft the justification for your first two drills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RETRIEVAL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Do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10512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6E6B5E"/>
                </a:solidFill>
                <a:latin typeface="Calibri"/>
              </a:rPr>
              <a:t>In your book, full sentences, on your own. 5 minutes.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22576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322576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Which drill type introduces a defender who is not competing?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10896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3108960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What makes a justification MB4 rather than generic?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895344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3895344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How long is the written response?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3193" y="2212848"/>
            <a:ext cx="5128421" cy="254203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97513" y="2432304"/>
            <a:ext cx="457978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ANSWERS · REVEAL AFTER 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7513" y="2852928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6697" y="2852928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Passive opposition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97513" y="3511296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6697" y="3511296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It names the actual techniques of the skill, not just the drill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97513" y="4169664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26697" y="4169664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3–5 pages of A4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Model justification, banded.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828800"/>
            <a:ext cx="6546921" cy="356616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2048256"/>
            <a:ext cx="5925129" cy="3200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2000"/>
              </a:lnSpc>
            </a:pPr>
            <a:r>
              <a:rPr sz="1350" b="0">
                <a:solidFill>
                  <a:srgbClr val="1F1E1B"/>
                </a:solidFill>
                <a:latin typeface="Calibri"/>
              </a:rPr>
              <a:t>“Drill 2 moves the chest pass from standing pairs into passing on the move. I chose it because the technique of a chest pass, stepping into the pass with elbows extending and thumbs driving through the ball, breaks down when players start travelling: the feet arrive late and the pass drifts. Adding travel forces players to time the step so the pass releases flat, which is exactly the technique fault I corrected on camera with the cue 'step, extend, snap'. Once passing on the move is fluent, drill 3 adds a passive defender so the passer must also pick a passing lane, developing the decision side of the technique without losing its shape.”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87135" y="1828800"/>
            <a:ext cx="3764479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WHY THIS REACHES MB4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87135" y="2404872"/>
            <a:ext cx="45720" cy="21945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3167" y="2304288"/>
            <a:ext cx="350844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50" b="0">
                <a:solidFill>
                  <a:srgbClr val="565349"/>
                </a:solidFill>
                <a:latin typeface="Calibri"/>
              </a:rPr>
              <a:t>Names the drill and its ladder stage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87135" y="2971800"/>
            <a:ext cx="45720" cy="21945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3167" y="2871216"/>
            <a:ext cx="350844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50" b="0">
                <a:solidFill>
                  <a:srgbClr val="565349"/>
                </a:solidFill>
                <a:latin typeface="Calibri"/>
              </a:rPr>
              <a:t>Names the actual techniques of the skill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87135" y="3538728"/>
            <a:ext cx="45720" cy="21945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3167" y="3438144"/>
            <a:ext cx="350844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50" b="0">
                <a:solidFill>
                  <a:srgbClr val="565349"/>
                </a:solidFill>
                <a:latin typeface="Calibri"/>
              </a:rPr>
              <a:t>Explains why this stage develops them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87135" y="4105656"/>
            <a:ext cx="45720" cy="21945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43167" y="4005072"/>
            <a:ext cx="350844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50" b="0">
                <a:solidFill>
                  <a:srgbClr val="565349"/>
                </a:solidFill>
                <a:latin typeface="Calibri"/>
              </a:rPr>
              <a:t>Points at the footage: the cue on camera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7135" y="4754880"/>
            <a:ext cx="3764479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1F1E1B"/>
                </a:solidFill>
                <a:latin typeface="Calibri"/>
              </a:rPr>
              <a:t>Generic justifications name the drill. MB4 justifications name the technique.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Your first two justifications.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Write the justification for your first two drills, in the model's shape: drill and stage, the techniques by name, why this stage develops them, the footage moment.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30083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880360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Swap. Your partner circles every technique word and counts them.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4838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355848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Fewer than three technique words in a paragraph? Rewrite it before the end of the lesson.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LESSON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The write-up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1091153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6E6B5E"/>
                </a:solidFill>
                <a:latin typeface="Calibri"/>
              </a:rPr>
              <a:t>By the end of this lesson…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43200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2624328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Produce the full written response under supervised conditions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346704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0976" y="3227832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Check every drill against the Band 4 list as you write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950208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3831336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Finish with only polishing left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RETRIEVAL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Do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10512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6E6B5E"/>
                </a:solidFill>
                <a:latin typeface="Calibri"/>
              </a:rPr>
              <a:t>In your book, full sentences, on your own. 5 minutes.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22576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322576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What are the two halves of this task's evidence?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10896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3108960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Recite your teaching-point cues for the chosen skill.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895344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3895344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Which of your drills shows active opposition, and what does it add?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3193" y="2212848"/>
            <a:ext cx="5128421" cy="254203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97513" y="2432304"/>
            <a:ext cx="457978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ANSWERS · REVEAL AFTER 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7513" y="2852928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6697" y="2852928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A written plan of 3–5 pages, and approximately 10 minutes of video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97513" y="3511296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6697" y="3511296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From your booklet page 4 planner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97513" y="4169664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26697" y="4169664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Your own answer: live pressure and game-real decisions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The write-up session.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Plan first: every drill with its stage, organisation and teaching points. Then the justifications.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660904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Tick the Band 4 list drill by drill, not at the end.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264408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136392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A complete draft today. Polishing next lesson.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14347" y="1874519"/>
            <a:ext cx="4037267" cy="235915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88667" y="2103120"/>
            <a:ext cx="34886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WRITE WITH THE FOOTAGE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88667" y="2523744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Every claim in the plan should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88667" y="2944368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be visible in the clips.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88667" y="3364992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If the writing says you corrected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8667" y="3785616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a technique, the camera shows it.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LESSON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The video half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1091153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6E6B5E"/>
                </a:solidFill>
                <a:latin typeface="Calibri"/>
              </a:rPr>
              <a:t>By the end of this lesson…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43200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2624328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Know what the camera had to catch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346704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0976" y="3227832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Check the footage against the requirement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950208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3831336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Flag anything that needs a catch-up session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What the video must show.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74519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1874519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You demonstrating the techniques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157983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of the chosen skill, using key teaching points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3007" y="1874519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35343" y="1874519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The drills themselves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5343" y="2157983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participants taking part in your choice of drills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715767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2715767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You supporting participants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2999231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observing, instructing, giving teaching points and feedback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33007" y="2715767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35343" y="2715767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Approximately 10 minutes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35343" y="2999231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of recording, with sound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3703319"/>
            <a:ext cx="10911535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3703319"/>
            <a:ext cx="10362895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Where a cohort is larger than 20, a sample of at least 20 learners must be filmed. Spec page 56.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TASK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What this task asks.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What this task asks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755648"/>
            <a:ext cx="61104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THE DEMAND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084832"/>
            <a:ext cx="6110459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The written response needs:</a:t>
            </a:r>
          </a:p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a plan of the drills and conditioned practices to develop the chosen skill</a:t>
            </a:r>
          </a:p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an account justifying each choice against the requirements of the skill in competition.</a:t>
            </a:r>
          </a:p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sz="1500" b="0">
                <a:solidFill>
                  <a:srgbClr val="1F1E1B"/>
                </a:solidFill>
                <a:latin typeface="Calibri"/>
              </a:rPr>
              <a:t>The video needs you demonstrating the techniques with key teaching points, the drills themselves, and you supporting participants through them.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941064"/>
            <a:ext cx="61104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EVIDENCE REQUIRED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270248"/>
            <a:ext cx="6110459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A written response of 3–5 pages of A4.</a:t>
            </a:r>
          </a:p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Video recordings lasting approximately 10 minutes.</a:t>
            </a:r>
          </a:p>
          <a:p>
            <a:pPr algn="l">
              <a:lnSpc>
                <a:spcPct val="135000"/>
              </a:lnSpc>
              <a:spcAft>
                <a:spcPts val="600"/>
              </a:spcAft>
            </a:pPr>
            <a:r>
              <a:rPr sz="1450" b="0">
                <a:solidFill>
                  <a:srgbClr val="565349"/>
                </a:solidFill>
                <a:latin typeface="Calibri"/>
              </a:rPr>
              <a:t>Approximately 1 hour of supervised time.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87001" y="1755648"/>
            <a:ext cx="4364614" cy="246888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79609" y="1993392"/>
            <a:ext cx="37793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THE MARK BANDS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79609" y="2414016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85449" y="2414016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basic plan, limited justification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9609" y="2889504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85449" y="2889504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partially detailed plan, some justification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79609" y="3364992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85449" y="3364992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mostly detailed plan, mostly relevant justification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79609" y="384048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F1E1B"/>
                </a:solidFill>
                <a:latin typeface="Arial"/>
              </a:rPr>
              <a:t>MB4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5449" y="3840480"/>
            <a:ext cx="277355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565349"/>
                </a:solidFill>
                <a:latin typeface="Calibri"/>
              </a:rPr>
              <a:t>fully detailed plan, fully developed justification specific to the techniques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87001" y="4498848"/>
            <a:ext cx="4364614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This is the biggest task on the component, worth 24 of the 60 marks. The video half is already filmed; the writing describes and justifies what the camera caught.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Footage check.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5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Watch your clips against the three requirements above. Tick each one off by name.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660904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Anything missing goes on the catch-up list for the mop-up session.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264408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136392"/>
            <a:ext cx="106006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Clips named, dated and backed up into the class folder.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606040"/>
            <a:ext cx="10911535" cy="10058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Booklet answers.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611880"/>
            <a:ext cx="1091153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0">
                <a:solidFill>
                  <a:srgbClr val="C9C6BA"/>
                </a:solidFill>
                <a:latin typeface="Calibri"/>
              </a:rPr>
              <a:t>One slide per booklet page. The page number is on each slide.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BOOKLET PAGE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The drill ladder.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Booklet answers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Unopposed stationary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3320" y="1920240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technique in isolation: no pressure, no movement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633472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Introduction of travel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3320" y="2633472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same technique, now performed on the move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346704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Passive opposition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3346704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a defender is present but is not competing for the ball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059936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Active opposition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4059936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live pressure and game-real decisions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BOOKLET PAGE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Self-test.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Booklet answers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3320" y="1920240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Unopposed stationary · introduction of travel · passive opposition · active opposition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633472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3320" y="2633472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A conditioned practice changes the rules to focus practice on one specific skill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346704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3346704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Space · equipment · organisation of participants · timing · demonstrations · positioning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059936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4059936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Observing · instructions · teaching points · feedback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773168"/>
            <a:ext cx="2834640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3320" y="4773168"/>
            <a:ext cx="784829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A written response of 3–5 pages of A4, and approximately 10 minutes of video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911535" cy="10058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Task 4 is done.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332841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320040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The written plan and the footage tell one story.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387705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374904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Feedback rounds run on every task, then final versions of everything.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442569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4297680"/>
            <a:ext cx="106006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C9C6BA"/>
                </a:solidFill>
                <a:latin typeface="Calibri"/>
              </a:rPr>
              <a:t>Pearson deadline for marks and sampled work: Tue 15 December.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144768"/>
            <a:ext cx="10911535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C9C6BA"/>
                </a:solidFill>
                <a:latin typeface="Calibri"/>
              </a:rPr>
              <a:t>DHS BTEC Sport · Component 2 · Task 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LESSON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Drills and conditioned practices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1091153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6E6B5E"/>
                </a:solidFill>
                <a:latin typeface="Calibri"/>
              </a:rPr>
              <a:t>By the end of this lesson…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43200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2624328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Name the four drill types and what a conditioned practice 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346704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0976" y="3227832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Plan the organisation of a drill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950208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3831336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Connect the footage already banked to the plan this task needs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RETRIEVAL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Do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10512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6E6B5E"/>
                </a:solidFill>
                <a:latin typeface="Calibri"/>
              </a:rPr>
              <a:t>In your book, full sentences, on your own. 5 minutes.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22576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322576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What did the Task 4 filming catch you doing?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10896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3108960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Name the four drill types, unopposed to opposed.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895344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3895344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What is a conditioned practice?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3193" y="2212848"/>
            <a:ext cx="5128421" cy="254203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97513" y="2432304"/>
            <a:ext cx="457978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ANSWERS · REVEAL AFTER 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7513" y="2852928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6697" y="2852928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Delivering drills with demonstrations, teaching points and support to improve a participant's technique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97513" y="3511296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6697" y="3511296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Unopposed stationary · introduction of travel · passive opposition · active opposition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97513" y="4169664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26697" y="4169664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Using rule changes to focus practice on one specific skill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The drill ladder.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74519"/>
            <a:ext cx="31089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Unopposed stationary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7640" y="1874519"/>
            <a:ext cx="75739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technique in isolation: no pressure, no movement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532887"/>
            <a:ext cx="31089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Introduction of travel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7640" y="2532887"/>
            <a:ext cx="75739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the same technique, now performed on the move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191255"/>
            <a:ext cx="31089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Passive opposition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7640" y="3191255"/>
            <a:ext cx="75739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a defender is present but is not competing for the ball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849623"/>
            <a:ext cx="31089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Active opposition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40" y="3849623"/>
            <a:ext cx="75739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live pressure and game-real decisions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507991"/>
            <a:ext cx="310896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>
                <a:solidFill>
                  <a:srgbClr val="1F1E1B"/>
                </a:solidFill>
                <a:latin typeface="Arial"/>
              </a:rPr>
              <a:t>Conditioned practices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77640" y="4507991"/>
            <a:ext cx="7573975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500" b="0">
                <a:solidFill>
                  <a:srgbClr val="565349"/>
                </a:solidFill>
                <a:latin typeface="Calibri"/>
              </a:rPr>
              <a:t>rule changes that force the focus skill: two-touch only, must-dribble zones, no forward pass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330951"/>
            <a:ext cx="10911535" cy="56692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5330951"/>
            <a:ext cx="10362895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A plan that climbs the ladder shows progression. A plan of four unopposed drills does not.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APPLY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Organisation and support.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1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093976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965960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Six organisation decisions for every drill: space, equipment, organisation of participants, timing, demonstrations, positioning.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2660904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Four ways you support participants: observing, giving instructions, giving teaching points, giving feedback.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483864"/>
            <a:ext cx="50292" cy="256032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3355848"/>
            <a:ext cx="601779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For each drill you delivered, write down all ten. That is the spine of the plan.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14347" y="1874519"/>
            <a:ext cx="4037267" cy="235915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88667" y="2103120"/>
            <a:ext cx="34886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BOOKLET PAGE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88667" y="2523744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The drill planner has a row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88667" y="2944368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per drill and a column per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88667" y="3364992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decision. Fill it in from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8667" y="3785616"/>
            <a:ext cx="34886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the footage.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LESSON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From footage to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1091153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6E6B5E"/>
                </a:solidFill>
                <a:latin typeface="Calibri"/>
              </a:rPr>
              <a:t>By the end of this lesson…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743200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2624328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Know what the written plan requires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346704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0976" y="3227832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Inventory the footage against the drill ladder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950208"/>
            <a:ext cx="50292" cy="27432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3831336"/>
            <a:ext cx="106006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>
                <a:solidFill>
                  <a:srgbClr val="1F1E1B"/>
                </a:solidFill>
                <a:latin typeface="Calibri"/>
              </a:rPr>
              <a:t>Build the skeleton of the written plan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RETRIEVAL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Do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10512"/>
            <a:ext cx="1091153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6E6B5E"/>
                </a:solidFill>
                <a:latin typeface="Calibri"/>
              </a:rPr>
              <a:t>In your book, full sentences, on your own. 5 minutes.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22576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322576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Name the four drill types, unopposed to opposed.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10896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3108960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Name the six organisation decisions for a drill.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895344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D0202E"/>
                </a:solidFill>
                <a:latin typeface="Arial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3895344"/>
            <a:ext cx="4744373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1F1E1B"/>
                </a:solidFill>
                <a:latin typeface="Calibri"/>
              </a:rPr>
              <a:t>Name the four ways you supported participants.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3193" y="2212848"/>
            <a:ext cx="5128421" cy="2542032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97513" y="2432304"/>
            <a:ext cx="457978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400">
                <a:solidFill>
                  <a:srgbClr val="D0202E"/>
                </a:solidFill>
                <a:latin typeface="Calibri"/>
              </a:rPr>
              <a:t>ANSWERS · REVEAL AFTER 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7513" y="2852928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6697" y="2852928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Unopposed stationary · introduction of travel · passive opposition · active opposition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97513" y="3511296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6697" y="3511296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Space · equipment · organisation of participants · timing · demonstrations · positioning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97513" y="4169664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6E6B5E"/>
                </a:solidFill>
                <a:latin typeface="Arial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26697" y="4169664"/>
            <a:ext cx="425059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Observing · instructions · teaching points · feedback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1091153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LEARN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3400" b="1">
                <a:solidFill>
                  <a:srgbClr val="1F1E1B"/>
                </a:solidFill>
                <a:latin typeface="Arial"/>
              </a:rPr>
              <a:t>What the written plan requires.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44768"/>
            <a:ext cx="6765151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231" y="6144768"/>
            <a:ext cx="4146383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Lesson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74519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1874519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The chosen skill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157983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one sports skill, named, for the chosen sport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3007" y="1874519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35343" y="1874519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Every drill placed on the ladder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5343" y="2157983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and why it sits at that stage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715767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2715767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Organisation for each drill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2999231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the six decisions, written out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33007" y="2715767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35343" y="2715767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Teaching points for each drill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35343" y="2999231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the actual cues you gave on camera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3557015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" y="3557015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The justification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2416" y="3840479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why each drill develops the techniques of the chosen skill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33007" y="3557015"/>
            <a:ext cx="384048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D0202E"/>
                </a:solidFill>
                <a:latin typeface="Arial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35343" y="3557015"/>
            <a:ext cx="491627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F1E1B"/>
                </a:solidFill>
                <a:latin typeface="Arial"/>
              </a:rPr>
              <a:t>3–5 pages of A4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35343" y="3840479"/>
            <a:ext cx="491627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the drills you filmed ARE the plan: the writing explains them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4544567"/>
            <a:ext cx="10911535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4544567"/>
            <a:ext cx="10362895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65349"/>
                </a:solidFill>
                <a:latin typeface="Calibri"/>
              </a:rPr>
              <a:t>Planner on booklet page 4. Justification space on booklet pages 5 and 6.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