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notesMasterIdLst>
    <p:notesMasterId r:id="rId15"/>
  </p:notesMasterIdLst>
  <p:sldSz cx="10689336" cy="7562088"/>
  <p:notesSz cx="7562088" cy="10689336"/>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p:bgPr>
    </p:bg>
    <p:spTree>
      <p:nvGrpSpPr>
        <p:cNvPr id="1" name=""/>
        <p:cNvGrpSpPr/>
        <p:nvPr/>
      </p:nvGrpSpPr>
      <p:grpSpPr>
        <a:xfrm>
          <a:off x="0" y="0"/>
          <a:ext cx="0" cy="0"/>
          <a:chOff x="0" y="0"/>
          <a:chExt cx="0" cy="0"/>
        </a:xfrm>
      </p:grpSpPr>
      <p:pic>
        <p:nvPicPr>
          <p:cNvPr id="2" name="Image 0" descr="/Users/ransfordanthony-walker/Documents/Claude Code/BTEC Centre/site/img/component-3.jpg">    </p:cNvPr>
          <p:cNvPicPr>
            <a:picLocks noChangeAspect="1"/>
          </p:cNvPicPr>
          <p:nvPr/>
        </p:nvPicPr>
        <p:blipFill>
          <a:blip r:embed="rId1"/>
          <a:srcRect l="0" r="0" t="0" b="0"/>
          <a:stretch/>
        </p:blipFill>
        <p:spPr>
          <a:xfrm>
            <a:off x="0" y="0"/>
            <a:ext cx="10689336" cy="7562088"/>
          </a:xfrm>
          <a:prstGeom prst="rect">
            <a:avLst/>
          </a:prstGeom>
        </p:spPr>
      </p:pic>
      <p:sp>
        <p:nvSpPr>
          <p:cNvPr id="3" name="Shape 0"/>
          <p:cNvSpPr/>
          <p:nvPr/>
        </p:nvSpPr>
        <p:spPr>
          <a:xfrm>
            <a:off x="0" y="0"/>
            <a:ext cx="10689336" cy="7562088"/>
          </a:xfrm>
          <a:prstGeom prst="rect">
            <a:avLst/>
          </a:prstGeom>
          <a:solidFill>
            <a:srgbClr val="141413">
              <a:alpha val="58000"/>
            </a:srgbClr>
          </a:solidFill>
          <a:ln/>
        </p:spPr>
      </p:sp>
      <p:sp>
        <p:nvSpPr>
          <p:cNvPr id="4" name="Text 1"/>
          <p:cNvSpPr txBox="1"/>
          <p:nvPr/>
        </p:nvSpPr>
        <p:spPr>
          <a:xfrm>
            <a:off x="641360" y="554553"/>
            <a:ext cx="9085936" cy="352897"/>
          </a:xfrm>
          <a:prstGeom prst="rect">
            <a:avLst/>
          </a:prstGeom>
          <a:noFill/>
          <a:ln/>
        </p:spPr>
        <p:txBody>
          <a:bodyPr wrap="square" lIns="0" tIns="0" rIns="0" bIns="0" rtlCol="0" anchor="ctr"/>
          <a:lstStyle/>
          <a:p>
            <a:pPr indent="0" marL="0">
              <a:buNone/>
            </a:pPr>
            <a:r>
              <a:rPr lang="en-US" sz="1300" b="1" spc="400" kern="0" dirty="0">
                <a:solidFill>
                  <a:srgbClr val="FFFFFF"/>
                </a:solidFill>
                <a:latin typeface="Calibri" pitchFamily="34" charset="0"/>
                <a:ea typeface="Calibri" pitchFamily="34" charset="-122"/>
                <a:cs typeface="Calibri" pitchFamily="34" charset="-120"/>
              </a:rPr>
              <a:t>DHS BTEC SPORT · COMPONENT 3</a:t>
            </a:r>
            <a:endParaRPr lang="en-US" sz="1300" dirty="0"/>
          </a:p>
        </p:txBody>
      </p:sp>
      <p:sp>
        <p:nvSpPr>
          <p:cNvPr id="5" name="Text 2"/>
          <p:cNvSpPr txBox="1"/>
          <p:nvPr/>
        </p:nvSpPr>
        <p:spPr>
          <a:xfrm>
            <a:off x="587913" y="2319040"/>
            <a:ext cx="9513509" cy="1209934"/>
          </a:xfrm>
          <a:prstGeom prst="rect">
            <a:avLst/>
          </a:prstGeom>
          <a:noFill/>
          <a:ln/>
        </p:spPr>
        <p:txBody>
          <a:bodyPr wrap="square" lIns="0" tIns="0" rIns="0" bIns="0" rtlCol="0" anchor="ctr"/>
          <a:lstStyle/>
          <a:p>
            <a:pPr indent="0" marL="0">
              <a:buNone/>
            </a:pPr>
            <a:r>
              <a:rPr lang="en-US" sz="5000" b="1" dirty="0">
                <a:solidFill>
                  <a:srgbClr val="FFFFFF"/>
                </a:solidFill>
                <a:latin typeface="Arial" pitchFamily="34" charset="0"/>
                <a:ea typeface="Arial" pitchFamily="34" charset="-122"/>
                <a:cs typeface="Arial" pitchFamily="34" charset="-120"/>
              </a:rPr>
              <a:t>Content area A.</a:t>
            </a:r>
            <a:endParaRPr lang="en-US" sz="5000" dirty="0"/>
          </a:p>
        </p:txBody>
      </p:sp>
      <p:sp>
        <p:nvSpPr>
          <p:cNvPr id="6" name="Text 3"/>
          <p:cNvSpPr txBox="1"/>
          <p:nvPr/>
        </p:nvSpPr>
        <p:spPr>
          <a:xfrm>
            <a:off x="641360" y="3528974"/>
            <a:ext cx="8979042" cy="806623"/>
          </a:xfrm>
          <a:prstGeom prst="rect">
            <a:avLst/>
          </a:prstGeom>
          <a:noFill/>
          <a:ln/>
        </p:spPr>
        <p:txBody>
          <a:bodyPr wrap="square" lIns="0" tIns="0" rIns="0" bIns="0" rtlCol="0" anchor="ctr"/>
          <a:lstStyle/>
          <a:p>
            <a:pPr indent="0" marL="0">
              <a:buNone/>
            </a:pPr>
            <a:r>
              <a:rPr lang="en-US" sz="1400" dirty="0">
                <a:solidFill>
                  <a:srgbClr val="E8E5DA"/>
                </a:solidFill>
                <a:latin typeface="Calibri" pitchFamily="34" charset="0"/>
                <a:ea typeface="Calibri" pitchFamily="34" charset="-122"/>
                <a:cs typeface="Calibri" pitchFamily="34" charset="-120"/>
              </a:rPr>
              <a:t>Explore the importance of fitness for sports performance</a:t>
            </a:r>
            <a:endParaRPr lang="en-US" sz="1400" dirty="0"/>
          </a:p>
        </p:txBody>
      </p:sp>
      <p:sp>
        <p:nvSpPr>
          <p:cNvPr id="7" name="Shape 4"/>
          <p:cNvSpPr/>
          <p:nvPr/>
        </p:nvSpPr>
        <p:spPr>
          <a:xfrm>
            <a:off x="641360" y="5646359"/>
            <a:ext cx="4703308" cy="1260348"/>
          </a:xfrm>
          <a:prstGeom prst="rect">
            <a:avLst/>
          </a:prstGeom>
          <a:solidFill>
            <a:srgbClr val="FFFFFF"/>
          </a:solidFill>
          <a:ln/>
        </p:spPr>
      </p:sp>
      <p:sp>
        <p:nvSpPr>
          <p:cNvPr id="8" name="Text 5"/>
          <p:cNvSpPr txBox="1"/>
          <p:nvPr/>
        </p:nvSpPr>
        <p:spPr>
          <a:xfrm>
            <a:off x="855147" y="5797601"/>
            <a:ext cx="4275734" cy="352897"/>
          </a:xfrm>
          <a:prstGeom prst="rect">
            <a:avLst/>
          </a:prstGeom>
          <a:noFill/>
          <a:ln/>
        </p:spPr>
        <p:txBody>
          <a:bodyPr wrap="square" lIns="0" tIns="0" rIns="0" bIns="0" rtlCol="0" anchor="ctr"/>
          <a:lstStyle/>
          <a:p>
            <a:pPr indent="0" marL="0">
              <a:buNone/>
            </a:pPr>
            <a:r>
              <a:rPr lang="en-US" sz="1300" b="1" dirty="0">
                <a:solidFill>
                  <a:srgbClr val="1F1E1B"/>
                </a:solidFill>
                <a:latin typeface="Calibri" pitchFamily="34" charset="0"/>
                <a:ea typeface="Calibri" pitchFamily="34" charset="-122"/>
                <a:cs typeface="Calibri" pitchFamily="34" charset="-120"/>
              </a:rPr>
              <a:t>NAME:</a:t>
            </a:r>
            <a:endParaRPr lang="en-US" sz="1300" dirty="0"/>
          </a:p>
        </p:txBody>
      </p:sp>
      <p:sp>
        <p:nvSpPr>
          <p:cNvPr id="9" name="Text 6"/>
          <p:cNvSpPr txBox="1"/>
          <p:nvPr/>
        </p:nvSpPr>
        <p:spPr>
          <a:xfrm>
            <a:off x="855147" y="6352154"/>
            <a:ext cx="4275734" cy="352897"/>
          </a:xfrm>
          <a:prstGeom prst="rect">
            <a:avLst/>
          </a:prstGeom>
          <a:noFill/>
          <a:ln/>
        </p:spPr>
        <p:txBody>
          <a:bodyPr wrap="square" lIns="0" tIns="0" rIns="0" bIns="0" rtlCol="0" anchor="ctr"/>
          <a:lstStyle/>
          <a:p>
            <a:pPr indent="0" marL="0">
              <a:buNone/>
            </a:pPr>
            <a:r>
              <a:rPr lang="en-US" sz="1300" b="1" dirty="0">
                <a:solidFill>
                  <a:srgbClr val="1F1E1B"/>
                </a:solidFill>
                <a:latin typeface="Calibri" pitchFamily="34" charset="0"/>
                <a:ea typeface="Calibri" pitchFamily="34" charset="-122"/>
                <a:cs typeface="Calibri" pitchFamily="34" charset="-120"/>
              </a:rPr>
              <a:t>TEACHER:</a:t>
            </a:r>
            <a:endParaRPr lang="en-US" sz="1300" dirty="0"/>
          </a:p>
        </p:txBody>
      </p:sp>
      <p:sp>
        <p:nvSpPr>
          <p:cNvPr id="10" name="Text 7"/>
          <p:cNvSpPr txBox="1"/>
          <p:nvPr/>
        </p:nvSpPr>
        <p:spPr>
          <a:xfrm>
            <a:off x="641360" y="7057949"/>
            <a:ext cx="8017002" cy="302484"/>
          </a:xfrm>
          <a:prstGeom prst="rect">
            <a:avLst/>
          </a:prstGeom>
          <a:noFill/>
          <a:ln/>
        </p:spPr>
        <p:txBody>
          <a:bodyPr wrap="square" lIns="0" tIns="0" rIns="0" bIns="0" rtlCol="0" anchor="ctr"/>
          <a:lstStyle/>
          <a:p>
            <a:pPr indent="0" marL="0">
              <a:buNone/>
            </a:pPr>
            <a:r>
              <a:rPr lang="en-US" sz="1100" dirty="0">
                <a:solidFill>
                  <a:srgbClr val="D8D5C9"/>
                </a:solidFill>
                <a:latin typeface="Calibri" pitchFamily="34" charset="0"/>
                <a:ea typeface="Calibri" pitchFamily="34" charset="-122"/>
                <a:cs typeface="Calibri" pitchFamily="34" charset="-120"/>
              </a:rPr>
              <a:t>Exam: Thu 6 May 2027</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3 · Area A</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10</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B36A00"/>
                </a:solidFill>
                <a:latin typeface="Arial" pitchFamily="34" charset="0"/>
                <a:ea typeface="Arial" pitchFamily="34" charset="-122"/>
                <a:cs typeface="Arial" pitchFamily="34" charset="-120"/>
              </a:rPr>
              <a:t>THE BORG RPE SCALE, 1RM AND 15RM</a:t>
            </a:r>
            <a:endParaRPr lang="en-US" sz="2500" dirty="0"/>
          </a:p>
        </p:txBody>
      </p:sp>
      <p:sp>
        <p:nvSpPr>
          <p:cNvPr id="5" name="Shape 3"/>
          <p:cNvSpPr/>
          <p:nvPr/>
        </p:nvSpPr>
        <p:spPr>
          <a:xfrm>
            <a:off x="587913" y="957864"/>
            <a:ext cx="9513509" cy="806623"/>
          </a:xfrm>
          <a:prstGeom prst="roundRect">
            <a:avLst>
              <a:gd name="adj" fmla="val 7935"/>
            </a:avLst>
          </a:prstGeom>
          <a:solidFill>
            <a:srgbClr val="F6ECDD"/>
          </a:solidFill>
          <a:ln/>
        </p:spPr>
      </p:sp>
      <p:sp>
        <p:nvSpPr>
          <p:cNvPr id="6" name="Text 4"/>
          <p:cNvSpPr txBox="1"/>
          <p:nvPr/>
        </p:nvSpPr>
        <p:spPr>
          <a:xfrm>
            <a:off x="587913" y="1129272"/>
            <a:ext cx="9513509" cy="504139"/>
          </a:xfrm>
          <a:prstGeom prst="rect">
            <a:avLst/>
          </a:prstGeom>
          <a:noFill/>
          <a:ln/>
        </p:spPr>
        <p:txBody>
          <a:bodyPr wrap="square" lIns="0" tIns="0" rIns="0" bIns="0" rtlCol="0" anchor="ctr"/>
          <a:lstStyle/>
          <a:p>
            <a:pPr algn="ctr" indent="0" marL="0">
              <a:buNone/>
            </a:pPr>
            <a:r>
              <a:rPr lang="en-US" sz="1800" b="1" dirty="0">
                <a:solidFill>
                  <a:srgbClr val="B36A00"/>
                </a:solidFill>
                <a:latin typeface="Arial" pitchFamily="34" charset="0"/>
                <a:ea typeface="Arial" pitchFamily="34" charset="-122"/>
                <a:cs typeface="Arial" pitchFamily="34" charset="-120"/>
              </a:rPr>
              <a:t>The Borg scale runs from ______ to ______        RPE × ______ = heart rate (bpm)</a:t>
            </a:r>
            <a:endParaRPr lang="en-US" sz="1800" dirty="0"/>
          </a:p>
        </p:txBody>
      </p:sp>
      <p:graphicFrame>
        <p:nvGraphicFramePr>
          <p:cNvPr id="11" name="Table 0"/>
          <p:cNvGraphicFramePr>
            <a:graphicFrameLocks noGrp="1"/>
          </p:cNvGraphicFramePr>
          <p:nvPr>
            <p:extLst>
              <p:ext uri="{D42A27DB-BD31-4B8C-83A1-F6EECF244321}">
                <p14:modId xmlns:p14="http://schemas.microsoft.com/office/powerpoint/2010/main" val="1579011935"/>
              </p:ext>
            </p:extLst>
          </p:nvPr>
        </p:nvGraphicFramePr>
        <p:xfrm>
          <a:off x="587913" y="1966143"/>
          <a:ext cx="9513509" cy="914400"/>
        </p:xfrm>
        <a:graphic>
          <a:graphicData uri="http://schemas.openxmlformats.org/drawingml/2006/table">
            <a:tbl>
              <a:tblPr/>
              <a:tblGrid>
                <a:gridCol w="2351654"/>
                <a:gridCol w="2351654"/>
                <a:gridCol w="2458547"/>
                <a:gridCol w="2351654"/>
              </a:tblGrid>
              <a:tr h="362980">
                <a:tc>
                  <a:txBody>
                    <a:bodyPr/>
                    <a:lstStyle/>
                    <a:p>
                      <a:pPr indent="0" marL="0">
                        <a:buNone/>
                      </a:pPr>
                      <a:r>
                        <a:rPr lang="en-US" sz="1100" b="1" dirty="0">
                          <a:solidFill>
                            <a:srgbClr val="1F1E1B"/>
                          </a:solidFill>
                          <a:latin typeface="Calibri" pitchFamily="34" charset="0"/>
                          <a:ea typeface="Calibri" pitchFamily="34" charset="-122"/>
                          <a:cs typeface="Calibri" pitchFamily="34" charset="-120"/>
                        </a:rPr>
                        <a:t>RPE reported</a:t>
                      </a: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6ECDD"/>
                    </a:solidFill>
                  </a:tcPr>
                </a:tc>
                <a:tc>
                  <a:txBody>
                    <a:bodyPr/>
                    <a:lstStyle/>
                    <a:p>
                      <a:pPr indent="0" marL="0">
                        <a:buNone/>
                      </a:pPr>
                      <a:r>
                        <a:rPr lang="en-US" sz="1100" b="1" dirty="0">
                          <a:solidFill>
                            <a:srgbClr val="1F1E1B"/>
                          </a:solidFill>
                          <a:latin typeface="Calibri" pitchFamily="34" charset="0"/>
                          <a:ea typeface="Calibri" pitchFamily="34" charset="-122"/>
                          <a:cs typeface="Calibri" pitchFamily="34" charset="-120"/>
                        </a:rPr>
                        <a:t>Heart rate (bpm)</a:t>
                      </a: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6ECDD"/>
                    </a:solidFill>
                  </a:tcPr>
                </a:tc>
                <a:tc>
                  <a:txBody>
                    <a:bodyPr/>
                    <a:lstStyle/>
                    <a:p>
                      <a:pPr indent="0" marL="0">
                        <a:buNone/>
                      </a:pPr>
                      <a:r>
                        <a:rPr lang="en-US" sz="1100" b="1" dirty="0">
                          <a:solidFill>
                            <a:srgbClr val="1F1E1B"/>
                          </a:solidFill>
                          <a:latin typeface="Calibri" pitchFamily="34" charset="0"/>
                          <a:ea typeface="Calibri" pitchFamily="34" charset="-122"/>
                          <a:cs typeface="Calibri" pitchFamily="34" charset="-120"/>
                        </a:rPr>
                        <a:t>Heart rate measured</a:t>
                      </a: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6ECDD"/>
                    </a:solidFill>
                  </a:tcPr>
                </a:tc>
                <a:tc>
                  <a:txBody>
                    <a:bodyPr/>
                    <a:lstStyle/>
                    <a:p>
                      <a:pPr indent="0" marL="0">
                        <a:buNone/>
                      </a:pPr>
                      <a:r>
                        <a:rPr lang="en-US" sz="1100" b="1" dirty="0">
                          <a:solidFill>
                            <a:srgbClr val="1F1E1B"/>
                          </a:solidFill>
                          <a:latin typeface="Calibri" pitchFamily="34" charset="0"/>
                          <a:ea typeface="Calibri" pitchFamily="34" charset="-122"/>
                          <a:cs typeface="Calibri" pitchFamily="34" charset="-120"/>
                        </a:rPr>
                        <a:t>RPE</a:t>
                      </a: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6ECDD"/>
                    </a:solidFill>
                  </a:tcPr>
                </a:tc>
              </a:tr>
              <a:tr h="625133">
                <a:tc>
                  <a:txBody>
                    <a:bodyPr/>
                    <a:lstStyle/>
                    <a:p>
                      <a:pPr indent="0" marL="0">
                        <a:buNone/>
                      </a:pPr>
                      <a:r>
                        <a:rPr lang="en-US" sz="1100" dirty="0">
                          <a:solidFill>
                            <a:srgbClr val="1F1E1B"/>
                          </a:solidFill>
                          <a:latin typeface="Calibri" pitchFamily="34" charset="0"/>
                          <a:ea typeface="Calibri" pitchFamily="34" charset="-122"/>
                          <a:cs typeface="Calibri" pitchFamily="34" charset="-120"/>
                        </a:rPr>
                        <a:t>11</a:t>
                      </a: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r>
                        <a:rPr lang="en-US" sz="1100" dirty="0">
                          <a:solidFill>
                            <a:srgbClr val="1F1E1B"/>
                          </a:solidFill>
                          <a:latin typeface="Calibri" pitchFamily="34" charset="0"/>
                          <a:ea typeface="Calibri" pitchFamily="34" charset="-122"/>
                          <a:cs typeface="Calibri" pitchFamily="34" charset="-120"/>
                        </a:rPr>
                        <a:t>140 bpm</a:t>
                      </a: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625133">
                <a:tc>
                  <a:txBody>
                    <a:bodyPr/>
                    <a:lstStyle/>
                    <a:p>
                      <a:pPr indent="0" marL="0">
                        <a:buNone/>
                      </a:pPr>
                      <a:r>
                        <a:rPr lang="en-US" sz="1100" dirty="0">
                          <a:solidFill>
                            <a:srgbClr val="1F1E1B"/>
                          </a:solidFill>
                          <a:latin typeface="Calibri" pitchFamily="34" charset="0"/>
                          <a:ea typeface="Calibri" pitchFamily="34" charset="-122"/>
                          <a:cs typeface="Calibri" pitchFamily="34" charset="-120"/>
                        </a:rPr>
                        <a:t>14</a:t>
                      </a: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r>
                        <a:rPr lang="en-US" sz="1100" dirty="0">
                          <a:solidFill>
                            <a:srgbClr val="1F1E1B"/>
                          </a:solidFill>
                          <a:latin typeface="Calibri" pitchFamily="34" charset="0"/>
                          <a:ea typeface="Calibri" pitchFamily="34" charset="-122"/>
                          <a:cs typeface="Calibri" pitchFamily="34" charset="-120"/>
                        </a:rPr>
                        <a:t>170 bpm</a:t>
                      </a: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625133">
                <a:tc>
                  <a:txBody>
                    <a:bodyPr/>
                    <a:lstStyle/>
                    <a:p>
                      <a:pPr indent="0" marL="0">
                        <a:buNone/>
                      </a:pPr>
                      <a:r>
                        <a:rPr lang="en-US" sz="1100" dirty="0">
                          <a:solidFill>
                            <a:srgbClr val="1F1E1B"/>
                          </a:solidFill>
                          <a:latin typeface="Calibri" pitchFamily="34" charset="0"/>
                          <a:ea typeface="Calibri" pitchFamily="34" charset="-122"/>
                          <a:cs typeface="Calibri" pitchFamily="34" charset="-120"/>
                        </a:rPr>
                        <a:t>18</a:t>
                      </a: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r>
                        <a:rPr lang="en-US" sz="1100" dirty="0">
                          <a:solidFill>
                            <a:srgbClr val="1F1E1B"/>
                          </a:solidFill>
                          <a:latin typeface="Calibri" pitchFamily="34" charset="0"/>
                          <a:ea typeface="Calibri" pitchFamily="34" charset="-122"/>
                          <a:cs typeface="Calibri" pitchFamily="34" charset="-120"/>
                        </a:rPr>
                        <a:t>90 bpm</a:t>
                      </a: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bl>
          </a:graphicData>
        </a:graphic>
      </p:graphicFrame>
      <p:sp>
        <p:nvSpPr>
          <p:cNvPr id="8" name="Text 5"/>
          <p:cNvSpPr txBox="1"/>
          <p:nvPr/>
        </p:nvSpPr>
        <p:spPr>
          <a:xfrm>
            <a:off x="587913" y="4083528"/>
            <a:ext cx="9513509" cy="302484"/>
          </a:xfrm>
          <a:prstGeom prst="rect">
            <a:avLst/>
          </a:prstGeom>
          <a:noFill/>
          <a:ln/>
        </p:spPr>
        <p:txBody>
          <a:bodyPr wrap="square" lIns="0" tIns="0" rIns="0" bIns="0" rtlCol="0" anchor="ctr"/>
          <a:lstStyle/>
          <a:p>
            <a:pPr indent="0" marL="0">
              <a:buNone/>
            </a:pPr>
            <a:r>
              <a:rPr lang="en-US" sz="1200" b="1" dirty="0">
                <a:solidFill>
                  <a:srgbClr val="1F1E1B"/>
                </a:solidFill>
                <a:latin typeface="Calibri" pitchFamily="34" charset="0"/>
                <a:ea typeface="Calibri" pitchFamily="34" charset="-122"/>
                <a:cs typeface="Calibri" pitchFamily="34" charset="-120"/>
              </a:rPr>
              <a:t>Why would a coach use RPE as well as a heart rate monitor?</a:t>
            </a:r>
            <a:endParaRPr lang="en-US" sz="1200" dirty="0"/>
          </a:p>
        </p:txBody>
      </p:sp>
      <p:sp>
        <p:nvSpPr>
          <p:cNvPr id="9" name="Shape 6"/>
          <p:cNvSpPr/>
          <p:nvPr/>
        </p:nvSpPr>
        <p:spPr>
          <a:xfrm>
            <a:off x="801700" y="4537253"/>
            <a:ext cx="9085936" cy="0"/>
          </a:xfrm>
          <a:prstGeom prst="line">
            <a:avLst/>
          </a:prstGeom>
          <a:noFill/>
          <a:ln w="9525">
            <a:solidFill>
              <a:srgbClr val="B9B5A4"/>
            </a:solidFill>
            <a:prstDash val="solid"/>
          </a:ln>
        </p:spPr>
      </p:sp>
      <p:sp>
        <p:nvSpPr>
          <p:cNvPr id="10" name="Shape 7"/>
          <p:cNvSpPr/>
          <p:nvPr/>
        </p:nvSpPr>
        <p:spPr>
          <a:xfrm>
            <a:off x="801700" y="4940564"/>
            <a:ext cx="9085936" cy="0"/>
          </a:xfrm>
          <a:prstGeom prst="line">
            <a:avLst/>
          </a:prstGeom>
          <a:noFill/>
          <a:ln w="9525">
            <a:solidFill>
              <a:srgbClr val="B9B5A4"/>
            </a:solidFill>
            <a:prstDash val="solid"/>
          </a:ln>
        </p:spPr>
      </p:sp>
      <p:sp>
        <p:nvSpPr>
          <p:cNvPr id="11" name="Text 8"/>
          <p:cNvSpPr txBox="1"/>
          <p:nvPr/>
        </p:nvSpPr>
        <p:spPr>
          <a:xfrm>
            <a:off x="587913" y="5545531"/>
            <a:ext cx="9513509" cy="705795"/>
          </a:xfrm>
          <a:prstGeom prst="rect">
            <a:avLst/>
          </a:prstGeom>
          <a:noFill/>
          <a:ln/>
        </p:spPr>
        <p:txBody>
          <a:bodyPr wrap="square" lIns="0" tIns="0" rIns="0" bIns="0" rtlCol="0" anchor="t"/>
          <a:lstStyle/>
          <a:p>
            <a:pPr indent="0" marL="0">
              <a:buNone/>
            </a:pPr>
            <a:r>
              <a:rPr lang="en-US" sz="1200" dirty="0">
                <a:solidFill>
                  <a:srgbClr val="1F1E1B"/>
                </a:solidFill>
                <a:latin typeface="Calibri" pitchFamily="34" charset="0"/>
                <a:ea typeface="Calibri" pitchFamily="34" charset="-122"/>
                <a:cs typeface="Calibri" pitchFamily="34" charset="-120"/>
              </a:rPr>
              <a:t>Repetition maximum. </a:t>
            </a:r>
            <a:pPr indent="0" marL="0">
              <a:buNone/>
            </a:pPr>
            <a:r>
              <a:rPr lang="en-US" sz="1200" b="1" dirty="0">
                <a:solidFill>
                  <a:srgbClr val="1F1E1B"/>
                </a:solidFill>
                <a:latin typeface="Calibri" pitchFamily="34" charset="0"/>
                <a:ea typeface="Calibri" pitchFamily="34" charset="-122"/>
                <a:cs typeface="Calibri" pitchFamily="34" charset="-120"/>
              </a:rPr>
              <a:t>1RM</a:t>
            </a:r>
            <a:pPr indent="0" marL="0">
              <a:buNone/>
            </a:pPr>
            <a:r>
              <a:rPr lang="en-US" sz="1200" dirty="0">
                <a:solidFill>
                  <a:srgbClr val="1F1E1B"/>
                </a:solidFill>
                <a:latin typeface="Calibri" pitchFamily="34" charset="0"/>
                <a:ea typeface="Calibri" pitchFamily="34" charset="-122"/>
                <a:cs typeface="Calibri" pitchFamily="34" charset="-120"/>
              </a:rPr>
              <a:t> is the maximum weight that can be lifted ______ time, and measures muscular s____________. </a:t>
            </a:r>
            <a:pPr indent="0" marL="0">
              <a:buNone/>
            </a:pPr>
            <a:r>
              <a:rPr lang="en-US" sz="1200" b="1" dirty="0">
                <a:solidFill>
                  <a:srgbClr val="1F1E1B"/>
                </a:solidFill>
                <a:latin typeface="Calibri" pitchFamily="34" charset="0"/>
                <a:ea typeface="Calibri" pitchFamily="34" charset="-122"/>
                <a:cs typeface="Calibri" pitchFamily="34" charset="-120"/>
              </a:rPr>
              <a:t>15RM</a:t>
            </a:r>
            <a:pPr indent="0" marL="0">
              <a:buNone/>
            </a:pPr>
            <a:r>
              <a:rPr lang="en-US" sz="1200" dirty="0">
                <a:solidFill>
                  <a:srgbClr val="1F1E1B"/>
                </a:solidFill>
                <a:latin typeface="Calibri" pitchFamily="34" charset="0"/>
                <a:ea typeface="Calibri" pitchFamily="34" charset="-122"/>
                <a:cs typeface="Calibri" pitchFamily="34" charset="-120"/>
              </a:rPr>
              <a:t> is the maximum weight that can be lifted ______ times, and is used for muscular e____________.</a:t>
            </a:r>
            <a:endParaRPr lang="en-US" sz="1200" dirty="0"/>
          </a:p>
        </p:txBody>
      </p:sp>
      <p:sp>
        <p:nvSpPr>
          <p:cNvPr id="12" name="Text 9"/>
          <p:cNvSpPr txBox="1"/>
          <p:nvPr/>
        </p:nvSpPr>
        <p:spPr>
          <a:xfrm>
            <a:off x="587913" y="6352154"/>
            <a:ext cx="9513509" cy="302484"/>
          </a:xfrm>
          <a:prstGeom prst="rect">
            <a:avLst/>
          </a:prstGeom>
          <a:noFill/>
          <a:ln/>
        </p:spPr>
        <p:txBody>
          <a:bodyPr wrap="square" lIns="0" tIns="0" rIns="0" bIns="0" rtlCol="0" anchor="ctr"/>
          <a:lstStyle/>
          <a:p>
            <a:pPr indent="0" marL="0">
              <a:buNone/>
            </a:pPr>
            <a:r>
              <a:rPr lang="en-US" sz="1200" b="1" dirty="0">
                <a:solidFill>
                  <a:srgbClr val="1F1E1B"/>
                </a:solidFill>
                <a:latin typeface="Calibri" pitchFamily="34" charset="0"/>
                <a:ea typeface="Calibri" pitchFamily="34" charset="-122"/>
                <a:cs typeface="Calibri" pitchFamily="34" charset="-120"/>
              </a:rPr>
              <a:t>A performer's 1RM is 80kg. What weight would they lift at 70% of their 1RM? Show your working:</a:t>
            </a:r>
            <a:endParaRPr lang="en-US" sz="1200" dirty="0"/>
          </a:p>
        </p:txBody>
      </p:sp>
      <p:sp>
        <p:nvSpPr>
          <p:cNvPr id="13" name="Shape 10"/>
          <p:cNvSpPr/>
          <p:nvPr/>
        </p:nvSpPr>
        <p:spPr>
          <a:xfrm>
            <a:off x="801700" y="6856293"/>
            <a:ext cx="9085936" cy="0"/>
          </a:xfrm>
          <a:prstGeom prst="line">
            <a:avLst/>
          </a:prstGeom>
          <a:noFill/>
          <a:ln w="9525">
            <a:solidFill>
              <a:srgbClr val="B9B5A4"/>
            </a:solidFill>
            <a:prstDash val="solid"/>
          </a:ln>
        </p:spPr>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3 · Area A</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11</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D0202E"/>
                </a:solidFill>
                <a:latin typeface="Arial" pitchFamily="34" charset="0"/>
                <a:ea typeface="Arial" pitchFamily="34" charset="-122"/>
                <a:cs typeface="Arial" pitchFamily="34" charset="-120"/>
              </a:rPr>
              <a:t>TECHNOLOGY, AND THE ANSWERS THAT SCORE NOTHING</a:t>
            </a:r>
            <a:endParaRPr lang="en-US" sz="2500" dirty="0"/>
          </a:p>
        </p:txBody>
      </p:sp>
      <p:sp>
        <p:nvSpPr>
          <p:cNvPr id="5" name="Text 3"/>
          <p:cNvSpPr txBox="1"/>
          <p:nvPr/>
        </p:nvSpPr>
        <p:spPr>
          <a:xfrm>
            <a:off x="587913" y="907451"/>
            <a:ext cx="9513509" cy="453725"/>
          </a:xfrm>
          <a:prstGeom prst="rect">
            <a:avLst/>
          </a:prstGeom>
          <a:noFill/>
          <a:ln/>
        </p:spPr>
        <p:txBody>
          <a:bodyPr wrap="square" lIns="0" tIns="0" rIns="0" bIns="0" rtlCol="0" anchor="t"/>
          <a:lstStyle/>
          <a:p>
            <a:pPr indent="0" marL="0">
              <a:buNone/>
            </a:pPr>
            <a:r>
              <a:rPr lang="en-US" sz="1200" dirty="0">
                <a:solidFill>
                  <a:srgbClr val="1F1E1B"/>
                </a:solidFill>
                <a:latin typeface="Calibri" pitchFamily="34" charset="0"/>
                <a:ea typeface="Calibri" pitchFamily="34" charset="-122"/>
                <a:cs typeface="Calibri" pitchFamily="34" charset="-120"/>
              </a:rPr>
              <a:t>Three technologies measure exercise intensity. Name each and say what it gives the performer or coach.</a:t>
            </a:r>
            <a:endParaRPr lang="en-US" sz="12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587913" y="1462004"/>
          <a:ext cx="9513509" cy="914400"/>
        </p:xfrm>
        <a:graphic>
          <a:graphicData uri="http://schemas.openxmlformats.org/drawingml/2006/table">
            <a:tbl>
              <a:tblPr/>
              <a:tblGrid>
                <a:gridCol w="3206801"/>
                <a:gridCol w="6306708"/>
              </a:tblGrid>
              <a:tr h="362980">
                <a:tc>
                  <a:txBody>
                    <a:bodyPr/>
                    <a:lstStyle/>
                    <a:p>
                      <a:pPr indent="0" marL="0">
                        <a:buNone/>
                      </a:pPr>
                      <a:r>
                        <a:rPr lang="en-US" sz="1100" b="1" dirty="0">
                          <a:solidFill>
                            <a:srgbClr val="1F1E1B"/>
                          </a:solidFill>
                          <a:latin typeface="Calibri" pitchFamily="34" charset="0"/>
                          <a:ea typeface="Calibri" pitchFamily="34" charset="-122"/>
                          <a:cs typeface="Calibri" pitchFamily="34" charset="-120"/>
                        </a:rPr>
                        <a:t>Technology</a:t>
                      </a:r>
                      <a:endParaRPr lang="en-US" sz="11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6ECDD"/>
                    </a:solidFill>
                  </a:tcPr>
                </a:tc>
                <a:tc>
                  <a:txBody>
                    <a:bodyPr/>
                    <a:lstStyle/>
                    <a:p>
                      <a:pPr indent="0" marL="0">
                        <a:buNone/>
                      </a:pPr>
                      <a:r>
                        <a:rPr lang="en-US" sz="1100" b="1" dirty="0">
                          <a:solidFill>
                            <a:srgbClr val="1F1E1B"/>
                          </a:solidFill>
                          <a:latin typeface="Calibri" pitchFamily="34" charset="0"/>
                          <a:ea typeface="Calibri" pitchFamily="34" charset="-122"/>
                          <a:cs typeface="Calibri" pitchFamily="34" charset="-120"/>
                        </a:rPr>
                        <a:t>What it gives the performer or coach</a:t>
                      </a:r>
                      <a:endParaRPr lang="en-US" sz="11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6ECDD"/>
                    </a:solidFill>
                  </a:tcPr>
                </a:tc>
              </a:tr>
              <a:tr h="857037">
                <a:tc>
                  <a:txBody>
                    <a:bodyPr/>
                    <a:lstStyle/>
                    <a:p>
                      <a:pPr indent="0" marL="0">
                        <a:buNone/>
                      </a:pPr>
                      <a:r>
                        <a:rPr lang="en-US" sz="1100" dirty="0">
                          <a:solidFill>
                            <a:srgbClr val="1F1E1B"/>
                          </a:solidFill>
                          <a:latin typeface="Calibri" pitchFamily="34" charset="0"/>
                          <a:ea typeface="Calibri" pitchFamily="34" charset="-122"/>
                          <a:cs typeface="Calibri" pitchFamily="34" charset="-120"/>
                        </a:rPr>
                        <a:t>H________  r______  m____________</a:t>
                      </a:r>
                      <a:endParaRPr lang="en-US" sz="11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857037">
                <a:tc>
                  <a:txBody>
                    <a:bodyPr/>
                    <a:lstStyle/>
                    <a:p>
                      <a:pPr indent="0" marL="0">
                        <a:buNone/>
                      </a:pPr>
                      <a:r>
                        <a:rPr lang="en-US" sz="1100" dirty="0">
                          <a:solidFill>
                            <a:srgbClr val="1F1E1B"/>
                          </a:solidFill>
                          <a:latin typeface="Calibri" pitchFamily="34" charset="0"/>
                          <a:ea typeface="Calibri" pitchFamily="34" charset="-122"/>
                          <a:cs typeface="Calibri" pitchFamily="34" charset="-120"/>
                        </a:rPr>
                        <a:t>S________  w__________</a:t>
                      </a:r>
                      <a:endParaRPr lang="en-US" sz="11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857037">
                <a:tc>
                  <a:txBody>
                    <a:bodyPr/>
                    <a:lstStyle/>
                    <a:p>
                      <a:pPr indent="0" marL="0">
                        <a:buNone/>
                      </a:pPr>
                      <a:r>
                        <a:rPr lang="en-US" sz="1100" dirty="0">
                          <a:solidFill>
                            <a:srgbClr val="1F1E1B"/>
                          </a:solidFill>
                          <a:latin typeface="Calibri" pitchFamily="34" charset="0"/>
                          <a:ea typeface="Calibri" pitchFamily="34" charset="-122"/>
                          <a:cs typeface="Calibri" pitchFamily="34" charset="-120"/>
                        </a:rPr>
                        <a:t>A______</a:t>
                      </a:r>
                      <a:endParaRPr lang="en-US" sz="11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bl>
          </a:graphicData>
        </a:graphic>
      </p:graphicFrame>
      <p:sp>
        <p:nvSpPr>
          <p:cNvPr id="7" name="Shape 4"/>
          <p:cNvSpPr/>
          <p:nvPr/>
        </p:nvSpPr>
        <p:spPr>
          <a:xfrm>
            <a:off x="587913" y="4537253"/>
            <a:ext cx="9513509" cy="1562832"/>
          </a:xfrm>
          <a:prstGeom prst="roundRect">
            <a:avLst>
              <a:gd name="adj" fmla="val 4096"/>
            </a:avLst>
          </a:prstGeom>
          <a:solidFill>
            <a:srgbClr val="FAE6E8"/>
          </a:solidFill>
          <a:ln/>
        </p:spPr>
      </p:sp>
      <p:sp>
        <p:nvSpPr>
          <p:cNvPr id="8" name="Text 5"/>
          <p:cNvSpPr txBox="1"/>
          <p:nvPr/>
        </p:nvSpPr>
        <p:spPr>
          <a:xfrm>
            <a:off x="823079" y="4718743"/>
            <a:ext cx="4275734" cy="302484"/>
          </a:xfrm>
          <a:prstGeom prst="rect">
            <a:avLst/>
          </a:prstGeom>
          <a:noFill/>
          <a:ln/>
        </p:spPr>
        <p:txBody>
          <a:bodyPr wrap="square" lIns="0" tIns="0" rIns="0" bIns="0" rtlCol="0" anchor="ctr"/>
          <a:lstStyle/>
          <a:p>
            <a:pPr indent="0" marL="0">
              <a:buNone/>
            </a:pPr>
            <a:r>
              <a:rPr lang="en-US" sz="1100" b="1" spc="200" kern="0" dirty="0">
                <a:solidFill>
                  <a:srgbClr val="D0202E"/>
                </a:solidFill>
                <a:latin typeface="Calibri" pitchFamily="34" charset="0"/>
                <a:ea typeface="Calibri" pitchFamily="34" charset="-122"/>
                <a:cs typeface="Calibri" pitchFamily="34" charset="-120"/>
              </a:rPr>
              <a:t>THE MARK SCHEME REFUSES</a:t>
            </a:r>
            <a:endParaRPr lang="en-US" sz="1100" dirty="0"/>
          </a:p>
        </p:txBody>
      </p:sp>
      <p:sp>
        <p:nvSpPr>
          <p:cNvPr id="9" name="Text 6"/>
          <p:cNvSpPr txBox="1"/>
          <p:nvPr/>
        </p:nvSpPr>
        <p:spPr>
          <a:xfrm>
            <a:off x="823079" y="5091806"/>
            <a:ext cx="9043178" cy="907451"/>
          </a:xfrm>
          <a:prstGeom prst="rect">
            <a:avLst/>
          </a:prstGeom>
          <a:noFill/>
          <a:ln/>
        </p:spPr>
        <p:txBody>
          <a:bodyPr wrap="square" lIns="0" tIns="0" rIns="0" bIns="0" rtlCol="0" anchor="t"/>
          <a:lstStyle/>
          <a:p>
            <a:pPr indent="0" marL="0">
              <a:buNone/>
            </a:pPr>
            <a:r>
              <a:rPr lang="en-US" sz="1200" dirty="0">
                <a:solidFill>
                  <a:srgbClr val="1F1E1B"/>
                </a:solidFill>
                <a:latin typeface="Calibri" pitchFamily="34" charset="0"/>
                <a:ea typeface="Calibri" pitchFamily="34" charset="-122"/>
                <a:cs typeface="Calibri" pitchFamily="34" charset="-120"/>
              </a:rPr>
              <a:t>On this exact question the examiner accepted </a:t>
            </a:r>
            <a:pPr indent="0" marL="0">
              <a:buNone/>
            </a:pPr>
            <a:r>
              <a:rPr lang="en-US" sz="1200" b="1" dirty="0">
                <a:solidFill>
                  <a:srgbClr val="1F1E1B"/>
                </a:solidFill>
                <a:latin typeface="Calibri" pitchFamily="34" charset="0"/>
                <a:ea typeface="Calibri" pitchFamily="34" charset="-122"/>
                <a:cs typeface="Calibri" pitchFamily="34" charset="-120"/>
              </a:rPr>
              <a:t>heart rate monitor</a:t>
            </a:r>
            <a:pPr indent="0" marL="0">
              <a:buNone/>
            </a:pPr>
            <a:r>
              <a:rPr lang="en-US" sz="1200" dirty="0">
                <a:solidFill>
                  <a:srgbClr val="1F1E1B"/>
                </a:solidFill>
                <a:latin typeface="Calibri" pitchFamily="34" charset="0"/>
                <a:ea typeface="Calibri" pitchFamily="34" charset="-122"/>
                <a:cs typeface="Calibri" pitchFamily="34" charset="-120"/>
              </a:rPr>
              <a:t> and refused all of these: "fitness tracker", "fitness band", "heart rate" on its own, and "sports vest". Name the device precisely. A nearly-right word scores zero.</a:t>
            </a:r>
            <a:endParaRPr lang="en-US" sz="1200" dirty="0"/>
          </a:p>
        </p:txBody>
      </p:sp>
      <p:sp>
        <p:nvSpPr>
          <p:cNvPr id="10" name="Text 7"/>
          <p:cNvSpPr txBox="1"/>
          <p:nvPr/>
        </p:nvSpPr>
        <p:spPr>
          <a:xfrm>
            <a:off x="587913" y="6301740"/>
            <a:ext cx="9513509" cy="302484"/>
          </a:xfrm>
          <a:prstGeom prst="rect">
            <a:avLst/>
          </a:prstGeom>
          <a:noFill/>
          <a:ln/>
        </p:spPr>
        <p:txBody>
          <a:bodyPr wrap="square" lIns="0" tIns="0" rIns="0" bIns="0" rtlCol="0" anchor="ctr"/>
          <a:lstStyle/>
          <a:p>
            <a:pPr indent="0" marL="0">
              <a:buNone/>
            </a:pPr>
            <a:r>
              <a:rPr lang="en-US" sz="1200" b="1" dirty="0">
                <a:solidFill>
                  <a:srgbClr val="1F1E1B"/>
                </a:solidFill>
                <a:latin typeface="Calibri" pitchFamily="34" charset="0"/>
                <a:ea typeface="Calibri" pitchFamily="34" charset="-122"/>
                <a:cs typeface="Calibri" pitchFamily="34" charset="-120"/>
              </a:rPr>
              <a:t>Other answers you have met that the mark scheme refuses. Add to this list all year:</a:t>
            </a:r>
            <a:endParaRPr lang="en-US" sz="1200" dirty="0"/>
          </a:p>
        </p:txBody>
      </p:sp>
      <p:sp>
        <p:nvSpPr>
          <p:cNvPr id="11" name="Shape 8"/>
          <p:cNvSpPr/>
          <p:nvPr/>
        </p:nvSpPr>
        <p:spPr>
          <a:xfrm>
            <a:off x="801700" y="6755465"/>
            <a:ext cx="9085936" cy="0"/>
          </a:xfrm>
          <a:prstGeom prst="line">
            <a:avLst/>
          </a:prstGeom>
          <a:noFill/>
          <a:ln w="9525">
            <a:solidFill>
              <a:srgbClr val="B9B5A4"/>
            </a:solidFill>
            <a:prstDash val="solid"/>
          </a:ln>
        </p:spPr>
      </p:sp>
      <p:sp>
        <p:nvSpPr>
          <p:cNvPr id="12" name="Shape 9"/>
          <p:cNvSpPr/>
          <p:nvPr/>
        </p:nvSpPr>
        <p:spPr>
          <a:xfrm>
            <a:off x="801700" y="7138611"/>
            <a:ext cx="9085936" cy="0"/>
          </a:xfrm>
          <a:prstGeom prst="line">
            <a:avLst/>
          </a:prstGeom>
          <a:noFill/>
          <a:ln w="9525">
            <a:solidFill>
              <a:srgbClr val="B9B5A4"/>
            </a:solidFill>
            <a:prstDash val="solid"/>
          </a:ln>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3 · Area A</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12</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1F1E1B"/>
                </a:solidFill>
                <a:latin typeface="Arial" pitchFamily="34" charset="0"/>
                <a:ea typeface="Arial" pitchFamily="34" charset="-122"/>
                <a:cs typeface="Arial" pitchFamily="34" charset="-120"/>
              </a:rPr>
              <a:t>SELF-TEST</a:t>
            </a:r>
            <a:endParaRPr lang="en-US" sz="2500" dirty="0"/>
          </a:p>
        </p:txBody>
      </p:sp>
      <p:sp>
        <p:nvSpPr>
          <p:cNvPr id="5" name="Text 3"/>
          <p:cNvSpPr txBox="1"/>
          <p:nvPr/>
        </p:nvSpPr>
        <p:spPr>
          <a:xfrm>
            <a:off x="587913" y="907451"/>
            <a:ext cx="9513509" cy="453725"/>
          </a:xfrm>
          <a:prstGeom prst="rect">
            <a:avLst/>
          </a:prstGeom>
          <a:noFill/>
          <a:ln/>
        </p:spPr>
        <p:txBody>
          <a:bodyPr wrap="square" lIns="0" tIns="0" rIns="0" bIns="0" rtlCol="0" anchor="t"/>
          <a:lstStyle/>
          <a:p>
            <a:pPr indent="0" marL="0">
              <a:buNone/>
            </a:pPr>
            <a:r>
              <a:rPr lang="en-US" sz="1200" dirty="0">
                <a:solidFill>
                  <a:srgbClr val="1F1E1B"/>
                </a:solidFill>
                <a:latin typeface="Calibri" pitchFamily="34" charset="0"/>
                <a:ea typeface="Calibri" pitchFamily="34" charset="-122"/>
                <a:cs typeface="Calibri" pitchFamily="34" charset="-120"/>
              </a:rPr>
              <a:t>Cover your notes. Mark it against the knowledge organiser on the next page. This is exam content: it has to be automatic by May.</a:t>
            </a:r>
            <a:endParaRPr lang="en-US" sz="1200" dirty="0"/>
          </a:p>
        </p:txBody>
      </p:sp>
      <p:sp>
        <p:nvSpPr>
          <p:cNvPr id="6" name="Text 4"/>
          <p:cNvSpPr txBox="1"/>
          <p:nvPr/>
        </p:nvSpPr>
        <p:spPr>
          <a:xfrm>
            <a:off x="587913" y="1462004"/>
            <a:ext cx="9513509" cy="302484"/>
          </a:xfrm>
          <a:prstGeom prst="rect">
            <a:avLst/>
          </a:prstGeom>
          <a:noFill/>
          <a:ln/>
        </p:spPr>
        <p:txBody>
          <a:bodyPr wrap="square" lIns="0" tIns="0" rIns="0" bIns="0" rtlCol="0" anchor="ctr"/>
          <a:lstStyle/>
          <a:p>
            <a:pPr indent="0" marL="0">
              <a:buNone/>
            </a:pPr>
            <a:r>
              <a:rPr lang="en-US" sz="1200" b="1" dirty="0">
                <a:solidFill>
                  <a:srgbClr val="1F1E1B"/>
                </a:solidFill>
                <a:latin typeface="Calibri" pitchFamily="34" charset="0"/>
                <a:ea typeface="Calibri" pitchFamily="34" charset="-122"/>
                <a:cs typeface="Calibri" pitchFamily="34" charset="-120"/>
              </a:rPr>
              <a:t>1.  Which two components do events lasting more than 30 minutes need?</a:t>
            </a:r>
            <a:endParaRPr lang="en-US" sz="1200" dirty="0"/>
          </a:p>
        </p:txBody>
      </p:sp>
      <p:sp>
        <p:nvSpPr>
          <p:cNvPr id="7" name="Shape 5"/>
          <p:cNvSpPr/>
          <p:nvPr/>
        </p:nvSpPr>
        <p:spPr>
          <a:xfrm>
            <a:off x="908594" y="1845149"/>
            <a:ext cx="8765256" cy="0"/>
          </a:xfrm>
          <a:prstGeom prst="line">
            <a:avLst/>
          </a:prstGeom>
          <a:noFill/>
          <a:ln w="9525">
            <a:solidFill>
              <a:srgbClr val="B9B5A4"/>
            </a:solidFill>
            <a:prstDash val="solid"/>
          </a:ln>
        </p:spPr>
      </p:sp>
      <p:sp>
        <p:nvSpPr>
          <p:cNvPr id="8" name="Shape 6"/>
          <p:cNvSpPr/>
          <p:nvPr/>
        </p:nvSpPr>
        <p:spPr>
          <a:xfrm>
            <a:off x="908594" y="2208130"/>
            <a:ext cx="8765256" cy="0"/>
          </a:xfrm>
          <a:prstGeom prst="line">
            <a:avLst/>
          </a:prstGeom>
          <a:noFill/>
          <a:ln w="9525">
            <a:solidFill>
              <a:srgbClr val="B9B5A4"/>
            </a:solidFill>
            <a:prstDash val="solid"/>
          </a:ln>
        </p:spPr>
      </p:sp>
      <p:sp>
        <p:nvSpPr>
          <p:cNvPr id="9" name="Text 7"/>
          <p:cNvSpPr txBox="1"/>
          <p:nvPr/>
        </p:nvSpPr>
        <p:spPr>
          <a:xfrm>
            <a:off x="587913" y="2399703"/>
            <a:ext cx="9513509" cy="302484"/>
          </a:xfrm>
          <a:prstGeom prst="rect">
            <a:avLst/>
          </a:prstGeom>
          <a:noFill/>
          <a:ln/>
        </p:spPr>
        <p:txBody>
          <a:bodyPr wrap="square" lIns="0" tIns="0" rIns="0" bIns="0" rtlCol="0" anchor="ctr"/>
          <a:lstStyle/>
          <a:p>
            <a:pPr indent="0" marL="0">
              <a:buNone/>
            </a:pPr>
            <a:r>
              <a:rPr lang="en-US" sz="1200" b="1" dirty="0">
                <a:solidFill>
                  <a:srgbClr val="1F1E1B"/>
                </a:solidFill>
                <a:latin typeface="Calibri" pitchFamily="34" charset="0"/>
                <a:ea typeface="Calibri" pitchFamily="34" charset="-122"/>
                <a:cs typeface="Calibri" pitchFamily="34" charset="-120"/>
              </a:rPr>
              <a:t>2.  What do the four letters of FITT stand for?</a:t>
            </a:r>
            <a:endParaRPr lang="en-US" sz="1200" dirty="0"/>
          </a:p>
        </p:txBody>
      </p:sp>
      <p:sp>
        <p:nvSpPr>
          <p:cNvPr id="10" name="Shape 8"/>
          <p:cNvSpPr/>
          <p:nvPr/>
        </p:nvSpPr>
        <p:spPr>
          <a:xfrm>
            <a:off x="908594" y="2782848"/>
            <a:ext cx="8765256" cy="0"/>
          </a:xfrm>
          <a:prstGeom prst="line">
            <a:avLst/>
          </a:prstGeom>
          <a:noFill/>
          <a:ln w="9525">
            <a:solidFill>
              <a:srgbClr val="B9B5A4"/>
            </a:solidFill>
            <a:prstDash val="solid"/>
          </a:ln>
        </p:spPr>
      </p:sp>
      <p:sp>
        <p:nvSpPr>
          <p:cNvPr id="11" name="Shape 9"/>
          <p:cNvSpPr/>
          <p:nvPr/>
        </p:nvSpPr>
        <p:spPr>
          <a:xfrm>
            <a:off x="908594" y="3145829"/>
            <a:ext cx="8765256" cy="0"/>
          </a:xfrm>
          <a:prstGeom prst="line">
            <a:avLst/>
          </a:prstGeom>
          <a:noFill/>
          <a:ln w="9525">
            <a:solidFill>
              <a:srgbClr val="B9B5A4"/>
            </a:solidFill>
            <a:prstDash val="solid"/>
          </a:ln>
        </p:spPr>
      </p:sp>
      <p:sp>
        <p:nvSpPr>
          <p:cNvPr id="12" name="Text 10"/>
          <p:cNvSpPr txBox="1"/>
          <p:nvPr/>
        </p:nvSpPr>
        <p:spPr>
          <a:xfrm>
            <a:off x="587913" y="3337402"/>
            <a:ext cx="9513509" cy="302484"/>
          </a:xfrm>
          <a:prstGeom prst="rect">
            <a:avLst/>
          </a:prstGeom>
          <a:noFill/>
          <a:ln/>
        </p:spPr>
        <p:txBody>
          <a:bodyPr wrap="square" lIns="0" tIns="0" rIns="0" bIns="0" rtlCol="0" anchor="ctr"/>
          <a:lstStyle/>
          <a:p>
            <a:pPr indent="0" marL="0">
              <a:buNone/>
            </a:pPr>
            <a:r>
              <a:rPr lang="en-US" sz="1200" b="1" dirty="0">
                <a:solidFill>
                  <a:srgbClr val="1F1E1B"/>
                </a:solidFill>
                <a:latin typeface="Calibri" pitchFamily="34" charset="0"/>
                <a:ea typeface="Calibri" pitchFamily="34" charset="-122"/>
                <a:cs typeface="Calibri" pitchFamily="34" charset="-120"/>
              </a:rPr>
              <a:t>3.  Name all seven additional principles of training.</a:t>
            </a:r>
            <a:endParaRPr lang="en-US" sz="1200" dirty="0"/>
          </a:p>
        </p:txBody>
      </p:sp>
      <p:sp>
        <p:nvSpPr>
          <p:cNvPr id="13" name="Shape 11"/>
          <p:cNvSpPr/>
          <p:nvPr/>
        </p:nvSpPr>
        <p:spPr>
          <a:xfrm>
            <a:off x="908594" y="3720547"/>
            <a:ext cx="8765256" cy="0"/>
          </a:xfrm>
          <a:prstGeom prst="line">
            <a:avLst/>
          </a:prstGeom>
          <a:noFill/>
          <a:ln w="9525">
            <a:solidFill>
              <a:srgbClr val="B9B5A4"/>
            </a:solidFill>
            <a:prstDash val="solid"/>
          </a:ln>
        </p:spPr>
      </p:sp>
      <p:sp>
        <p:nvSpPr>
          <p:cNvPr id="14" name="Shape 12"/>
          <p:cNvSpPr/>
          <p:nvPr/>
        </p:nvSpPr>
        <p:spPr>
          <a:xfrm>
            <a:off x="908594" y="4083528"/>
            <a:ext cx="8765256" cy="0"/>
          </a:xfrm>
          <a:prstGeom prst="line">
            <a:avLst/>
          </a:prstGeom>
          <a:noFill/>
          <a:ln w="9525">
            <a:solidFill>
              <a:srgbClr val="B9B5A4"/>
            </a:solidFill>
            <a:prstDash val="solid"/>
          </a:ln>
        </p:spPr>
      </p:sp>
      <p:sp>
        <p:nvSpPr>
          <p:cNvPr id="15" name="Text 13"/>
          <p:cNvSpPr txBox="1"/>
          <p:nvPr/>
        </p:nvSpPr>
        <p:spPr>
          <a:xfrm>
            <a:off x="587913" y="4275100"/>
            <a:ext cx="9513509" cy="302484"/>
          </a:xfrm>
          <a:prstGeom prst="rect">
            <a:avLst/>
          </a:prstGeom>
          <a:noFill/>
          <a:ln/>
        </p:spPr>
        <p:txBody>
          <a:bodyPr wrap="square" lIns="0" tIns="0" rIns="0" bIns="0" rtlCol="0" anchor="ctr"/>
          <a:lstStyle/>
          <a:p>
            <a:pPr indent="0" marL="0">
              <a:buNone/>
            </a:pPr>
            <a:r>
              <a:rPr lang="en-US" sz="1200" b="1" dirty="0">
                <a:solidFill>
                  <a:srgbClr val="1F1E1B"/>
                </a:solidFill>
                <a:latin typeface="Calibri" pitchFamily="34" charset="0"/>
                <a:ea typeface="Calibri" pitchFamily="34" charset="-122"/>
                <a:cs typeface="Calibri" pitchFamily="34" charset="-120"/>
              </a:rPr>
              <a:t>4.  What is the formula for maximum heart rate?</a:t>
            </a:r>
            <a:endParaRPr lang="en-US" sz="1200" dirty="0"/>
          </a:p>
        </p:txBody>
      </p:sp>
      <p:sp>
        <p:nvSpPr>
          <p:cNvPr id="16" name="Shape 14"/>
          <p:cNvSpPr/>
          <p:nvPr/>
        </p:nvSpPr>
        <p:spPr>
          <a:xfrm>
            <a:off x="908594" y="4658246"/>
            <a:ext cx="8765256" cy="0"/>
          </a:xfrm>
          <a:prstGeom prst="line">
            <a:avLst/>
          </a:prstGeom>
          <a:noFill/>
          <a:ln w="9525">
            <a:solidFill>
              <a:srgbClr val="B9B5A4"/>
            </a:solidFill>
            <a:prstDash val="solid"/>
          </a:ln>
        </p:spPr>
      </p:sp>
      <p:sp>
        <p:nvSpPr>
          <p:cNvPr id="17" name="Shape 15"/>
          <p:cNvSpPr/>
          <p:nvPr/>
        </p:nvSpPr>
        <p:spPr>
          <a:xfrm>
            <a:off x="908594" y="5021226"/>
            <a:ext cx="8765256" cy="0"/>
          </a:xfrm>
          <a:prstGeom prst="line">
            <a:avLst/>
          </a:prstGeom>
          <a:noFill/>
          <a:ln w="9525">
            <a:solidFill>
              <a:srgbClr val="B9B5A4"/>
            </a:solidFill>
            <a:prstDash val="solid"/>
          </a:ln>
        </p:spPr>
      </p:sp>
      <p:sp>
        <p:nvSpPr>
          <p:cNvPr id="18" name="Text 16"/>
          <p:cNvSpPr txBox="1"/>
          <p:nvPr/>
        </p:nvSpPr>
        <p:spPr>
          <a:xfrm>
            <a:off x="587913" y="5212799"/>
            <a:ext cx="9513509" cy="302484"/>
          </a:xfrm>
          <a:prstGeom prst="rect">
            <a:avLst/>
          </a:prstGeom>
          <a:noFill/>
          <a:ln/>
        </p:spPr>
        <p:txBody>
          <a:bodyPr wrap="square" lIns="0" tIns="0" rIns="0" bIns="0" rtlCol="0" anchor="ctr"/>
          <a:lstStyle/>
          <a:p>
            <a:pPr indent="0" marL="0">
              <a:buNone/>
            </a:pPr>
            <a:r>
              <a:rPr lang="en-US" sz="1200" b="1" dirty="0">
                <a:solidFill>
                  <a:srgbClr val="1F1E1B"/>
                </a:solidFill>
                <a:latin typeface="Calibri" pitchFamily="34" charset="0"/>
                <a:ea typeface="Calibri" pitchFamily="34" charset="-122"/>
                <a:cs typeface="Calibri" pitchFamily="34" charset="-120"/>
              </a:rPr>
              <a:t>5.  State both training zones as percentages of HR max.</a:t>
            </a:r>
            <a:endParaRPr lang="en-US" sz="1200" dirty="0"/>
          </a:p>
        </p:txBody>
      </p:sp>
      <p:sp>
        <p:nvSpPr>
          <p:cNvPr id="19" name="Shape 17"/>
          <p:cNvSpPr/>
          <p:nvPr/>
        </p:nvSpPr>
        <p:spPr>
          <a:xfrm>
            <a:off x="908594" y="5595945"/>
            <a:ext cx="8765256" cy="0"/>
          </a:xfrm>
          <a:prstGeom prst="line">
            <a:avLst/>
          </a:prstGeom>
          <a:noFill/>
          <a:ln w="9525">
            <a:solidFill>
              <a:srgbClr val="B9B5A4"/>
            </a:solidFill>
            <a:prstDash val="solid"/>
          </a:ln>
        </p:spPr>
      </p:sp>
      <p:sp>
        <p:nvSpPr>
          <p:cNvPr id="20" name="Shape 18"/>
          <p:cNvSpPr/>
          <p:nvPr/>
        </p:nvSpPr>
        <p:spPr>
          <a:xfrm>
            <a:off x="908594" y="5958925"/>
            <a:ext cx="8765256" cy="0"/>
          </a:xfrm>
          <a:prstGeom prst="line">
            <a:avLst/>
          </a:prstGeom>
          <a:noFill/>
          <a:ln w="9525">
            <a:solidFill>
              <a:srgbClr val="B9B5A4"/>
            </a:solidFill>
            <a:prstDash val="solid"/>
          </a:ln>
        </p:spPr>
      </p:sp>
      <p:sp>
        <p:nvSpPr>
          <p:cNvPr id="21" name="Text 19"/>
          <p:cNvSpPr txBox="1"/>
          <p:nvPr/>
        </p:nvSpPr>
        <p:spPr>
          <a:xfrm>
            <a:off x="587913" y="6150498"/>
            <a:ext cx="9513509" cy="302484"/>
          </a:xfrm>
          <a:prstGeom prst="rect">
            <a:avLst/>
          </a:prstGeom>
          <a:noFill/>
          <a:ln/>
        </p:spPr>
        <p:txBody>
          <a:bodyPr wrap="square" lIns="0" tIns="0" rIns="0" bIns="0" rtlCol="0" anchor="ctr"/>
          <a:lstStyle/>
          <a:p>
            <a:pPr indent="0" marL="0">
              <a:buNone/>
            </a:pPr>
            <a:r>
              <a:rPr lang="en-US" sz="1200" b="1" dirty="0">
                <a:solidFill>
                  <a:srgbClr val="1F1E1B"/>
                </a:solidFill>
                <a:latin typeface="Calibri" pitchFamily="34" charset="0"/>
                <a:ea typeface="Calibri" pitchFamily="34" charset="-122"/>
                <a:cs typeface="Calibri" pitchFamily="34" charset="-120"/>
              </a:rPr>
              <a:t>6.  What is the range of the Borg scale, and how do you turn an RPE into a heart rate?</a:t>
            </a:r>
            <a:endParaRPr lang="en-US" sz="1200" dirty="0"/>
          </a:p>
        </p:txBody>
      </p:sp>
      <p:sp>
        <p:nvSpPr>
          <p:cNvPr id="22" name="Shape 20"/>
          <p:cNvSpPr/>
          <p:nvPr/>
        </p:nvSpPr>
        <p:spPr>
          <a:xfrm>
            <a:off x="908594" y="6533644"/>
            <a:ext cx="8765256" cy="0"/>
          </a:xfrm>
          <a:prstGeom prst="line">
            <a:avLst/>
          </a:prstGeom>
          <a:noFill/>
          <a:ln w="9525">
            <a:solidFill>
              <a:srgbClr val="B9B5A4"/>
            </a:solidFill>
            <a:prstDash val="solid"/>
          </a:ln>
        </p:spPr>
      </p:sp>
      <p:sp>
        <p:nvSpPr>
          <p:cNvPr id="23" name="Shape 21"/>
          <p:cNvSpPr/>
          <p:nvPr/>
        </p:nvSpPr>
        <p:spPr>
          <a:xfrm>
            <a:off x="908594" y="6896624"/>
            <a:ext cx="8765256" cy="0"/>
          </a:xfrm>
          <a:prstGeom prst="line">
            <a:avLst/>
          </a:prstGeom>
          <a:noFill/>
          <a:ln w="9525">
            <a:solidFill>
              <a:srgbClr val="B9B5A4"/>
            </a:solidFill>
            <a:prstDash val="solid"/>
          </a:ln>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3 · Area A</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13</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1F1E1B"/>
                </a:solidFill>
                <a:latin typeface="Arial" pitchFamily="34" charset="0"/>
                <a:ea typeface="Arial" pitchFamily="34" charset="-122"/>
                <a:cs typeface="Arial" pitchFamily="34" charset="-120"/>
              </a:rPr>
              <a:t>AREA A KNOWLEDGE ORGANISER</a:t>
            </a:r>
            <a:endParaRPr lang="en-US" sz="2500" dirty="0"/>
          </a:p>
        </p:txBody>
      </p:sp>
      <p:sp>
        <p:nvSpPr>
          <p:cNvPr id="5" name="Shape 3"/>
          <p:cNvSpPr/>
          <p:nvPr/>
        </p:nvSpPr>
        <p:spPr>
          <a:xfrm>
            <a:off x="587913" y="957864"/>
            <a:ext cx="3042898" cy="5041392"/>
          </a:xfrm>
          <a:prstGeom prst="roundRect">
            <a:avLst>
              <a:gd name="adj" fmla="val 2104"/>
            </a:avLst>
          </a:prstGeom>
          <a:solidFill>
            <a:srgbClr val="E4EFE8"/>
          </a:solidFill>
          <a:ln/>
        </p:spPr>
      </p:sp>
      <p:sp>
        <p:nvSpPr>
          <p:cNvPr id="6" name="Text 4"/>
          <p:cNvSpPr txBox="1"/>
          <p:nvPr/>
        </p:nvSpPr>
        <p:spPr>
          <a:xfrm>
            <a:off x="758943" y="1088941"/>
            <a:ext cx="2700839" cy="403311"/>
          </a:xfrm>
          <a:prstGeom prst="rect">
            <a:avLst/>
          </a:prstGeom>
          <a:noFill/>
          <a:ln/>
        </p:spPr>
        <p:txBody>
          <a:bodyPr wrap="square" lIns="0" tIns="0" rIns="0" bIns="0" rtlCol="0" anchor="ctr"/>
          <a:lstStyle/>
          <a:p>
            <a:pPr indent="0" marL="0">
              <a:buNone/>
            </a:pPr>
            <a:r>
              <a:rPr lang="en-US" sz="1250" b="1" dirty="0">
                <a:solidFill>
                  <a:srgbClr val="2C6E49"/>
                </a:solidFill>
                <a:latin typeface="Arial" pitchFamily="34" charset="0"/>
                <a:ea typeface="Arial" pitchFamily="34" charset="-122"/>
                <a:cs typeface="Arial" pitchFamily="34" charset="-120"/>
              </a:rPr>
              <a:t>A1 Components and sports</a:t>
            </a:r>
            <a:endParaRPr lang="en-US" sz="1250" dirty="0"/>
          </a:p>
        </p:txBody>
      </p:sp>
      <p:sp>
        <p:nvSpPr>
          <p:cNvPr id="7" name="Text 5"/>
          <p:cNvSpPr txBox="1"/>
          <p:nvPr/>
        </p:nvSpPr>
        <p:spPr>
          <a:xfrm>
            <a:off x="758943" y="1512418"/>
            <a:ext cx="2700839" cy="4386011"/>
          </a:xfrm>
          <a:prstGeom prst="rect">
            <a:avLst/>
          </a:prstGeom>
          <a:noFill/>
          <a:ln/>
        </p:spPr>
        <p:txBody>
          <a:bodyPr wrap="square" lIns="0" tIns="0" rIns="0" bIns="0" rtlCol="0" anchor="t"/>
          <a:lstStyle/>
          <a:p>
            <a:pPr indent="0" marL="0">
              <a:buNone/>
            </a:pPr>
            <a:r>
              <a:rPr lang="en-US" sz="850" dirty="0">
                <a:solidFill>
                  <a:srgbClr val="1F1E1B"/>
                </a:solidFill>
                <a:latin typeface="Calibri" pitchFamily="34" charset="0"/>
                <a:ea typeface="Calibri" pitchFamily="34" charset="-122"/>
                <a:cs typeface="Calibri" pitchFamily="34" charset="-120"/>
              </a:rPr>
              <a:t>Aerobic and muscular endurance: events over 30 minutes.</a:t>
            </a:r>
            <a:endParaRPr lang="en-US" sz="850" dirty="0"/>
          </a:p>
          <a:p>
            <a:pPr indent="0" marL="0">
              <a:buNone/>
            </a:pPr>
            <a:r>
              <a:rPr lang="en-US" sz="850" dirty="0">
                <a:solidFill>
                  <a:srgbClr val="1F1E1B"/>
                </a:solidFill>
                <a:latin typeface="Calibri" pitchFamily="34" charset="0"/>
                <a:ea typeface="Calibri" pitchFamily="34" charset="-122"/>
                <a:cs typeface="Calibri" pitchFamily="34" charset="-120"/>
              </a:rPr>
              <a:t>Muscular strength: force, e.g. throwing events.</a:t>
            </a:r>
            <a:endParaRPr lang="en-US" sz="850" dirty="0"/>
          </a:p>
          <a:p>
            <a:pPr indent="0" marL="0">
              <a:buNone/>
            </a:pPr>
            <a:r>
              <a:rPr lang="en-US" sz="850" dirty="0">
                <a:solidFill>
                  <a:srgbClr val="1F1E1B"/>
                </a:solidFill>
                <a:latin typeface="Calibri" pitchFamily="34" charset="0"/>
                <a:ea typeface="Calibri" pitchFamily="34" charset="-122"/>
                <a:cs typeface="Calibri" pitchFamily="34" charset="-120"/>
              </a:rPr>
              <a:t>Speed: fast movement, e.g. sprinting.</a:t>
            </a:r>
            <a:endParaRPr lang="en-US" sz="850" dirty="0"/>
          </a:p>
          <a:p>
            <a:pPr indent="0" marL="0">
              <a:buNone/>
            </a:pPr>
            <a:r>
              <a:rPr lang="en-US" sz="850" dirty="0">
                <a:solidFill>
                  <a:srgbClr val="1F1E1B"/>
                </a:solidFill>
                <a:latin typeface="Calibri" pitchFamily="34" charset="0"/>
                <a:ea typeface="Calibri" pitchFamily="34" charset="-122"/>
                <a:cs typeface="Calibri" pitchFamily="34" charset="-120"/>
              </a:rPr>
              <a:t>Flexibility: wide range of movement around a joint, e.g. gymnastics, martial arts.</a:t>
            </a:r>
            <a:endParaRPr lang="en-US" sz="850" dirty="0"/>
          </a:p>
          <a:p>
            <a:pPr indent="0" marL="0">
              <a:buNone/>
            </a:pPr>
            <a:r>
              <a:rPr lang="en-US" sz="850" dirty="0">
                <a:solidFill>
                  <a:srgbClr val="1F1E1B"/>
                </a:solidFill>
                <a:latin typeface="Calibri" pitchFamily="34" charset="0"/>
                <a:ea typeface="Calibri" pitchFamily="34" charset="-122"/>
                <a:cs typeface="Calibri" pitchFamily="34" charset="-120"/>
              </a:rPr>
              <a:t>Body composition: low body fat, e.g. gymnastics; high muscle mass, e.g. sprinters.</a:t>
            </a:r>
            <a:endParaRPr lang="en-US" sz="850" dirty="0"/>
          </a:p>
          <a:p>
            <a:pPr indent="0" marL="0">
              <a:buNone/>
            </a:pPr>
            <a:r>
              <a:rPr lang="en-US" sz="850" dirty="0">
                <a:solidFill>
                  <a:srgbClr val="1F1E1B"/>
                </a:solidFill>
                <a:latin typeface="Calibri" pitchFamily="34" charset="0"/>
                <a:ea typeface="Calibri" pitchFamily="34" charset="-122"/>
                <a:cs typeface="Calibri" pitchFamily="34" charset="-120"/>
              </a:rPr>
              <a:t>Power: explosive movement, e.g. gymnastics, basketball.</a:t>
            </a:r>
            <a:endParaRPr lang="en-US" sz="850" dirty="0"/>
          </a:p>
          <a:p>
            <a:pPr indent="0" marL="0">
              <a:buNone/>
            </a:pPr>
            <a:r>
              <a:rPr lang="en-US" sz="850" dirty="0">
                <a:solidFill>
                  <a:srgbClr val="1F1E1B"/>
                </a:solidFill>
                <a:latin typeface="Calibri" pitchFamily="34" charset="0"/>
                <a:ea typeface="Calibri" pitchFamily="34" charset="-122"/>
                <a:cs typeface="Calibri" pitchFamily="34" charset="-120"/>
              </a:rPr>
              <a:t>Agility: quick changes of direction, e.g. dodging, freestyle skiing.</a:t>
            </a:r>
            <a:endParaRPr lang="en-US" sz="850" dirty="0"/>
          </a:p>
          <a:p>
            <a:pPr indent="0" marL="0">
              <a:buNone/>
            </a:pPr>
            <a:r>
              <a:rPr lang="en-US" sz="850" dirty="0">
                <a:solidFill>
                  <a:srgbClr val="1F1E1B"/>
                </a:solidFill>
                <a:latin typeface="Calibri" pitchFamily="34" charset="0"/>
                <a:ea typeface="Calibri" pitchFamily="34" charset="-122"/>
                <a:cs typeface="Calibri" pitchFamily="34" charset="-120"/>
              </a:rPr>
              <a:t>Reaction time: quick decision or response to a stimulus.</a:t>
            </a:r>
            <a:endParaRPr lang="en-US" sz="850" dirty="0"/>
          </a:p>
          <a:p>
            <a:pPr indent="0" marL="0">
              <a:buNone/>
            </a:pPr>
            <a:r>
              <a:rPr lang="en-US" sz="850" dirty="0">
                <a:solidFill>
                  <a:srgbClr val="1F1E1B"/>
                </a:solidFill>
                <a:latin typeface="Calibri" pitchFamily="34" charset="0"/>
                <a:ea typeface="Calibri" pitchFamily="34" charset="-122"/>
                <a:cs typeface="Calibri" pitchFamily="34" charset="-120"/>
              </a:rPr>
              <a:t>Balance: control of the distribution of weight, or remaining upright and steady.</a:t>
            </a:r>
            <a:endParaRPr lang="en-US" sz="850" dirty="0"/>
          </a:p>
          <a:p>
            <a:pPr indent="0" marL="0">
              <a:buNone/>
            </a:pPr>
            <a:r>
              <a:rPr lang="en-US" sz="850" dirty="0">
                <a:solidFill>
                  <a:srgbClr val="1F1E1B"/>
                </a:solidFill>
                <a:latin typeface="Calibri" pitchFamily="34" charset="0"/>
                <a:ea typeface="Calibri" pitchFamily="34" charset="-122"/>
                <a:cs typeface="Calibri" pitchFamily="34" charset="-120"/>
              </a:rPr>
              <a:t>Coordination: two or more body parts, e.g. hand, eyes and tennis racquet.</a:t>
            </a:r>
            <a:endParaRPr lang="en-US" sz="850" dirty="0"/>
          </a:p>
        </p:txBody>
      </p:sp>
      <p:sp>
        <p:nvSpPr>
          <p:cNvPr id="8" name="Shape 6"/>
          <p:cNvSpPr/>
          <p:nvPr/>
        </p:nvSpPr>
        <p:spPr>
          <a:xfrm>
            <a:off x="3759083" y="957864"/>
            <a:ext cx="3042898" cy="5041392"/>
          </a:xfrm>
          <a:prstGeom prst="roundRect">
            <a:avLst>
              <a:gd name="adj" fmla="val 2104"/>
            </a:avLst>
          </a:prstGeom>
          <a:solidFill>
            <a:srgbClr val="F1EFE5"/>
          </a:solidFill>
          <a:ln/>
        </p:spPr>
      </p:sp>
      <p:sp>
        <p:nvSpPr>
          <p:cNvPr id="9" name="Text 7"/>
          <p:cNvSpPr txBox="1"/>
          <p:nvPr/>
        </p:nvSpPr>
        <p:spPr>
          <a:xfrm>
            <a:off x="3930113" y="1088941"/>
            <a:ext cx="2700839" cy="403311"/>
          </a:xfrm>
          <a:prstGeom prst="rect">
            <a:avLst/>
          </a:prstGeom>
          <a:noFill/>
          <a:ln/>
        </p:spPr>
        <p:txBody>
          <a:bodyPr wrap="square" lIns="0" tIns="0" rIns="0" bIns="0" rtlCol="0" anchor="ctr"/>
          <a:lstStyle/>
          <a:p>
            <a:pPr indent="0" marL="0">
              <a:buNone/>
            </a:pPr>
            <a:r>
              <a:rPr lang="en-US" sz="1250" b="1" dirty="0">
                <a:solidFill>
                  <a:srgbClr val="1F1E1B"/>
                </a:solidFill>
                <a:latin typeface="Arial" pitchFamily="34" charset="0"/>
                <a:ea typeface="Arial" pitchFamily="34" charset="-122"/>
                <a:cs typeface="Arial" pitchFamily="34" charset="-120"/>
              </a:rPr>
              <a:t>A2 Principles of training</a:t>
            </a:r>
            <a:endParaRPr lang="en-US" sz="1250" dirty="0"/>
          </a:p>
        </p:txBody>
      </p:sp>
      <p:sp>
        <p:nvSpPr>
          <p:cNvPr id="10" name="Text 8"/>
          <p:cNvSpPr txBox="1"/>
          <p:nvPr/>
        </p:nvSpPr>
        <p:spPr>
          <a:xfrm>
            <a:off x="3930113" y="1512418"/>
            <a:ext cx="2700839" cy="4386011"/>
          </a:xfrm>
          <a:prstGeom prst="rect">
            <a:avLst/>
          </a:prstGeom>
          <a:noFill/>
          <a:ln/>
        </p:spPr>
        <p:txBody>
          <a:bodyPr wrap="square" lIns="0" tIns="0" rIns="0" bIns="0" rtlCol="0" anchor="t"/>
          <a:lstStyle/>
          <a:p>
            <a:pPr indent="0" marL="0">
              <a:buNone/>
            </a:pPr>
            <a:r>
              <a:rPr lang="en-US" sz="850" dirty="0">
                <a:solidFill>
                  <a:srgbClr val="1F1E1B"/>
                </a:solidFill>
                <a:latin typeface="Calibri" pitchFamily="34" charset="0"/>
                <a:ea typeface="Calibri" pitchFamily="34" charset="-122"/>
                <a:cs typeface="Calibri" pitchFamily="34" charset="-120"/>
              </a:rPr>
              <a:t>FITT.</a:t>
            </a:r>
            <a:endParaRPr lang="en-US" sz="850" dirty="0"/>
          </a:p>
          <a:p>
            <a:pPr indent="0" marL="0">
              <a:buNone/>
            </a:pPr>
            <a:r>
              <a:rPr lang="en-US" sz="850" dirty="0">
                <a:solidFill>
                  <a:srgbClr val="1F1E1B"/>
                </a:solidFill>
                <a:latin typeface="Calibri" pitchFamily="34" charset="0"/>
                <a:ea typeface="Calibri" pitchFamily="34" charset="-122"/>
                <a:cs typeface="Calibri" pitchFamily="34" charset="-120"/>
              </a:rPr>
              <a:t>Frequency: sessions over a period of time, usually per week.</a:t>
            </a:r>
            <a:endParaRPr lang="en-US" sz="850" dirty="0"/>
          </a:p>
          <a:p>
            <a:pPr indent="0" marL="0">
              <a:buNone/>
            </a:pPr>
            <a:r>
              <a:rPr lang="en-US" sz="850" dirty="0">
                <a:solidFill>
                  <a:srgbClr val="1F1E1B"/>
                </a:solidFill>
                <a:latin typeface="Calibri" pitchFamily="34" charset="0"/>
                <a:ea typeface="Calibri" pitchFamily="34" charset="-122"/>
                <a:cs typeface="Calibri" pitchFamily="34" charset="-120"/>
              </a:rPr>
              <a:t>Intensity: how hard.</a:t>
            </a:r>
            <a:endParaRPr lang="en-US" sz="850" dirty="0"/>
          </a:p>
          <a:p>
            <a:pPr indent="0" marL="0">
              <a:buNone/>
            </a:pPr>
            <a:r>
              <a:rPr lang="en-US" sz="850" dirty="0">
                <a:solidFill>
                  <a:srgbClr val="1F1E1B"/>
                </a:solidFill>
                <a:latin typeface="Calibri" pitchFamily="34" charset="0"/>
                <a:ea typeface="Calibri" pitchFamily="34" charset="-122"/>
                <a:cs typeface="Calibri" pitchFamily="34" charset="-120"/>
              </a:rPr>
              <a:t>Time: how long.</a:t>
            </a:r>
            <a:endParaRPr lang="en-US" sz="850" dirty="0"/>
          </a:p>
          <a:p>
            <a:pPr indent="0" marL="0">
              <a:buNone/>
            </a:pPr>
            <a:r>
              <a:rPr lang="en-US" sz="850" dirty="0">
                <a:solidFill>
                  <a:srgbClr val="1F1E1B"/>
                </a:solidFill>
                <a:latin typeface="Calibri" pitchFamily="34" charset="0"/>
                <a:ea typeface="Calibri" pitchFamily="34" charset="-122"/>
                <a:cs typeface="Calibri" pitchFamily="34" charset="-120"/>
              </a:rPr>
              <a:t>Type: the training method chosen to improve a specific component.</a:t>
            </a:r>
            <a:endParaRPr lang="en-US" sz="850" dirty="0"/>
          </a:p>
          <a:p>
            <a:pPr indent="0" marL="0">
              <a:buNone/>
            </a:pPr>
            <a:endParaRPr lang="en-US" sz="850" dirty="0"/>
          </a:p>
          <a:p>
            <a:pPr indent="0" marL="0">
              <a:buNone/>
            </a:pPr>
            <a:r>
              <a:rPr lang="en-US" sz="850" dirty="0">
                <a:solidFill>
                  <a:srgbClr val="1F1E1B"/>
                </a:solidFill>
                <a:latin typeface="Calibri" pitchFamily="34" charset="0"/>
                <a:ea typeface="Calibri" pitchFamily="34" charset="-122"/>
                <a:cs typeface="Calibri" pitchFamily="34" charset="-120"/>
              </a:rPr>
              <a:t>Additional principles.</a:t>
            </a:r>
            <a:endParaRPr lang="en-US" sz="850" dirty="0"/>
          </a:p>
          <a:p>
            <a:pPr indent="0" marL="0">
              <a:buNone/>
            </a:pPr>
            <a:r>
              <a:rPr lang="en-US" sz="850" dirty="0">
                <a:solidFill>
                  <a:srgbClr val="1F1E1B"/>
                </a:solidFill>
                <a:latin typeface="Calibri" pitchFamily="34" charset="0"/>
                <a:ea typeface="Calibri" pitchFamily="34" charset="-122"/>
                <a:cs typeface="Calibri" pitchFamily="34" charset="-120"/>
              </a:rPr>
              <a:t>Progressive overload: demanding enough to cause the body to adapt.</a:t>
            </a:r>
            <a:endParaRPr lang="en-US" sz="850" dirty="0"/>
          </a:p>
          <a:p>
            <a:pPr indent="0" marL="0">
              <a:buNone/>
            </a:pPr>
            <a:r>
              <a:rPr lang="en-US" sz="850" dirty="0">
                <a:solidFill>
                  <a:srgbClr val="1F1E1B"/>
                </a:solidFill>
                <a:latin typeface="Calibri" pitchFamily="34" charset="0"/>
                <a:ea typeface="Calibri" pitchFamily="34" charset="-122"/>
                <a:cs typeface="Calibri" pitchFamily="34" charset="-120"/>
              </a:rPr>
              <a:t>Specificity: meets the needs of the sport or the fitness goals.</a:t>
            </a:r>
            <a:endParaRPr lang="en-US" sz="850" dirty="0"/>
          </a:p>
          <a:p>
            <a:pPr indent="0" marL="0">
              <a:buNone/>
            </a:pPr>
            <a:r>
              <a:rPr lang="en-US" sz="850" dirty="0">
                <a:solidFill>
                  <a:srgbClr val="1F1E1B"/>
                </a:solidFill>
                <a:latin typeface="Calibri" pitchFamily="34" charset="0"/>
                <a:ea typeface="Calibri" pitchFamily="34" charset="-122"/>
                <a:cs typeface="Calibri" pitchFamily="34" charset="-120"/>
              </a:rPr>
              <a:t>Individual differences: meets the needs of the individual.</a:t>
            </a:r>
            <a:endParaRPr lang="en-US" sz="850" dirty="0"/>
          </a:p>
          <a:p>
            <a:pPr indent="0" marL="0">
              <a:buNone/>
            </a:pPr>
            <a:r>
              <a:rPr lang="en-US" sz="850" dirty="0">
                <a:solidFill>
                  <a:srgbClr val="1F1E1B"/>
                </a:solidFill>
                <a:latin typeface="Calibri" pitchFamily="34" charset="0"/>
                <a:ea typeface="Calibri" pitchFamily="34" charset="-122"/>
                <a:cs typeface="Calibri" pitchFamily="34" charset="-120"/>
              </a:rPr>
              <a:t>Adaptation: changes to the body due to increased training loads.</a:t>
            </a:r>
            <a:endParaRPr lang="en-US" sz="850" dirty="0"/>
          </a:p>
          <a:p>
            <a:pPr indent="0" marL="0">
              <a:buNone/>
            </a:pPr>
            <a:r>
              <a:rPr lang="en-US" sz="850" dirty="0">
                <a:solidFill>
                  <a:srgbClr val="1F1E1B"/>
                </a:solidFill>
                <a:latin typeface="Calibri" pitchFamily="34" charset="0"/>
                <a:ea typeface="Calibri" pitchFamily="34" charset="-122"/>
                <a:cs typeface="Calibri" pitchFamily="34" charset="-120"/>
              </a:rPr>
              <a:t>Reversibility: gains are lost if training stops or intensity drops.</a:t>
            </a:r>
            <a:endParaRPr lang="en-US" sz="850" dirty="0"/>
          </a:p>
          <a:p>
            <a:pPr indent="0" marL="0">
              <a:buNone/>
            </a:pPr>
            <a:r>
              <a:rPr lang="en-US" sz="850" dirty="0">
                <a:solidFill>
                  <a:srgbClr val="1F1E1B"/>
                </a:solidFill>
                <a:latin typeface="Calibri" pitchFamily="34" charset="0"/>
                <a:ea typeface="Calibri" pitchFamily="34" charset="-122"/>
                <a:cs typeface="Calibri" pitchFamily="34" charset="-120"/>
              </a:rPr>
              <a:t>Variation: avoid boredom, maintain motivation.</a:t>
            </a:r>
            <a:endParaRPr lang="en-US" sz="850" dirty="0"/>
          </a:p>
          <a:p>
            <a:pPr indent="0" marL="0">
              <a:buNone/>
            </a:pPr>
            <a:r>
              <a:rPr lang="en-US" sz="850" dirty="0">
                <a:solidFill>
                  <a:srgbClr val="1F1E1B"/>
                </a:solidFill>
                <a:latin typeface="Calibri" pitchFamily="34" charset="0"/>
                <a:ea typeface="Calibri" pitchFamily="34" charset="-122"/>
                <a:cs typeface="Calibri" pitchFamily="34" charset="-120"/>
              </a:rPr>
              <a:t>Rest and recovery: allow the body to recover and adapt.</a:t>
            </a:r>
            <a:endParaRPr lang="en-US" sz="850" dirty="0"/>
          </a:p>
        </p:txBody>
      </p:sp>
      <p:sp>
        <p:nvSpPr>
          <p:cNvPr id="11" name="Shape 9"/>
          <p:cNvSpPr/>
          <p:nvPr/>
        </p:nvSpPr>
        <p:spPr>
          <a:xfrm>
            <a:off x="6930253" y="957864"/>
            <a:ext cx="3042898" cy="5041392"/>
          </a:xfrm>
          <a:prstGeom prst="roundRect">
            <a:avLst>
              <a:gd name="adj" fmla="val 2104"/>
            </a:avLst>
          </a:prstGeom>
          <a:solidFill>
            <a:srgbClr val="F6ECDD"/>
          </a:solidFill>
          <a:ln/>
        </p:spPr>
      </p:sp>
      <p:sp>
        <p:nvSpPr>
          <p:cNvPr id="12" name="Text 10"/>
          <p:cNvSpPr txBox="1"/>
          <p:nvPr/>
        </p:nvSpPr>
        <p:spPr>
          <a:xfrm>
            <a:off x="7101282" y="1088941"/>
            <a:ext cx="2700839" cy="403311"/>
          </a:xfrm>
          <a:prstGeom prst="rect">
            <a:avLst/>
          </a:prstGeom>
          <a:noFill/>
          <a:ln/>
        </p:spPr>
        <p:txBody>
          <a:bodyPr wrap="square" lIns="0" tIns="0" rIns="0" bIns="0" rtlCol="0" anchor="ctr"/>
          <a:lstStyle/>
          <a:p>
            <a:pPr indent="0" marL="0">
              <a:buNone/>
            </a:pPr>
            <a:r>
              <a:rPr lang="en-US" sz="1250" b="1" dirty="0">
                <a:solidFill>
                  <a:srgbClr val="B36A00"/>
                </a:solidFill>
                <a:latin typeface="Arial" pitchFamily="34" charset="0"/>
                <a:ea typeface="Arial" pitchFamily="34" charset="-122"/>
                <a:cs typeface="Arial" pitchFamily="34" charset="-120"/>
              </a:rPr>
              <a:t>A3 Exercise intensity</a:t>
            </a:r>
            <a:endParaRPr lang="en-US" sz="1250" dirty="0"/>
          </a:p>
        </p:txBody>
      </p:sp>
      <p:sp>
        <p:nvSpPr>
          <p:cNvPr id="13" name="Text 11"/>
          <p:cNvSpPr txBox="1"/>
          <p:nvPr/>
        </p:nvSpPr>
        <p:spPr>
          <a:xfrm>
            <a:off x="7101282" y="1512418"/>
            <a:ext cx="2700839" cy="4386011"/>
          </a:xfrm>
          <a:prstGeom prst="rect">
            <a:avLst/>
          </a:prstGeom>
          <a:noFill/>
          <a:ln/>
        </p:spPr>
        <p:txBody>
          <a:bodyPr wrap="square" lIns="0" tIns="0" rIns="0" bIns="0" rtlCol="0" anchor="t"/>
          <a:lstStyle/>
          <a:p>
            <a:pPr indent="0" marL="0">
              <a:buNone/>
            </a:pPr>
            <a:r>
              <a:rPr lang="en-US" sz="850" dirty="0">
                <a:solidFill>
                  <a:srgbClr val="1F1E1B"/>
                </a:solidFill>
                <a:latin typeface="Calibri" pitchFamily="34" charset="0"/>
                <a:ea typeface="Calibri" pitchFamily="34" charset="-122"/>
                <a:cs typeface="Calibri" pitchFamily="34" charset="-120"/>
              </a:rPr>
              <a:t>HR max = 220 − age.</a:t>
            </a:r>
            <a:endParaRPr lang="en-US" sz="850" dirty="0"/>
          </a:p>
          <a:p>
            <a:pPr indent="0" marL="0">
              <a:buNone/>
            </a:pPr>
            <a:endParaRPr lang="en-US" sz="850" dirty="0"/>
          </a:p>
          <a:p>
            <a:pPr indent="0" marL="0">
              <a:buNone/>
            </a:pPr>
            <a:r>
              <a:rPr lang="en-US" sz="850" dirty="0">
                <a:solidFill>
                  <a:srgbClr val="1F1E1B"/>
                </a:solidFill>
                <a:latin typeface="Calibri" pitchFamily="34" charset="0"/>
                <a:ea typeface="Calibri" pitchFamily="34" charset="-122"/>
                <a:cs typeface="Calibri" pitchFamily="34" charset="-120"/>
              </a:rPr>
              <a:t>Aerobic training zone: 50 to 85% of HR max.</a:t>
            </a:r>
            <a:endParaRPr lang="en-US" sz="850" dirty="0"/>
          </a:p>
          <a:p>
            <a:pPr indent="0" marL="0">
              <a:buNone/>
            </a:pPr>
            <a:r>
              <a:rPr lang="en-US" sz="850" dirty="0">
                <a:solidFill>
                  <a:srgbClr val="1F1E1B"/>
                </a:solidFill>
                <a:latin typeface="Calibri" pitchFamily="34" charset="0"/>
                <a:ea typeface="Calibri" pitchFamily="34" charset="-122"/>
                <a:cs typeface="Calibri" pitchFamily="34" charset="-120"/>
              </a:rPr>
              <a:t>Anaerobic training zone: 80 to 100% of HR max.</a:t>
            </a:r>
            <a:endParaRPr lang="en-US" sz="850" dirty="0"/>
          </a:p>
          <a:p>
            <a:pPr indent="0" marL="0">
              <a:buNone/>
            </a:pPr>
            <a:endParaRPr lang="en-US" sz="850" dirty="0"/>
          </a:p>
          <a:p>
            <a:pPr indent="0" marL="0">
              <a:buNone/>
            </a:pPr>
            <a:r>
              <a:rPr lang="en-US" sz="850" dirty="0">
                <a:solidFill>
                  <a:srgbClr val="1F1E1B"/>
                </a:solidFill>
                <a:latin typeface="Calibri" pitchFamily="34" charset="0"/>
                <a:ea typeface="Calibri" pitchFamily="34" charset="-122"/>
                <a:cs typeface="Calibri" pitchFamily="34" charset="-120"/>
              </a:rPr>
              <a:t>Borg RPE scale: 6 to 20.</a:t>
            </a:r>
            <a:endParaRPr lang="en-US" sz="850" dirty="0"/>
          </a:p>
          <a:p>
            <a:pPr indent="0" marL="0">
              <a:buNone/>
            </a:pPr>
            <a:r>
              <a:rPr lang="en-US" sz="850" dirty="0">
                <a:solidFill>
                  <a:srgbClr val="1F1E1B"/>
                </a:solidFill>
                <a:latin typeface="Calibri" pitchFamily="34" charset="0"/>
                <a:ea typeface="Calibri" pitchFamily="34" charset="-122"/>
                <a:cs typeface="Calibri" pitchFamily="34" charset="-120"/>
              </a:rPr>
              <a:t>RPE × 10 = heart rate in bpm.</a:t>
            </a:r>
            <a:endParaRPr lang="en-US" sz="850" dirty="0"/>
          </a:p>
          <a:p>
            <a:pPr indent="0" marL="0">
              <a:buNone/>
            </a:pPr>
            <a:endParaRPr lang="en-US" sz="850" dirty="0"/>
          </a:p>
          <a:p>
            <a:pPr indent="0" marL="0">
              <a:buNone/>
            </a:pPr>
            <a:r>
              <a:rPr lang="en-US" sz="850" dirty="0">
                <a:solidFill>
                  <a:srgbClr val="1F1E1B"/>
                </a:solidFill>
                <a:latin typeface="Calibri" pitchFamily="34" charset="0"/>
                <a:ea typeface="Calibri" pitchFamily="34" charset="-122"/>
                <a:cs typeface="Calibri" pitchFamily="34" charset="-120"/>
              </a:rPr>
              <a:t>1RM: maximum weight lifted once, for muscular strength.</a:t>
            </a:r>
            <a:endParaRPr lang="en-US" sz="850" dirty="0"/>
          </a:p>
          <a:p>
            <a:pPr indent="0" marL="0">
              <a:buNone/>
            </a:pPr>
            <a:r>
              <a:rPr lang="en-US" sz="850" dirty="0">
                <a:solidFill>
                  <a:srgbClr val="1F1E1B"/>
                </a:solidFill>
                <a:latin typeface="Calibri" pitchFamily="34" charset="0"/>
                <a:ea typeface="Calibri" pitchFamily="34" charset="-122"/>
                <a:cs typeface="Calibri" pitchFamily="34" charset="-120"/>
              </a:rPr>
              <a:t>15RM: maximum weight lifted fifteen times, for muscular endurance.</a:t>
            </a:r>
            <a:endParaRPr lang="en-US" sz="850" dirty="0"/>
          </a:p>
          <a:p>
            <a:pPr indent="0" marL="0">
              <a:buNone/>
            </a:pPr>
            <a:endParaRPr lang="en-US" sz="850" dirty="0"/>
          </a:p>
          <a:p>
            <a:pPr indent="0" marL="0">
              <a:buNone/>
            </a:pPr>
            <a:r>
              <a:rPr lang="en-US" sz="850" dirty="0">
                <a:solidFill>
                  <a:srgbClr val="1F1E1B"/>
                </a:solidFill>
                <a:latin typeface="Calibri" pitchFamily="34" charset="0"/>
                <a:ea typeface="Calibri" pitchFamily="34" charset="-122"/>
                <a:cs typeface="Calibri" pitchFamily="34" charset="-120"/>
              </a:rPr>
              <a:t>Technology: heart rate monitors, smart watches, apps.</a:t>
            </a:r>
            <a:endParaRPr lang="en-US" sz="850" dirty="0"/>
          </a:p>
        </p:txBody>
      </p:sp>
      <p:sp>
        <p:nvSpPr>
          <p:cNvPr id="14" name="Shape 12"/>
          <p:cNvSpPr/>
          <p:nvPr/>
        </p:nvSpPr>
        <p:spPr>
          <a:xfrm>
            <a:off x="587913" y="6150498"/>
            <a:ext cx="9513509" cy="907451"/>
          </a:xfrm>
          <a:prstGeom prst="roundRect">
            <a:avLst>
              <a:gd name="adj" fmla="val 6046"/>
            </a:avLst>
          </a:prstGeom>
          <a:solidFill>
            <a:srgbClr val="FAE6E8"/>
          </a:solidFill>
          <a:ln/>
        </p:spPr>
      </p:sp>
      <p:sp>
        <p:nvSpPr>
          <p:cNvPr id="15" name="Text 13"/>
          <p:cNvSpPr txBox="1"/>
          <p:nvPr/>
        </p:nvSpPr>
        <p:spPr>
          <a:xfrm>
            <a:off x="801700" y="6352154"/>
            <a:ext cx="9085936" cy="604967"/>
          </a:xfrm>
          <a:prstGeom prst="rect">
            <a:avLst/>
          </a:prstGeom>
          <a:noFill/>
          <a:ln/>
        </p:spPr>
        <p:txBody>
          <a:bodyPr wrap="square" lIns="0" tIns="0" rIns="0" bIns="0" rtlCol="0" anchor="t"/>
          <a:lstStyle/>
          <a:p>
            <a:pPr indent="0" marL="0">
              <a:buNone/>
            </a:pPr>
            <a:r>
              <a:rPr lang="en-US" sz="1150" b="1" dirty="0">
                <a:solidFill>
                  <a:srgbClr val="D0202E"/>
                </a:solidFill>
                <a:latin typeface="Calibri" pitchFamily="34" charset="0"/>
                <a:ea typeface="Calibri" pitchFamily="34" charset="-122"/>
                <a:cs typeface="Calibri" pitchFamily="34" charset="-120"/>
              </a:rPr>
              <a:t>On every question worth two or more marks: identify, then give a linked expansion that names the performer's sport. Without the identification, the expansion usually scores nothing.</a:t>
            </a:r>
            <a:endParaRPr lang="en-US" sz="11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3 · Area A</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2</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D0202E"/>
                </a:solidFill>
                <a:latin typeface="Arial" pitchFamily="34" charset="0"/>
                <a:ea typeface="Arial" pitchFamily="34" charset="-122"/>
                <a:cs typeface="Arial" pitchFamily="34" charset="-120"/>
              </a:rPr>
              <a:t>HOW THE EXAM AWARDS MARKS</a:t>
            </a:r>
            <a:endParaRPr lang="en-US" sz="2500" dirty="0"/>
          </a:p>
        </p:txBody>
      </p:sp>
      <p:sp>
        <p:nvSpPr>
          <p:cNvPr id="5" name="Text 3"/>
          <p:cNvSpPr txBox="1"/>
          <p:nvPr/>
        </p:nvSpPr>
        <p:spPr>
          <a:xfrm>
            <a:off x="587913" y="927616"/>
            <a:ext cx="9513509" cy="554553"/>
          </a:xfrm>
          <a:prstGeom prst="rect">
            <a:avLst/>
          </a:prstGeom>
          <a:noFill/>
          <a:ln/>
        </p:spPr>
        <p:txBody>
          <a:bodyPr wrap="square" lIns="0" tIns="0" rIns="0" bIns="0" rtlCol="0" anchor="t"/>
          <a:lstStyle/>
          <a:p>
            <a:pPr indent="0" marL="0">
              <a:buNone/>
            </a:pPr>
            <a:r>
              <a:rPr lang="en-US" sz="1200" dirty="0">
                <a:solidFill>
                  <a:srgbClr val="1F1E1B"/>
                </a:solidFill>
                <a:latin typeface="Calibri" pitchFamily="34" charset="0"/>
                <a:ea typeface="Calibri" pitchFamily="34" charset="-122"/>
                <a:cs typeface="Calibri" pitchFamily="34" charset="-120"/>
              </a:rPr>
              <a:t>Component 3 is the only exam. It is marked by someone who has never met you, using a mark scheme. Learning how that mark scheme works is worth as much as learning the content.</a:t>
            </a:r>
            <a:endParaRPr lang="en-US" sz="1200" dirty="0"/>
          </a:p>
        </p:txBody>
      </p:sp>
      <p:sp>
        <p:nvSpPr>
          <p:cNvPr id="6" name="Shape 4"/>
          <p:cNvSpPr/>
          <p:nvPr/>
        </p:nvSpPr>
        <p:spPr>
          <a:xfrm>
            <a:off x="587913" y="1562832"/>
            <a:ext cx="9513509" cy="1159520"/>
          </a:xfrm>
          <a:prstGeom prst="roundRect">
            <a:avLst>
              <a:gd name="adj" fmla="val 5520"/>
            </a:avLst>
          </a:prstGeom>
          <a:solidFill>
            <a:srgbClr val="FAE6E8"/>
          </a:solidFill>
          <a:ln/>
        </p:spPr>
      </p:sp>
      <p:sp>
        <p:nvSpPr>
          <p:cNvPr id="7" name="Text 5"/>
          <p:cNvSpPr txBox="1"/>
          <p:nvPr/>
        </p:nvSpPr>
        <p:spPr>
          <a:xfrm>
            <a:off x="823079" y="1734239"/>
            <a:ext cx="9043178" cy="857037"/>
          </a:xfrm>
          <a:prstGeom prst="rect">
            <a:avLst/>
          </a:prstGeom>
          <a:noFill/>
          <a:ln/>
        </p:spPr>
        <p:txBody>
          <a:bodyPr wrap="square" lIns="0" tIns="0" rIns="0" bIns="0" rtlCol="0" anchor="t"/>
          <a:lstStyle/>
          <a:p>
            <a:pPr indent="0" marL="0">
              <a:buNone/>
            </a:pPr>
            <a:r>
              <a:rPr lang="en-US" sz="1200" b="1" i="1" dirty="0">
                <a:solidFill>
                  <a:srgbClr val="1F1E1B"/>
                </a:solidFill>
                <a:latin typeface="Calibri" pitchFamily="34" charset="0"/>
                <a:ea typeface="Calibri" pitchFamily="34" charset="-122"/>
                <a:cs typeface="Calibri" pitchFamily="34" charset="-120"/>
              </a:rPr>
              <a:t>The mark scheme's own words: </a:t>
            </a:r>
            <a:pPr indent="0" marL="0">
              <a:buNone/>
            </a:pPr>
            <a:r>
              <a:rPr lang="en-US" sz="1200" i="1" dirty="0">
                <a:solidFill>
                  <a:srgbClr val="1F1E1B"/>
                </a:solidFill>
                <a:latin typeface="Calibri" pitchFamily="34" charset="0"/>
                <a:ea typeface="Calibri" pitchFamily="34" charset="-122"/>
                <a:cs typeface="Calibri" pitchFamily="34" charset="-120"/>
              </a:rPr>
              <a:t>"Award 1 mark for identifying a correct reason and 1 mark for a linked expansion."   "Must have the identification to be awarded the expansion."</a:t>
            </a:r>
            <a:endParaRPr lang="en-US" sz="1200" dirty="0"/>
          </a:p>
        </p:txBody>
      </p:sp>
      <p:graphicFrame>
        <p:nvGraphicFramePr>
          <p:cNvPr id="3" name="Table 0"/>
          <p:cNvGraphicFramePr>
            <a:graphicFrameLocks noGrp="1"/>
          </p:cNvGraphicFramePr>
          <p:nvPr>
            <p:extLst>
              <p:ext uri="{D42A27DB-BD31-4B8C-83A1-F6EECF244321}">
                <p14:modId xmlns:p14="http://schemas.microsoft.com/office/powerpoint/2010/main" val="1579011935"/>
              </p:ext>
            </p:extLst>
          </p:nvPr>
        </p:nvGraphicFramePr>
        <p:xfrm>
          <a:off x="587913" y="2974421"/>
          <a:ext cx="9513509" cy="914400"/>
        </p:xfrm>
        <a:graphic>
          <a:graphicData uri="http://schemas.openxmlformats.org/drawingml/2006/table">
            <a:tbl>
              <a:tblPr/>
              <a:tblGrid>
                <a:gridCol w="2779227"/>
                <a:gridCol w="5451561"/>
                <a:gridCol w="1282720"/>
              </a:tblGrid>
              <a:tr h="342815">
                <a:tc>
                  <a:txBody>
                    <a:bodyPr/>
                    <a:lstStyle/>
                    <a:p>
                      <a:pPr indent="0" marL="0">
                        <a:buNone/>
                      </a:pPr>
                      <a:r>
                        <a:rPr lang="en-US" sz="1050" b="1" dirty="0">
                          <a:solidFill>
                            <a:srgbClr val="1F1E1B"/>
                          </a:solidFill>
                          <a:latin typeface="Calibri" pitchFamily="34" charset="0"/>
                          <a:ea typeface="Calibri" pitchFamily="34" charset="-122"/>
                          <a:cs typeface="Calibri" pitchFamily="34" charset="-120"/>
                        </a:rPr>
                        <a:t>Command verb</a:t>
                      </a: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1EFE5"/>
                    </a:solidFill>
                  </a:tcPr>
                </a:tc>
                <a:tc>
                  <a:txBody>
                    <a:bodyPr/>
                    <a:lstStyle/>
                    <a:p>
                      <a:pPr indent="0" marL="0">
                        <a:buNone/>
                      </a:pPr>
                      <a:r>
                        <a:rPr lang="en-US" sz="1050" b="1" dirty="0">
                          <a:solidFill>
                            <a:srgbClr val="1F1E1B"/>
                          </a:solidFill>
                          <a:latin typeface="Calibri" pitchFamily="34" charset="0"/>
                          <a:ea typeface="Calibri" pitchFamily="34" charset="-122"/>
                          <a:cs typeface="Calibri" pitchFamily="34" charset="-120"/>
                        </a:rPr>
                        <a:t>What it asks for</a:t>
                      </a: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1EFE5"/>
                    </a:solidFill>
                  </a:tcPr>
                </a:tc>
                <a:tc>
                  <a:txBody>
                    <a:bodyPr/>
                    <a:lstStyle/>
                    <a:p>
                      <a:pPr algn="ctr" indent="0" marL="0">
                        <a:buNone/>
                      </a:pPr>
                      <a:r>
                        <a:rPr lang="en-US" sz="1050" b="1" dirty="0">
                          <a:solidFill>
                            <a:srgbClr val="1F1E1B"/>
                          </a:solidFill>
                          <a:latin typeface="Calibri" pitchFamily="34" charset="0"/>
                          <a:ea typeface="Calibri" pitchFamily="34" charset="-122"/>
                          <a:cs typeface="Calibri" pitchFamily="34" charset="-120"/>
                        </a:rPr>
                        <a:t>Usual marks</a:t>
                      </a: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1EFE5"/>
                    </a:solidFill>
                  </a:tcPr>
                </a:tc>
              </a:tr>
              <a:tr h="604967">
                <a:tc>
                  <a:txBody>
                    <a:bodyPr/>
                    <a:lstStyle/>
                    <a:p>
                      <a:pPr indent="0" marL="0">
                        <a:buNone/>
                      </a:pPr>
                      <a:r>
                        <a:rPr lang="en-US" sz="1050" dirty="0">
                          <a:solidFill>
                            <a:srgbClr val="1F1E1B"/>
                          </a:solidFill>
                          <a:latin typeface="Calibri" pitchFamily="34" charset="0"/>
                          <a:ea typeface="Calibri" pitchFamily="34" charset="-122"/>
                          <a:cs typeface="Calibri" pitchFamily="34" charset="-120"/>
                        </a:rPr>
                        <a:t>State, name, identify, give</a:t>
                      </a: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r>
                        <a:rPr lang="en-US" sz="1050" dirty="0">
                          <a:solidFill>
                            <a:srgbClr val="1F1E1B"/>
                          </a:solidFill>
                          <a:latin typeface="Calibri" pitchFamily="34" charset="0"/>
                          <a:ea typeface="Calibri" pitchFamily="34" charset="-122"/>
                          <a:cs typeface="Calibri" pitchFamily="34" charset="-120"/>
                        </a:rPr>
                        <a:t>recall from memory, or select the correct answer. No explanation needed</a:t>
                      </a: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algn="ctr" indent="0" marL="0">
                        <a:buNone/>
                      </a:pPr>
                      <a:r>
                        <a:rPr lang="en-US" sz="1050" dirty="0">
                          <a:solidFill>
                            <a:srgbClr val="1F1E1B"/>
                          </a:solidFill>
                          <a:latin typeface="Calibri" pitchFamily="34" charset="0"/>
                          <a:ea typeface="Calibri" pitchFamily="34" charset="-122"/>
                          <a:cs typeface="Calibri" pitchFamily="34" charset="-120"/>
                        </a:rPr>
                        <a:t>1</a:t>
                      </a: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604967">
                <a:tc>
                  <a:txBody>
                    <a:bodyPr/>
                    <a:lstStyle/>
                    <a:p>
                      <a:pPr indent="0" marL="0">
                        <a:buNone/>
                      </a:pPr>
                      <a:r>
                        <a:rPr lang="en-US" sz="1050" dirty="0">
                          <a:solidFill>
                            <a:srgbClr val="1F1E1B"/>
                          </a:solidFill>
                          <a:latin typeface="Calibri" pitchFamily="34" charset="0"/>
                          <a:ea typeface="Calibri" pitchFamily="34" charset="-122"/>
                          <a:cs typeface="Calibri" pitchFamily="34" charset="-120"/>
                        </a:rPr>
                        <a:t>Describe</a:t>
                      </a: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r>
                        <a:rPr lang="en-US" sz="1050" dirty="0">
                          <a:solidFill>
                            <a:srgbClr val="1F1E1B"/>
                          </a:solidFill>
                          <a:latin typeface="Calibri" pitchFamily="34" charset="0"/>
                          <a:ea typeface="Calibri" pitchFamily="34" charset="-122"/>
                          <a:cs typeface="Calibri" pitchFamily="34" charset="-120"/>
                        </a:rPr>
                        <a:t>two or more linked descriptive points on features, uses or processes. No reason needed</a:t>
                      </a: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algn="ctr" indent="0" marL="0">
                        <a:buNone/>
                      </a:pPr>
                      <a:r>
                        <a:rPr lang="en-US" sz="1050" dirty="0">
                          <a:solidFill>
                            <a:srgbClr val="1F1E1B"/>
                          </a:solidFill>
                          <a:latin typeface="Calibri" pitchFamily="34" charset="0"/>
                          <a:ea typeface="Calibri" pitchFamily="34" charset="-122"/>
                          <a:cs typeface="Calibri" pitchFamily="34" charset="-120"/>
                        </a:rPr>
                        <a:t>2 to 3</a:t>
                      </a: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604967">
                <a:tc>
                  <a:txBody>
                    <a:bodyPr/>
                    <a:lstStyle/>
                    <a:p>
                      <a:pPr indent="0" marL="0">
                        <a:buNone/>
                      </a:pPr>
                      <a:r>
                        <a:rPr lang="en-US" sz="1050" dirty="0">
                          <a:solidFill>
                            <a:srgbClr val="1F1E1B"/>
                          </a:solidFill>
                          <a:latin typeface="Calibri" pitchFamily="34" charset="0"/>
                          <a:ea typeface="Calibri" pitchFamily="34" charset="-122"/>
                          <a:cs typeface="Calibri" pitchFamily="34" charset="-120"/>
                        </a:rPr>
                        <a:t>Explain</a:t>
                      </a: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r>
                        <a:rPr lang="en-US" sz="1050" dirty="0">
                          <a:solidFill>
                            <a:srgbClr val="1F1E1B"/>
                          </a:solidFill>
                          <a:latin typeface="Calibri" pitchFamily="34" charset="0"/>
                          <a:ea typeface="Calibri" pitchFamily="34" charset="-122"/>
                          <a:cs typeface="Calibri" pitchFamily="34" charset="-120"/>
                        </a:rPr>
                        <a:t>a justification of the point: the reason, way, benefit or importance</a:t>
                      </a: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algn="ctr" indent="0" marL="0">
                        <a:buNone/>
                      </a:pPr>
                      <a:r>
                        <a:rPr lang="en-US" sz="1050" dirty="0">
                          <a:solidFill>
                            <a:srgbClr val="1F1E1B"/>
                          </a:solidFill>
                          <a:latin typeface="Calibri" pitchFamily="34" charset="0"/>
                          <a:ea typeface="Calibri" pitchFamily="34" charset="-122"/>
                          <a:cs typeface="Calibri" pitchFamily="34" charset="-120"/>
                        </a:rPr>
                        <a:t>2 to 4</a:t>
                      </a: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604967">
                <a:tc>
                  <a:txBody>
                    <a:bodyPr/>
                    <a:lstStyle/>
                    <a:p>
                      <a:pPr indent="0" marL="0">
                        <a:buNone/>
                      </a:pPr>
                      <a:r>
                        <a:rPr lang="en-US" sz="1050" dirty="0">
                          <a:solidFill>
                            <a:srgbClr val="1F1E1B"/>
                          </a:solidFill>
                          <a:latin typeface="Calibri" pitchFamily="34" charset="0"/>
                          <a:ea typeface="Calibri" pitchFamily="34" charset="-122"/>
                          <a:cs typeface="Calibri" pitchFamily="34" charset="-120"/>
                        </a:rPr>
                        <a:t>Complete the table by stating</a:t>
                      </a: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r>
                        <a:rPr lang="en-US" sz="1050" dirty="0">
                          <a:solidFill>
                            <a:srgbClr val="1F1E1B"/>
                          </a:solidFill>
                          <a:latin typeface="Calibri" pitchFamily="34" charset="0"/>
                          <a:ea typeface="Calibri" pitchFamily="34" charset="-122"/>
                          <a:cs typeface="Calibri" pitchFamily="34" charset="-120"/>
                        </a:rPr>
                        <a:t>one point that identifies, and a second that justifies or explains the first</a:t>
                      </a: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algn="ctr" indent="0" marL="0">
                        <a:buNone/>
                      </a:pPr>
                      <a:r>
                        <a:rPr lang="en-US" sz="1050" dirty="0">
                          <a:solidFill>
                            <a:srgbClr val="1F1E1B"/>
                          </a:solidFill>
                          <a:latin typeface="Calibri" pitchFamily="34" charset="0"/>
                          <a:ea typeface="Calibri" pitchFamily="34" charset="-122"/>
                          <a:cs typeface="Calibri" pitchFamily="34" charset="-120"/>
                        </a:rPr>
                        <a:t>2 to 4</a:t>
                      </a: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604967">
                <a:tc>
                  <a:txBody>
                    <a:bodyPr/>
                    <a:lstStyle/>
                    <a:p>
                      <a:pPr indent="0" marL="0">
                        <a:buNone/>
                      </a:pPr>
                      <a:r>
                        <a:rPr lang="en-US" sz="1050" dirty="0">
                          <a:solidFill>
                            <a:srgbClr val="1F1E1B"/>
                          </a:solidFill>
                          <a:latin typeface="Calibri" pitchFamily="34" charset="0"/>
                          <a:ea typeface="Calibri" pitchFamily="34" charset="-122"/>
                          <a:cs typeface="Calibri" pitchFamily="34" charset="-120"/>
                        </a:rPr>
                        <a:t>Assess, evaluate</a:t>
                      </a: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r>
                        <a:rPr lang="en-US" sz="1050" dirty="0">
                          <a:solidFill>
                            <a:srgbClr val="1F1E1B"/>
                          </a:solidFill>
                          <a:latin typeface="Calibri" pitchFamily="34" charset="0"/>
                          <a:ea typeface="Calibri" pitchFamily="34" charset="-122"/>
                          <a:cs typeface="Calibri" pitchFamily="34" charset="-120"/>
                        </a:rPr>
                        <a:t>weigh the factors and reach a supported judgement. Marked in levels</a:t>
                      </a: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algn="ctr" indent="0" marL="0">
                        <a:buNone/>
                      </a:pPr>
                      <a:r>
                        <a:rPr lang="en-US" sz="1050" dirty="0">
                          <a:solidFill>
                            <a:srgbClr val="1F1E1B"/>
                          </a:solidFill>
                          <a:latin typeface="Calibri" pitchFamily="34" charset="0"/>
                          <a:ea typeface="Calibri" pitchFamily="34" charset="-122"/>
                          <a:cs typeface="Calibri" pitchFamily="34" charset="-120"/>
                        </a:rPr>
                        <a:t>6 to 9</a:t>
                      </a:r>
                      <a:endParaRPr lang="en-US" sz="10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bl>
          </a:graphicData>
        </a:graphic>
      </p:graphicFrame>
      <p:sp>
        <p:nvSpPr>
          <p:cNvPr id="9" name="Shape 6"/>
          <p:cNvSpPr/>
          <p:nvPr/>
        </p:nvSpPr>
        <p:spPr>
          <a:xfrm>
            <a:off x="587913" y="6352154"/>
            <a:ext cx="9513509" cy="857037"/>
          </a:xfrm>
          <a:prstGeom prst="roundRect">
            <a:avLst>
              <a:gd name="adj" fmla="val 6402"/>
            </a:avLst>
          </a:prstGeom>
          <a:solidFill>
            <a:srgbClr val="FAE6E8"/>
          </a:solidFill>
          <a:ln/>
        </p:spPr>
      </p:sp>
      <p:sp>
        <p:nvSpPr>
          <p:cNvPr id="10" name="Text 7"/>
          <p:cNvSpPr txBox="1"/>
          <p:nvPr/>
        </p:nvSpPr>
        <p:spPr>
          <a:xfrm>
            <a:off x="801700" y="6553810"/>
            <a:ext cx="9085936" cy="504139"/>
          </a:xfrm>
          <a:prstGeom prst="rect">
            <a:avLst/>
          </a:prstGeom>
          <a:noFill/>
          <a:ln/>
        </p:spPr>
        <p:txBody>
          <a:bodyPr wrap="square" lIns="0" tIns="0" rIns="0" bIns="0" rtlCol="0" anchor="ctr"/>
          <a:lstStyle/>
          <a:p>
            <a:pPr indent="0" marL="0">
              <a:buNone/>
            </a:pPr>
            <a:r>
              <a:rPr lang="en-US" sz="1200" b="1" dirty="0">
                <a:solidFill>
                  <a:srgbClr val="D0202E"/>
                </a:solidFill>
                <a:latin typeface="Calibri" pitchFamily="34" charset="0"/>
                <a:ea typeface="Calibri" pitchFamily="34" charset="-122"/>
                <a:cs typeface="Calibri" pitchFamily="34" charset="-120"/>
              </a:rPr>
              <a:t>Read the command verb first and decide the length before you write. Then on every question worth two or more marks: identify, then expand.</a:t>
            </a:r>
            <a:endParaRPr lang="en-US" sz="1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3 · Area A</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3</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2C6E49"/>
                </a:solidFill>
                <a:latin typeface="Arial" pitchFamily="34" charset="0"/>
                <a:ea typeface="Arial" pitchFamily="34" charset="-122"/>
                <a:cs typeface="Arial" pitchFamily="34" charset="-120"/>
              </a:rPr>
              <a:t>WHICH SPORTS NEED WHICH COMPONENTS</a:t>
            </a:r>
            <a:endParaRPr lang="en-US" sz="2500" dirty="0"/>
          </a:p>
        </p:txBody>
      </p:sp>
      <p:sp>
        <p:nvSpPr>
          <p:cNvPr id="5" name="Text 3"/>
          <p:cNvSpPr txBox="1"/>
          <p:nvPr/>
        </p:nvSpPr>
        <p:spPr>
          <a:xfrm>
            <a:off x="587913" y="907451"/>
            <a:ext cx="9513509" cy="453725"/>
          </a:xfrm>
          <a:prstGeom prst="rect">
            <a:avLst/>
          </a:prstGeom>
          <a:noFill/>
          <a:ln/>
        </p:spPr>
        <p:txBody>
          <a:bodyPr wrap="square" lIns="0" tIns="0" rIns="0" bIns="0" rtlCol="0" anchor="t"/>
          <a:lstStyle/>
          <a:p>
            <a:pPr indent="0" marL="0">
              <a:buNone/>
            </a:pPr>
            <a:r>
              <a:rPr lang="en-US" sz="1200" dirty="0">
                <a:solidFill>
                  <a:srgbClr val="1F1E1B"/>
                </a:solidFill>
                <a:latin typeface="Calibri" pitchFamily="34" charset="0"/>
                <a:ea typeface="Calibri" pitchFamily="34" charset="-122"/>
                <a:cs typeface="Calibri" pitchFamily="34" charset="-120"/>
              </a:rPr>
              <a:t>Complete each row with the sports and events that rely on the component. Use the specification's own examples where you can.</a:t>
            </a:r>
            <a:endParaRPr lang="en-US" sz="1200" dirty="0"/>
          </a:p>
        </p:txBody>
      </p:sp>
      <p:graphicFrame>
        <p:nvGraphicFramePr>
          <p:cNvPr id="4" name="Table 0"/>
          <p:cNvGraphicFramePr>
            <a:graphicFrameLocks noGrp="1"/>
          </p:cNvGraphicFramePr>
          <p:nvPr>
            <p:extLst>
              <p:ext uri="{D42A27DB-BD31-4B8C-83A1-F6EECF244321}">
                <p14:modId xmlns:p14="http://schemas.microsoft.com/office/powerpoint/2010/main" val="1579011935"/>
              </p:ext>
            </p:extLst>
          </p:nvPr>
        </p:nvGraphicFramePr>
        <p:xfrm>
          <a:off x="587913" y="1462004"/>
          <a:ext cx="9513509" cy="914400"/>
        </p:xfrm>
        <a:graphic>
          <a:graphicData uri="http://schemas.openxmlformats.org/drawingml/2006/table">
            <a:tbl>
              <a:tblPr/>
              <a:tblGrid>
                <a:gridCol w="2351654"/>
                <a:gridCol w="7161855"/>
              </a:tblGrid>
              <a:tr h="322649">
                <a:tc>
                  <a:txBody>
                    <a:bodyPr/>
                    <a:lstStyle/>
                    <a:p>
                      <a:pPr indent="0" marL="0">
                        <a:buNone/>
                      </a:pPr>
                      <a:r>
                        <a:rPr lang="en-US" sz="1050" b="1" dirty="0">
                          <a:solidFill>
                            <a:srgbClr val="1F1E1B"/>
                          </a:solidFill>
                          <a:latin typeface="Calibri" pitchFamily="34" charset="0"/>
                          <a:ea typeface="Calibri" pitchFamily="34" charset="-122"/>
                          <a:cs typeface="Calibri" pitchFamily="34" charset="-120"/>
                        </a:rPr>
                        <a:t>Component</a:t>
                      </a:r>
                      <a:endParaRPr lang="en-US" sz="105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E4EFE8"/>
                    </a:solidFill>
                  </a:tcPr>
                </a:tc>
                <a:tc>
                  <a:txBody>
                    <a:bodyPr/>
                    <a:lstStyle/>
                    <a:p>
                      <a:pPr indent="0" marL="0">
                        <a:buNone/>
                      </a:pPr>
                      <a:r>
                        <a:rPr lang="en-US" sz="1050" b="1" dirty="0">
                          <a:solidFill>
                            <a:srgbClr val="1F1E1B"/>
                          </a:solidFill>
                          <a:latin typeface="Calibri" pitchFamily="34" charset="0"/>
                          <a:ea typeface="Calibri" pitchFamily="34" charset="-122"/>
                          <a:cs typeface="Calibri" pitchFamily="34" charset="-120"/>
                        </a:rPr>
                        <a:t>The sports and events that need it, and what it lets the performer do</a:t>
                      </a:r>
                      <a:endParaRPr lang="en-US" sz="105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E4EFE8"/>
                    </a:solidFill>
                  </a:tcPr>
                </a:tc>
              </a:tr>
              <a:tr h="473891">
                <a:tc>
                  <a:txBody>
                    <a:bodyPr/>
                    <a:lstStyle/>
                    <a:p>
                      <a:pPr indent="0" marL="0">
                        <a:buNone/>
                      </a:pPr>
                      <a:r>
                        <a:rPr lang="en-US" sz="1050" dirty="0">
                          <a:solidFill>
                            <a:srgbClr val="1F1E1B"/>
                          </a:solidFill>
                          <a:latin typeface="Calibri" pitchFamily="34" charset="0"/>
                          <a:ea typeface="Calibri" pitchFamily="34" charset="-122"/>
                          <a:cs typeface="Calibri" pitchFamily="34" charset="-120"/>
                        </a:rPr>
                        <a:t>Aerobic endurance</a:t>
                      </a:r>
                      <a:endParaRPr lang="en-US" sz="105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473891">
                <a:tc>
                  <a:txBody>
                    <a:bodyPr/>
                    <a:lstStyle/>
                    <a:p>
                      <a:pPr indent="0" marL="0">
                        <a:buNone/>
                      </a:pPr>
                      <a:r>
                        <a:rPr lang="en-US" sz="1050" dirty="0">
                          <a:solidFill>
                            <a:srgbClr val="1F1E1B"/>
                          </a:solidFill>
                          <a:latin typeface="Calibri" pitchFamily="34" charset="0"/>
                          <a:ea typeface="Calibri" pitchFamily="34" charset="-122"/>
                          <a:cs typeface="Calibri" pitchFamily="34" charset="-120"/>
                        </a:rPr>
                        <a:t>Muscular endurance</a:t>
                      </a:r>
                      <a:endParaRPr lang="en-US" sz="105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473891">
                <a:tc>
                  <a:txBody>
                    <a:bodyPr/>
                    <a:lstStyle/>
                    <a:p>
                      <a:pPr indent="0" marL="0">
                        <a:buNone/>
                      </a:pPr>
                      <a:r>
                        <a:rPr lang="en-US" sz="1050" dirty="0">
                          <a:solidFill>
                            <a:srgbClr val="1F1E1B"/>
                          </a:solidFill>
                          <a:latin typeface="Calibri" pitchFamily="34" charset="0"/>
                          <a:ea typeface="Calibri" pitchFamily="34" charset="-122"/>
                          <a:cs typeface="Calibri" pitchFamily="34" charset="-120"/>
                        </a:rPr>
                        <a:t>Muscular strength</a:t>
                      </a:r>
                      <a:endParaRPr lang="en-US" sz="105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473891">
                <a:tc>
                  <a:txBody>
                    <a:bodyPr/>
                    <a:lstStyle/>
                    <a:p>
                      <a:pPr indent="0" marL="0">
                        <a:buNone/>
                      </a:pPr>
                      <a:r>
                        <a:rPr lang="en-US" sz="1050" dirty="0">
                          <a:solidFill>
                            <a:srgbClr val="1F1E1B"/>
                          </a:solidFill>
                          <a:latin typeface="Calibri" pitchFamily="34" charset="0"/>
                          <a:ea typeface="Calibri" pitchFamily="34" charset="-122"/>
                          <a:cs typeface="Calibri" pitchFamily="34" charset="-120"/>
                        </a:rPr>
                        <a:t>Speed</a:t>
                      </a:r>
                      <a:endParaRPr lang="en-US" sz="105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473891">
                <a:tc>
                  <a:txBody>
                    <a:bodyPr/>
                    <a:lstStyle/>
                    <a:p>
                      <a:pPr indent="0" marL="0">
                        <a:buNone/>
                      </a:pPr>
                      <a:r>
                        <a:rPr lang="en-US" sz="1050" dirty="0">
                          <a:solidFill>
                            <a:srgbClr val="1F1E1B"/>
                          </a:solidFill>
                          <a:latin typeface="Calibri" pitchFamily="34" charset="0"/>
                          <a:ea typeface="Calibri" pitchFamily="34" charset="-122"/>
                          <a:cs typeface="Calibri" pitchFamily="34" charset="-120"/>
                        </a:rPr>
                        <a:t>Flexibility</a:t>
                      </a:r>
                      <a:endParaRPr lang="en-US" sz="105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473891">
                <a:tc>
                  <a:txBody>
                    <a:bodyPr/>
                    <a:lstStyle/>
                    <a:p>
                      <a:pPr indent="0" marL="0">
                        <a:buNone/>
                      </a:pPr>
                      <a:r>
                        <a:rPr lang="en-US" sz="1050" dirty="0">
                          <a:solidFill>
                            <a:srgbClr val="1F1E1B"/>
                          </a:solidFill>
                          <a:latin typeface="Calibri" pitchFamily="34" charset="0"/>
                          <a:ea typeface="Calibri" pitchFamily="34" charset="-122"/>
                          <a:cs typeface="Calibri" pitchFamily="34" charset="-120"/>
                        </a:rPr>
                        <a:t>Body composition</a:t>
                      </a:r>
                      <a:endParaRPr lang="en-US" sz="105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473891">
                <a:tc>
                  <a:txBody>
                    <a:bodyPr/>
                    <a:lstStyle/>
                    <a:p>
                      <a:pPr indent="0" marL="0">
                        <a:buNone/>
                      </a:pPr>
                      <a:r>
                        <a:rPr lang="en-US" sz="1050" dirty="0">
                          <a:solidFill>
                            <a:srgbClr val="1F1E1B"/>
                          </a:solidFill>
                          <a:latin typeface="Calibri" pitchFamily="34" charset="0"/>
                          <a:ea typeface="Calibri" pitchFamily="34" charset="-122"/>
                          <a:cs typeface="Calibri" pitchFamily="34" charset="-120"/>
                        </a:rPr>
                        <a:t>Power</a:t>
                      </a:r>
                      <a:endParaRPr lang="en-US" sz="105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473891">
                <a:tc>
                  <a:txBody>
                    <a:bodyPr/>
                    <a:lstStyle/>
                    <a:p>
                      <a:pPr indent="0" marL="0">
                        <a:buNone/>
                      </a:pPr>
                      <a:r>
                        <a:rPr lang="en-US" sz="1050" dirty="0">
                          <a:solidFill>
                            <a:srgbClr val="1F1E1B"/>
                          </a:solidFill>
                          <a:latin typeface="Calibri" pitchFamily="34" charset="0"/>
                          <a:ea typeface="Calibri" pitchFamily="34" charset="-122"/>
                          <a:cs typeface="Calibri" pitchFamily="34" charset="-120"/>
                        </a:rPr>
                        <a:t>Agility</a:t>
                      </a:r>
                      <a:endParaRPr lang="en-US" sz="105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473891">
                <a:tc>
                  <a:txBody>
                    <a:bodyPr/>
                    <a:lstStyle/>
                    <a:p>
                      <a:pPr indent="0" marL="0">
                        <a:buNone/>
                      </a:pPr>
                      <a:r>
                        <a:rPr lang="en-US" sz="1050" dirty="0">
                          <a:solidFill>
                            <a:srgbClr val="1F1E1B"/>
                          </a:solidFill>
                          <a:latin typeface="Calibri" pitchFamily="34" charset="0"/>
                          <a:ea typeface="Calibri" pitchFamily="34" charset="-122"/>
                          <a:cs typeface="Calibri" pitchFamily="34" charset="-120"/>
                        </a:rPr>
                        <a:t>Reaction time</a:t>
                      </a:r>
                      <a:endParaRPr lang="en-US" sz="105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473891">
                <a:tc>
                  <a:txBody>
                    <a:bodyPr/>
                    <a:lstStyle/>
                    <a:p>
                      <a:pPr indent="0" marL="0">
                        <a:buNone/>
                      </a:pPr>
                      <a:r>
                        <a:rPr lang="en-US" sz="1050" dirty="0">
                          <a:solidFill>
                            <a:srgbClr val="1F1E1B"/>
                          </a:solidFill>
                          <a:latin typeface="Calibri" pitchFamily="34" charset="0"/>
                          <a:ea typeface="Calibri" pitchFamily="34" charset="-122"/>
                          <a:cs typeface="Calibri" pitchFamily="34" charset="-120"/>
                        </a:rPr>
                        <a:t>Balance</a:t>
                      </a:r>
                      <a:endParaRPr lang="en-US" sz="105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473891">
                <a:tc>
                  <a:txBody>
                    <a:bodyPr/>
                    <a:lstStyle/>
                    <a:p>
                      <a:pPr indent="0" marL="0">
                        <a:buNone/>
                      </a:pPr>
                      <a:r>
                        <a:rPr lang="en-US" sz="1050" dirty="0">
                          <a:solidFill>
                            <a:srgbClr val="1F1E1B"/>
                          </a:solidFill>
                          <a:latin typeface="Calibri" pitchFamily="34" charset="0"/>
                          <a:ea typeface="Calibri" pitchFamily="34" charset="-122"/>
                          <a:cs typeface="Calibri" pitchFamily="34" charset="-120"/>
                        </a:rPr>
                        <a:t>Coordination</a:t>
                      </a:r>
                      <a:endParaRPr lang="en-US" sz="105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3 · Area A</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4</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D0202E"/>
                </a:solidFill>
                <a:latin typeface="Arial" pitchFamily="34" charset="0"/>
                <a:ea typeface="Arial" pitchFamily="34" charset="-122"/>
                <a:cs typeface="Arial" pitchFamily="34" charset="-120"/>
              </a:rPr>
              <a:t>IDENTIFY, THEN EXPAND</a:t>
            </a:r>
            <a:endParaRPr lang="en-US" sz="2500" dirty="0"/>
          </a:p>
        </p:txBody>
      </p:sp>
      <p:sp>
        <p:nvSpPr>
          <p:cNvPr id="5" name="Text 3"/>
          <p:cNvSpPr txBox="1"/>
          <p:nvPr/>
        </p:nvSpPr>
        <p:spPr>
          <a:xfrm>
            <a:off x="587913" y="907451"/>
            <a:ext cx="9513509" cy="554553"/>
          </a:xfrm>
          <a:prstGeom prst="rect">
            <a:avLst/>
          </a:prstGeom>
          <a:noFill/>
          <a:ln/>
        </p:spPr>
        <p:txBody>
          <a:bodyPr wrap="square" lIns="0" tIns="0" rIns="0" bIns="0" rtlCol="0" anchor="t"/>
          <a:lstStyle/>
          <a:p>
            <a:pPr indent="0" marL="0">
              <a:buNone/>
            </a:pPr>
            <a:r>
              <a:rPr lang="en-US" sz="1200" dirty="0">
                <a:solidFill>
                  <a:srgbClr val="1F1E1B"/>
                </a:solidFill>
                <a:latin typeface="Calibri" pitchFamily="34" charset="0"/>
                <a:ea typeface="Calibri" pitchFamily="34" charset="-122"/>
                <a:cs typeface="Calibri" pitchFamily="34" charset="-120"/>
              </a:rPr>
              <a:t>For each performer: name the component, then write the linked expansion that says what it lets </a:t>
            </a:r>
            <a:pPr indent="0" marL="0">
              <a:buNone/>
            </a:pPr>
            <a:r>
              <a:rPr lang="en-US" sz="1200" b="1" dirty="0">
                <a:solidFill>
                  <a:srgbClr val="1F1E1B"/>
                </a:solidFill>
                <a:latin typeface="Calibri" pitchFamily="34" charset="0"/>
                <a:ea typeface="Calibri" pitchFamily="34" charset="-122"/>
                <a:cs typeface="Calibri" pitchFamily="34" charset="-120"/>
              </a:rPr>
              <a:t>them</a:t>
            </a:r>
            <a:pPr indent="0" marL="0">
              <a:buNone/>
            </a:pPr>
            <a:r>
              <a:rPr lang="en-US" sz="1200" dirty="0">
                <a:solidFill>
                  <a:srgbClr val="1F1E1B"/>
                </a:solidFill>
                <a:latin typeface="Calibri" pitchFamily="34" charset="0"/>
                <a:ea typeface="Calibri" pitchFamily="34" charset="-122"/>
                <a:cs typeface="Calibri" pitchFamily="34" charset="-120"/>
              </a:rPr>
              <a:t> do in </a:t>
            </a:r>
            <a:pPr indent="0" marL="0">
              <a:buNone/>
            </a:pPr>
            <a:r>
              <a:rPr lang="en-US" sz="1200" b="1" dirty="0">
                <a:solidFill>
                  <a:srgbClr val="1F1E1B"/>
                </a:solidFill>
                <a:latin typeface="Calibri" pitchFamily="34" charset="0"/>
                <a:ea typeface="Calibri" pitchFamily="34" charset="-122"/>
                <a:cs typeface="Calibri" pitchFamily="34" charset="-120"/>
              </a:rPr>
              <a:t>their</a:t>
            </a:r>
            <a:pPr indent="0" marL="0">
              <a:buNone/>
            </a:pPr>
            <a:r>
              <a:rPr lang="en-US" sz="1200" dirty="0">
                <a:solidFill>
                  <a:srgbClr val="1F1E1B"/>
                </a:solidFill>
                <a:latin typeface="Calibri" pitchFamily="34" charset="0"/>
                <a:ea typeface="Calibri" pitchFamily="34" charset="-122"/>
                <a:cs typeface="Calibri" pitchFamily="34" charset="-120"/>
              </a:rPr>
              <a:t> sport. Two marks each time.</a:t>
            </a:r>
            <a:endParaRPr lang="en-US" sz="1200" dirty="0"/>
          </a:p>
        </p:txBody>
      </p:sp>
      <p:sp>
        <p:nvSpPr>
          <p:cNvPr id="6" name="Shape 4"/>
          <p:cNvSpPr/>
          <p:nvPr/>
        </p:nvSpPr>
        <p:spPr>
          <a:xfrm>
            <a:off x="587913" y="1512418"/>
            <a:ext cx="9513509" cy="725960"/>
          </a:xfrm>
          <a:prstGeom prst="roundRect">
            <a:avLst>
              <a:gd name="adj" fmla="val 7557"/>
            </a:avLst>
          </a:prstGeom>
          <a:solidFill>
            <a:srgbClr val="F1EFE5"/>
          </a:solidFill>
          <a:ln/>
        </p:spPr>
      </p:sp>
      <p:sp>
        <p:nvSpPr>
          <p:cNvPr id="7" name="Text 5"/>
          <p:cNvSpPr txBox="1"/>
          <p:nvPr/>
        </p:nvSpPr>
        <p:spPr>
          <a:xfrm>
            <a:off x="801700" y="1643494"/>
            <a:ext cx="9085936" cy="554553"/>
          </a:xfrm>
          <a:prstGeom prst="rect">
            <a:avLst/>
          </a:prstGeom>
          <a:noFill/>
          <a:ln/>
        </p:spPr>
        <p:txBody>
          <a:bodyPr wrap="square" lIns="0" tIns="0" rIns="0" bIns="0" rtlCol="0" anchor="t"/>
          <a:lstStyle/>
          <a:p>
            <a:pPr indent="0" marL="0">
              <a:buNone/>
            </a:pPr>
            <a:r>
              <a:rPr lang="en-US" sz="1150" b="1" dirty="0">
                <a:solidFill>
                  <a:srgbClr val="1F1E1B"/>
                </a:solidFill>
                <a:latin typeface="Calibri" pitchFamily="34" charset="0"/>
                <a:ea typeface="Calibri" pitchFamily="34" charset="-122"/>
                <a:cs typeface="Calibri" pitchFamily="34" charset="-120"/>
              </a:rPr>
              <a:t>Worked example.  </a:t>
            </a:r>
            <a:pPr indent="0" marL="0">
              <a:buNone/>
            </a:pPr>
            <a:r>
              <a:rPr lang="en-US" sz="1150" dirty="0">
                <a:solidFill>
                  <a:srgbClr val="1F1E1B"/>
                </a:solidFill>
                <a:latin typeface="Calibri" pitchFamily="34" charset="0"/>
                <a:ea typeface="Calibri" pitchFamily="34" charset="-122"/>
                <a:cs typeface="Calibri" pitchFamily="34" charset="-120"/>
              </a:rPr>
              <a:t>Rachel is a cross-country runner racing for forty minutes.  "Aerobic endurance (1) so she can keep running for the full forty minutes without fatiguing (1)."</a:t>
            </a:r>
            <a:endParaRPr lang="en-US" sz="115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87913" y="2470282"/>
          <a:ext cx="9513509" cy="914400"/>
        </p:xfrm>
        <a:graphic>
          <a:graphicData uri="http://schemas.openxmlformats.org/drawingml/2006/table">
            <a:tbl>
              <a:tblPr/>
              <a:tblGrid>
                <a:gridCol w="2244761"/>
                <a:gridCol w="2565441"/>
                <a:gridCol w="4703308"/>
              </a:tblGrid>
              <a:tr h="403311">
                <a:tc>
                  <a:txBody>
                    <a:bodyPr/>
                    <a:lstStyle/>
                    <a:p>
                      <a:pPr indent="0" marL="0">
                        <a:buNone/>
                      </a:pPr>
                      <a:r>
                        <a:rPr lang="en-US" sz="1050" b="1" dirty="0">
                          <a:solidFill>
                            <a:srgbClr val="1F1E1B"/>
                          </a:solidFill>
                          <a:latin typeface="Calibri" pitchFamily="34" charset="0"/>
                          <a:ea typeface="Calibri" pitchFamily="34" charset="-122"/>
                          <a:cs typeface="Calibri" pitchFamily="34" charset="-120"/>
                        </a:rPr>
                        <a:t>Performer</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AE6E8"/>
                    </a:solidFill>
                  </a:tcPr>
                </a:tc>
                <a:tc>
                  <a:txBody>
                    <a:bodyPr/>
                    <a:lstStyle/>
                    <a:p>
                      <a:pPr indent="0" marL="0">
                        <a:buNone/>
                      </a:pPr>
                      <a:r>
                        <a:rPr lang="en-US" sz="1050" b="1" dirty="0">
                          <a:solidFill>
                            <a:srgbClr val="1F1E1B"/>
                          </a:solidFill>
                          <a:latin typeface="Calibri" pitchFamily="34" charset="0"/>
                          <a:ea typeface="Calibri" pitchFamily="34" charset="-122"/>
                          <a:cs typeface="Calibri" pitchFamily="34" charset="-120"/>
                        </a:rPr>
                        <a:t>Component (the identification)</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AE6E8"/>
                    </a:solidFill>
                  </a:tcPr>
                </a:tc>
                <a:tc>
                  <a:txBody>
                    <a:bodyPr/>
                    <a:lstStyle/>
                    <a:p>
                      <a:pPr indent="0" marL="0">
                        <a:buNone/>
                      </a:pPr>
                      <a:r>
                        <a:rPr lang="en-US" sz="1050" b="1" dirty="0">
                          <a:solidFill>
                            <a:srgbClr val="1F1E1B"/>
                          </a:solidFill>
                          <a:latin typeface="Calibri" pitchFamily="34" charset="0"/>
                          <a:ea typeface="Calibri" pitchFamily="34" charset="-122"/>
                          <a:cs typeface="Calibri" pitchFamily="34" charset="-120"/>
                        </a:rPr>
                        <a:t>What it lets them do in their sport (the linked expansion)</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AE6E8"/>
                    </a:solidFill>
                  </a:tcPr>
                </a:tc>
              </a:tr>
              <a:tr h="786457">
                <a:tc>
                  <a:txBody>
                    <a:bodyPr/>
                    <a:lstStyle/>
                    <a:p>
                      <a:pPr indent="0" marL="0">
                        <a:buNone/>
                      </a:pPr>
                      <a:r>
                        <a:rPr lang="en-US" sz="1050" dirty="0">
                          <a:solidFill>
                            <a:srgbClr val="1F1E1B"/>
                          </a:solidFill>
                          <a:latin typeface="Calibri" pitchFamily="34" charset="0"/>
                          <a:ea typeface="Calibri" pitchFamily="34" charset="-122"/>
                          <a:cs typeface="Calibri" pitchFamily="34" charset="-120"/>
                        </a:rPr>
                        <a:t>A 100m sprinter</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786457">
                <a:tc>
                  <a:txBody>
                    <a:bodyPr/>
                    <a:lstStyle/>
                    <a:p>
                      <a:pPr indent="0" marL="0">
                        <a:buNone/>
                      </a:pPr>
                      <a:r>
                        <a:rPr lang="en-US" sz="1050" dirty="0">
                          <a:solidFill>
                            <a:srgbClr val="1F1E1B"/>
                          </a:solidFill>
                          <a:latin typeface="Calibri" pitchFamily="34" charset="0"/>
                          <a:ea typeface="Calibri" pitchFamily="34" charset="-122"/>
                          <a:cs typeface="Calibri" pitchFamily="34" charset="-120"/>
                        </a:rPr>
                        <a:t>A gymnast on the beam</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786457">
                <a:tc>
                  <a:txBody>
                    <a:bodyPr/>
                    <a:lstStyle/>
                    <a:p>
                      <a:pPr indent="0" marL="0">
                        <a:buNone/>
                      </a:pPr>
                      <a:r>
                        <a:rPr lang="en-US" sz="1050" dirty="0">
                          <a:solidFill>
                            <a:srgbClr val="1F1E1B"/>
                          </a:solidFill>
                          <a:latin typeface="Calibri" pitchFamily="34" charset="0"/>
                          <a:ea typeface="Calibri" pitchFamily="34" charset="-122"/>
                          <a:cs typeface="Calibri" pitchFamily="34" charset="-120"/>
                        </a:rPr>
                        <a:t>A shot putter</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786457">
                <a:tc>
                  <a:txBody>
                    <a:bodyPr/>
                    <a:lstStyle/>
                    <a:p>
                      <a:pPr indent="0" marL="0">
                        <a:buNone/>
                      </a:pPr>
                      <a:r>
                        <a:rPr lang="en-US" sz="1050" dirty="0">
                          <a:solidFill>
                            <a:srgbClr val="1F1E1B"/>
                          </a:solidFill>
                          <a:latin typeface="Calibri" pitchFamily="34" charset="0"/>
                          <a:ea typeface="Calibri" pitchFamily="34" charset="-122"/>
                          <a:cs typeface="Calibri" pitchFamily="34" charset="-120"/>
                        </a:rPr>
                        <a:t>A badminton player</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786457">
                <a:tc>
                  <a:txBody>
                    <a:bodyPr/>
                    <a:lstStyle/>
                    <a:p>
                      <a:pPr indent="0" marL="0">
                        <a:buNone/>
                      </a:pPr>
                      <a:r>
                        <a:rPr lang="en-US" sz="1050" dirty="0">
                          <a:solidFill>
                            <a:srgbClr val="1F1E1B"/>
                          </a:solidFill>
                          <a:latin typeface="Calibri" pitchFamily="34" charset="0"/>
                          <a:ea typeface="Calibri" pitchFamily="34" charset="-122"/>
                          <a:cs typeface="Calibri" pitchFamily="34" charset="-120"/>
                        </a:rPr>
                        <a:t>A netball centre</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bl>
          </a:graphicData>
        </a:graphic>
      </p:graphicFrame>
      <p:sp>
        <p:nvSpPr>
          <p:cNvPr id="9" name="Text 6"/>
          <p:cNvSpPr txBox="1"/>
          <p:nvPr/>
        </p:nvSpPr>
        <p:spPr>
          <a:xfrm>
            <a:off x="587913" y="6705051"/>
            <a:ext cx="9513509" cy="322649"/>
          </a:xfrm>
          <a:prstGeom prst="rect">
            <a:avLst/>
          </a:prstGeom>
          <a:noFill/>
          <a:ln/>
        </p:spPr>
        <p:txBody>
          <a:bodyPr wrap="square" lIns="0" tIns="0" rIns="0" bIns="0" rtlCol="0" anchor="ctr"/>
          <a:lstStyle/>
          <a:p>
            <a:pPr indent="0" marL="0">
              <a:buNone/>
            </a:pPr>
            <a:r>
              <a:rPr lang="en-US" sz="1100" i="1" dirty="0">
                <a:solidFill>
                  <a:srgbClr val="6E6B5E"/>
                </a:solidFill>
                <a:latin typeface="Calibri" pitchFamily="34" charset="0"/>
                <a:ea typeface="Calibri" pitchFamily="34" charset="-122"/>
                <a:cs typeface="Calibri" pitchFamily="34" charset="-120"/>
              </a:rPr>
              <a:t>Check: does every expansion name the sport? An expansion that would fit any performer is not linked.</a:t>
            </a:r>
            <a:endParaRPr lang="en-US" sz="1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3 · Area A</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5</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2C6E49"/>
                </a:solidFill>
                <a:latin typeface="Arial" pitchFamily="34" charset="0"/>
                <a:ea typeface="Arial" pitchFamily="34" charset="-122"/>
                <a:cs typeface="Arial" pitchFamily="34" charset="-120"/>
              </a:rPr>
              <a:t>THE BASIC PRINCIPLES: FITT</a:t>
            </a:r>
            <a:endParaRPr lang="en-US" sz="2500" dirty="0"/>
          </a:p>
        </p:txBody>
      </p:sp>
      <p:sp>
        <p:nvSpPr>
          <p:cNvPr id="5" name="Text 3"/>
          <p:cNvSpPr txBox="1"/>
          <p:nvPr/>
        </p:nvSpPr>
        <p:spPr>
          <a:xfrm>
            <a:off x="587913" y="907451"/>
            <a:ext cx="9513509" cy="403311"/>
          </a:xfrm>
          <a:prstGeom prst="rect">
            <a:avLst/>
          </a:prstGeom>
          <a:noFill/>
          <a:ln/>
        </p:spPr>
        <p:txBody>
          <a:bodyPr wrap="square" lIns="0" tIns="0" rIns="0" bIns="0" rtlCol="0" anchor="t"/>
          <a:lstStyle/>
          <a:p>
            <a:pPr indent="0" marL="0">
              <a:buNone/>
            </a:pPr>
            <a:r>
              <a:rPr lang="en-US" sz="1200" dirty="0">
                <a:solidFill>
                  <a:srgbClr val="1F1E1B"/>
                </a:solidFill>
                <a:latin typeface="Calibri" pitchFamily="34" charset="0"/>
                <a:ea typeface="Calibri" pitchFamily="34" charset="-122"/>
                <a:cs typeface="Calibri" pitchFamily="34" charset="-120"/>
              </a:rPr>
              <a:t>Complete each definition, then apply it to a performer of your choice.</a:t>
            </a:r>
            <a:endParaRPr lang="en-US" sz="1200" dirty="0"/>
          </a:p>
        </p:txBody>
      </p:sp>
      <p:sp>
        <p:nvSpPr>
          <p:cNvPr id="6" name="Text 4"/>
          <p:cNvSpPr txBox="1"/>
          <p:nvPr/>
        </p:nvSpPr>
        <p:spPr>
          <a:xfrm>
            <a:off x="587913" y="1361176"/>
            <a:ext cx="9513509" cy="302484"/>
          </a:xfrm>
          <a:prstGeom prst="rect">
            <a:avLst/>
          </a:prstGeom>
          <a:noFill/>
          <a:ln/>
        </p:spPr>
        <p:txBody>
          <a:bodyPr wrap="square" lIns="0" tIns="0" rIns="0" bIns="0" rtlCol="0" anchor="ctr"/>
          <a:lstStyle/>
          <a:p>
            <a:pPr indent="0" marL="0">
              <a:buNone/>
            </a:pPr>
            <a:r>
              <a:rPr lang="en-US" sz="1200" b="1" dirty="0">
                <a:solidFill>
                  <a:srgbClr val="1F1E1B"/>
                </a:solidFill>
                <a:latin typeface="Calibri" pitchFamily="34" charset="0"/>
                <a:ea typeface="Calibri" pitchFamily="34" charset="-122"/>
                <a:cs typeface="Calibri" pitchFamily="34" charset="-120"/>
              </a:rPr>
              <a:t>Performer and sport: ____________________________</a:t>
            </a:r>
            <a:endParaRPr lang="en-US" sz="12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587913" y="1764487"/>
          <a:ext cx="9513509" cy="914400"/>
        </p:xfrm>
        <a:graphic>
          <a:graphicData uri="http://schemas.openxmlformats.org/drawingml/2006/table">
            <a:tbl>
              <a:tblPr/>
              <a:tblGrid>
                <a:gridCol w="1817187"/>
                <a:gridCol w="4168841"/>
                <a:gridCol w="3527481"/>
              </a:tblGrid>
              <a:tr h="362980">
                <a:tc>
                  <a:txBody>
                    <a:bodyPr/>
                    <a:lstStyle/>
                    <a:p>
                      <a:pPr indent="0" marL="0">
                        <a:buNone/>
                      </a:pPr>
                      <a:r>
                        <a:rPr lang="en-US" sz="1050" b="1" dirty="0">
                          <a:solidFill>
                            <a:srgbClr val="1F1E1B"/>
                          </a:solidFill>
                          <a:latin typeface="Calibri" pitchFamily="34" charset="0"/>
                          <a:ea typeface="Calibri" pitchFamily="34" charset="-122"/>
                          <a:cs typeface="Calibri" pitchFamily="34" charset="-120"/>
                        </a:rPr>
                        <a:t>Letter</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E4EFE8"/>
                    </a:solidFill>
                  </a:tcPr>
                </a:tc>
                <a:tc>
                  <a:txBody>
                    <a:bodyPr/>
                    <a:lstStyle/>
                    <a:p>
                      <a:pPr indent="0" marL="0">
                        <a:buNone/>
                      </a:pPr>
                      <a:r>
                        <a:rPr lang="en-US" sz="1050" b="1" dirty="0">
                          <a:solidFill>
                            <a:srgbClr val="1F1E1B"/>
                          </a:solidFill>
                          <a:latin typeface="Calibri" pitchFamily="34" charset="0"/>
                          <a:ea typeface="Calibri" pitchFamily="34" charset="-122"/>
                          <a:cs typeface="Calibri" pitchFamily="34" charset="-120"/>
                        </a:rPr>
                        <a:t>Definition</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E4EFE8"/>
                    </a:solidFill>
                  </a:tcPr>
                </a:tc>
                <a:tc>
                  <a:txBody>
                    <a:bodyPr/>
                    <a:lstStyle/>
                    <a:p>
                      <a:pPr indent="0" marL="0">
                        <a:buNone/>
                      </a:pPr>
                      <a:r>
                        <a:rPr lang="en-US" sz="1050" b="1" dirty="0">
                          <a:solidFill>
                            <a:srgbClr val="1F1E1B"/>
                          </a:solidFill>
                          <a:latin typeface="Calibri" pitchFamily="34" charset="0"/>
                          <a:ea typeface="Calibri" pitchFamily="34" charset="-122"/>
                          <a:cs typeface="Calibri" pitchFamily="34" charset="-120"/>
                        </a:rPr>
                        <a:t>Applied to your performer</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E4EFE8"/>
                    </a:solidFill>
                  </a:tcPr>
                </a:tc>
              </a:tr>
              <a:tr h="1058692">
                <a:tc>
                  <a:txBody>
                    <a:bodyPr/>
                    <a:lstStyle/>
                    <a:p>
                      <a:pPr indent="0" marL="0">
                        <a:buNone/>
                      </a:pPr>
                      <a:r>
                        <a:rPr lang="en-US" sz="1050" dirty="0">
                          <a:solidFill>
                            <a:srgbClr val="1F1E1B"/>
                          </a:solidFill>
                          <a:latin typeface="Calibri" pitchFamily="34" charset="0"/>
                          <a:ea typeface="Calibri" pitchFamily="34" charset="-122"/>
                          <a:cs typeface="Calibri" pitchFamily="34" charset="-120"/>
                        </a:rPr>
                        <a:t>F  Frequency</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r>
                        <a:rPr lang="en-US" sz="1050" dirty="0">
                          <a:solidFill>
                            <a:srgbClr val="1F1E1B"/>
                          </a:solidFill>
                          <a:latin typeface="Calibri" pitchFamily="34" charset="0"/>
                          <a:ea typeface="Calibri" pitchFamily="34" charset="-122"/>
                          <a:cs typeface="Calibri" pitchFamily="34" charset="-120"/>
                        </a:rPr>
                        <a:t>the number of training s________ completed over a period of time, usually per w______</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1058692">
                <a:tc>
                  <a:txBody>
                    <a:bodyPr/>
                    <a:lstStyle/>
                    <a:p>
                      <a:pPr indent="0" marL="0">
                        <a:buNone/>
                      </a:pPr>
                      <a:r>
                        <a:rPr lang="en-US" sz="1050" dirty="0">
                          <a:solidFill>
                            <a:srgbClr val="1F1E1B"/>
                          </a:solidFill>
                          <a:latin typeface="Calibri" pitchFamily="34" charset="0"/>
                          <a:ea typeface="Calibri" pitchFamily="34" charset="-122"/>
                          <a:cs typeface="Calibri" pitchFamily="34" charset="-120"/>
                        </a:rPr>
                        <a:t>I  Intensity</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r>
                        <a:rPr lang="en-US" sz="1050" dirty="0">
                          <a:solidFill>
                            <a:srgbClr val="1F1E1B"/>
                          </a:solidFill>
                          <a:latin typeface="Calibri" pitchFamily="34" charset="0"/>
                          <a:ea typeface="Calibri" pitchFamily="34" charset="-122"/>
                          <a:cs typeface="Calibri" pitchFamily="34" charset="-120"/>
                        </a:rPr>
                        <a:t>how h______ an individual will train</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1058692">
                <a:tc>
                  <a:txBody>
                    <a:bodyPr/>
                    <a:lstStyle/>
                    <a:p>
                      <a:pPr indent="0" marL="0">
                        <a:buNone/>
                      </a:pPr>
                      <a:r>
                        <a:rPr lang="en-US" sz="1050" dirty="0">
                          <a:solidFill>
                            <a:srgbClr val="1F1E1B"/>
                          </a:solidFill>
                          <a:latin typeface="Calibri" pitchFamily="34" charset="0"/>
                          <a:ea typeface="Calibri" pitchFamily="34" charset="-122"/>
                          <a:cs typeface="Calibri" pitchFamily="34" charset="-120"/>
                        </a:rPr>
                        <a:t>T  Time</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r>
                        <a:rPr lang="en-US" sz="1050" dirty="0">
                          <a:solidFill>
                            <a:srgbClr val="1F1E1B"/>
                          </a:solidFill>
                          <a:latin typeface="Calibri" pitchFamily="34" charset="0"/>
                          <a:ea typeface="Calibri" pitchFamily="34" charset="-122"/>
                          <a:cs typeface="Calibri" pitchFamily="34" charset="-120"/>
                        </a:rPr>
                        <a:t>how l______ an individual will train for</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1058692">
                <a:tc>
                  <a:txBody>
                    <a:bodyPr/>
                    <a:lstStyle/>
                    <a:p>
                      <a:pPr indent="0" marL="0">
                        <a:buNone/>
                      </a:pPr>
                      <a:r>
                        <a:rPr lang="en-US" sz="1050" dirty="0">
                          <a:solidFill>
                            <a:srgbClr val="1F1E1B"/>
                          </a:solidFill>
                          <a:latin typeface="Calibri" pitchFamily="34" charset="0"/>
                          <a:ea typeface="Calibri" pitchFamily="34" charset="-122"/>
                          <a:cs typeface="Calibri" pitchFamily="34" charset="-120"/>
                        </a:rPr>
                        <a:t>T  Type</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r>
                        <a:rPr lang="en-US" sz="1050" dirty="0">
                          <a:solidFill>
                            <a:srgbClr val="1F1E1B"/>
                          </a:solidFill>
                          <a:latin typeface="Calibri" pitchFamily="34" charset="0"/>
                          <a:ea typeface="Calibri" pitchFamily="34" charset="-122"/>
                          <a:cs typeface="Calibri" pitchFamily="34" charset="-120"/>
                        </a:rPr>
                        <a:t>how an individual will train, by selecting a training m________ to improve a specific component of fitness</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bl>
          </a:graphicData>
        </a:graphic>
      </p:graphicFrame>
      <p:sp>
        <p:nvSpPr>
          <p:cNvPr id="8" name="Shape 5"/>
          <p:cNvSpPr/>
          <p:nvPr/>
        </p:nvSpPr>
        <p:spPr>
          <a:xfrm>
            <a:off x="587913" y="6402568"/>
            <a:ext cx="9513509" cy="756209"/>
          </a:xfrm>
          <a:prstGeom prst="roundRect">
            <a:avLst>
              <a:gd name="adj" fmla="val 7255"/>
            </a:avLst>
          </a:prstGeom>
          <a:solidFill>
            <a:srgbClr val="FAE6E8"/>
          </a:solidFill>
          <a:ln/>
        </p:spPr>
      </p:sp>
      <p:sp>
        <p:nvSpPr>
          <p:cNvPr id="9" name="Text 6"/>
          <p:cNvSpPr txBox="1"/>
          <p:nvPr/>
        </p:nvSpPr>
        <p:spPr>
          <a:xfrm>
            <a:off x="801700" y="6573975"/>
            <a:ext cx="9085936" cy="453725"/>
          </a:xfrm>
          <a:prstGeom prst="rect">
            <a:avLst/>
          </a:prstGeom>
          <a:noFill/>
          <a:ln/>
        </p:spPr>
        <p:txBody>
          <a:bodyPr wrap="square" lIns="0" tIns="0" rIns="0" bIns="0" rtlCol="0" anchor="ctr"/>
          <a:lstStyle/>
          <a:p>
            <a:pPr indent="0" marL="0">
              <a:buNone/>
            </a:pPr>
            <a:r>
              <a:rPr lang="en-US" sz="1150" b="1" dirty="0">
                <a:solidFill>
                  <a:srgbClr val="D0202E"/>
                </a:solidFill>
                <a:latin typeface="Calibri" pitchFamily="34" charset="0"/>
                <a:ea typeface="Calibri" pitchFamily="34" charset="-122"/>
                <a:cs typeface="Calibri" pitchFamily="34" charset="-120"/>
              </a:rPr>
              <a:t>Intensity is how hard. Time is how long. Swapping them is the most common slip in this topic.</a:t>
            </a:r>
            <a:endParaRPr lang="en-US" sz="11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3 · Area A</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6</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2C6E49"/>
                </a:solidFill>
                <a:latin typeface="Arial" pitchFamily="34" charset="0"/>
                <a:ea typeface="Arial" pitchFamily="34" charset="-122"/>
                <a:cs typeface="Arial" pitchFamily="34" charset="-120"/>
              </a:rPr>
              <a:t>THE ADDITIONAL PRINCIPLES OF TRAINING</a:t>
            </a:r>
            <a:endParaRPr lang="en-US" sz="2500" dirty="0"/>
          </a:p>
        </p:txBody>
      </p:sp>
      <p:sp>
        <p:nvSpPr>
          <p:cNvPr id="5" name="Text 3"/>
          <p:cNvSpPr txBox="1"/>
          <p:nvPr/>
        </p:nvSpPr>
        <p:spPr>
          <a:xfrm>
            <a:off x="587913" y="907451"/>
            <a:ext cx="9513509" cy="453725"/>
          </a:xfrm>
          <a:prstGeom prst="rect">
            <a:avLst/>
          </a:prstGeom>
          <a:noFill/>
          <a:ln/>
        </p:spPr>
        <p:txBody>
          <a:bodyPr wrap="square" lIns="0" tIns="0" rIns="0" bIns="0" rtlCol="0" anchor="t"/>
          <a:lstStyle/>
          <a:p>
            <a:pPr indent="0" marL="0">
              <a:buNone/>
            </a:pPr>
            <a:r>
              <a:rPr lang="en-US" sz="1200" dirty="0">
                <a:solidFill>
                  <a:srgbClr val="1F1E1B"/>
                </a:solidFill>
                <a:latin typeface="Calibri" pitchFamily="34" charset="0"/>
                <a:ea typeface="Calibri" pitchFamily="34" charset="-122"/>
                <a:cs typeface="Calibri" pitchFamily="34" charset="-120"/>
              </a:rPr>
              <a:t>Seven principles. Complete each definition, then say what would go wrong for a performer if it were ignored.</a:t>
            </a:r>
            <a:endParaRPr lang="en-US" sz="1200" dirty="0"/>
          </a:p>
        </p:txBody>
      </p:sp>
      <p:graphicFrame>
        <p:nvGraphicFramePr>
          <p:cNvPr id="7" name="Table 0"/>
          <p:cNvGraphicFramePr>
            <a:graphicFrameLocks noGrp="1"/>
          </p:cNvGraphicFramePr>
          <p:nvPr>
            <p:extLst>
              <p:ext uri="{D42A27DB-BD31-4B8C-83A1-F6EECF244321}">
                <p14:modId xmlns:p14="http://schemas.microsoft.com/office/powerpoint/2010/main" val="1579011935"/>
              </p:ext>
            </p:extLst>
          </p:nvPr>
        </p:nvGraphicFramePr>
        <p:xfrm>
          <a:off x="587913" y="1512418"/>
          <a:ext cx="9513509" cy="914400"/>
        </p:xfrm>
        <a:graphic>
          <a:graphicData uri="http://schemas.openxmlformats.org/drawingml/2006/table">
            <a:tbl>
              <a:tblPr/>
              <a:tblGrid>
                <a:gridCol w="2137867"/>
                <a:gridCol w="4275734"/>
                <a:gridCol w="3099907"/>
              </a:tblGrid>
              <a:tr h="322649">
                <a:tc>
                  <a:txBody>
                    <a:bodyPr/>
                    <a:lstStyle/>
                    <a:p>
                      <a:pPr indent="0" marL="0">
                        <a:buNone/>
                      </a:pPr>
                      <a:r>
                        <a:rPr lang="en-US" sz="1000" b="1" dirty="0">
                          <a:solidFill>
                            <a:srgbClr val="1F1E1B"/>
                          </a:solidFill>
                          <a:latin typeface="Calibri" pitchFamily="34" charset="0"/>
                          <a:ea typeface="Calibri" pitchFamily="34" charset="-122"/>
                          <a:cs typeface="Calibri" pitchFamily="34" charset="-120"/>
                        </a:rPr>
                        <a:t>Principle</a:t>
                      </a:r>
                      <a:endParaRPr lang="en-US" sz="1000" dirty="0">
                        <a:latin typeface="Calibri" charset="0"/>
                        <a:ea typeface="Calibri" charset="0"/>
                        <a:cs typeface="Calibri" charset="0"/>
                      </a:endParaRPr>
                    </a:p>
                  </a:txBody>
                  <a:tcPr marL="45720" marR="45720" marT="45720" marB="45720"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E4EFE8"/>
                    </a:solidFill>
                  </a:tcPr>
                </a:tc>
                <a:tc>
                  <a:txBody>
                    <a:bodyPr/>
                    <a:lstStyle/>
                    <a:p>
                      <a:pPr indent="0" marL="0">
                        <a:buNone/>
                      </a:pPr>
                      <a:r>
                        <a:rPr lang="en-US" sz="1000" b="1" dirty="0">
                          <a:solidFill>
                            <a:srgbClr val="1F1E1B"/>
                          </a:solidFill>
                          <a:latin typeface="Calibri" pitchFamily="34" charset="0"/>
                          <a:ea typeface="Calibri" pitchFamily="34" charset="-122"/>
                          <a:cs typeface="Calibri" pitchFamily="34" charset="-120"/>
                        </a:rPr>
                        <a:t>Definition</a:t>
                      </a:r>
                      <a:endParaRPr lang="en-US" sz="1000" dirty="0">
                        <a:latin typeface="Calibri" charset="0"/>
                        <a:ea typeface="Calibri" charset="0"/>
                        <a:cs typeface="Calibri" charset="0"/>
                      </a:endParaRPr>
                    </a:p>
                  </a:txBody>
                  <a:tcPr marL="45720" marR="45720" marT="45720" marB="45720"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E4EFE8"/>
                    </a:solidFill>
                  </a:tcPr>
                </a:tc>
                <a:tc>
                  <a:txBody>
                    <a:bodyPr/>
                    <a:lstStyle/>
                    <a:p>
                      <a:pPr indent="0" marL="0">
                        <a:buNone/>
                      </a:pPr>
                      <a:r>
                        <a:rPr lang="en-US" sz="1000" b="1" dirty="0">
                          <a:solidFill>
                            <a:srgbClr val="1F1E1B"/>
                          </a:solidFill>
                          <a:latin typeface="Calibri" pitchFamily="34" charset="0"/>
                          <a:ea typeface="Calibri" pitchFamily="34" charset="-122"/>
                          <a:cs typeface="Calibri" pitchFamily="34" charset="-120"/>
                        </a:rPr>
                        <a:t>What goes wrong without it</a:t>
                      </a:r>
                      <a:endParaRPr lang="en-US" sz="1000" dirty="0">
                        <a:latin typeface="Calibri" charset="0"/>
                        <a:ea typeface="Calibri" charset="0"/>
                        <a:cs typeface="Calibri" charset="0"/>
                      </a:endParaRPr>
                    </a:p>
                  </a:txBody>
                  <a:tcPr marL="45720" marR="45720" marT="45720" marB="45720"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E4EFE8"/>
                    </a:solidFill>
                  </a:tcPr>
                </a:tc>
              </a:tr>
              <a:tr h="725960">
                <a:tc>
                  <a:txBody>
                    <a:bodyPr/>
                    <a:lstStyle/>
                    <a:p>
                      <a:pPr indent="0" marL="0">
                        <a:buNone/>
                      </a:pPr>
                      <a:r>
                        <a:rPr lang="en-US" sz="1000" dirty="0">
                          <a:solidFill>
                            <a:srgbClr val="1F1E1B"/>
                          </a:solidFill>
                          <a:latin typeface="Calibri" pitchFamily="34" charset="0"/>
                          <a:ea typeface="Calibri" pitchFamily="34" charset="-122"/>
                          <a:cs typeface="Calibri" pitchFamily="34" charset="-120"/>
                        </a:rPr>
                        <a:t>Progressive overload</a:t>
                      </a:r>
                      <a:endParaRPr lang="en-US" sz="1000" dirty="0">
                        <a:latin typeface="Calibri" charset="0"/>
                        <a:ea typeface="Calibri" charset="0"/>
                        <a:cs typeface="Calibri" charset="0"/>
                      </a:endParaRPr>
                    </a:p>
                  </a:txBody>
                  <a:tcPr marL="45720" marR="45720" marT="45720" marB="45720"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r>
                        <a:rPr lang="en-US" sz="1000" dirty="0">
                          <a:solidFill>
                            <a:srgbClr val="1F1E1B"/>
                          </a:solidFill>
                          <a:latin typeface="Calibri" pitchFamily="34" charset="0"/>
                          <a:ea typeface="Calibri" pitchFamily="34" charset="-122"/>
                          <a:cs typeface="Calibri" pitchFamily="34" charset="-120"/>
                        </a:rPr>
                        <a:t>training needs to be d____________ enough to cause the body to a______, improving performance</a:t>
                      </a:r>
                      <a:endParaRPr lang="en-US" sz="1000" dirty="0">
                        <a:latin typeface="Calibri" charset="0"/>
                        <a:ea typeface="Calibri" charset="0"/>
                        <a:cs typeface="Calibri" charset="0"/>
                      </a:endParaRPr>
                    </a:p>
                  </a:txBody>
                  <a:tcPr marL="45720" marR="45720" marT="45720" marB="45720"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00" dirty="0">
                        <a:latin typeface="Calibri" charset="0"/>
                        <a:ea typeface="Calibri" charset="0"/>
                        <a:cs typeface="Calibri" charset="0"/>
                      </a:endParaRPr>
                    </a:p>
                  </a:txBody>
                  <a:tcPr marL="45720" marR="45720" marT="45720" marB="45720"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725960">
                <a:tc>
                  <a:txBody>
                    <a:bodyPr/>
                    <a:lstStyle/>
                    <a:p>
                      <a:pPr indent="0" marL="0">
                        <a:buNone/>
                      </a:pPr>
                      <a:r>
                        <a:rPr lang="en-US" sz="1000" dirty="0">
                          <a:solidFill>
                            <a:srgbClr val="1F1E1B"/>
                          </a:solidFill>
                          <a:latin typeface="Calibri" pitchFamily="34" charset="0"/>
                          <a:ea typeface="Calibri" pitchFamily="34" charset="-122"/>
                          <a:cs typeface="Calibri" pitchFamily="34" charset="-120"/>
                        </a:rPr>
                        <a:t>Specificity</a:t>
                      </a:r>
                      <a:endParaRPr lang="en-US" sz="1000" dirty="0">
                        <a:latin typeface="Calibri" charset="0"/>
                        <a:ea typeface="Calibri" charset="0"/>
                        <a:cs typeface="Calibri" charset="0"/>
                      </a:endParaRPr>
                    </a:p>
                  </a:txBody>
                  <a:tcPr marL="45720" marR="45720" marT="45720" marB="45720"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r>
                        <a:rPr lang="en-US" sz="1000" dirty="0">
                          <a:solidFill>
                            <a:srgbClr val="1F1E1B"/>
                          </a:solidFill>
                          <a:latin typeface="Calibri" pitchFamily="34" charset="0"/>
                          <a:ea typeface="Calibri" pitchFamily="34" charset="-122"/>
                          <a:cs typeface="Calibri" pitchFamily="34" charset="-120"/>
                        </a:rPr>
                        <a:t>training should meet the n______ of the s______, or the fitness goals to be developed</a:t>
                      </a:r>
                      <a:endParaRPr lang="en-US" sz="1000" dirty="0">
                        <a:latin typeface="Calibri" charset="0"/>
                        <a:ea typeface="Calibri" charset="0"/>
                        <a:cs typeface="Calibri" charset="0"/>
                      </a:endParaRPr>
                    </a:p>
                  </a:txBody>
                  <a:tcPr marL="45720" marR="45720" marT="45720" marB="45720"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00" dirty="0">
                        <a:latin typeface="Calibri" charset="0"/>
                        <a:ea typeface="Calibri" charset="0"/>
                        <a:cs typeface="Calibri" charset="0"/>
                      </a:endParaRPr>
                    </a:p>
                  </a:txBody>
                  <a:tcPr marL="45720" marR="45720" marT="45720" marB="45720"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725960">
                <a:tc>
                  <a:txBody>
                    <a:bodyPr/>
                    <a:lstStyle/>
                    <a:p>
                      <a:pPr indent="0" marL="0">
                        <a:buNone/>
                      </a:pPr>
                      <a:r>
                        <a:rPr lang="en-US" sz="1000" dirty="0">
                          <a:solidFill>
                            <a:srgbClr val="1F1E1B"/>
                          </a:solidFill>
                          <a:latin typeface="Calibri" pitchFamily="34" charset="0"/>
                          <a:ea typeface="Calibri" pitchFamily="34" charset="-122"/>
                          <a:cs typeface="Calibri" pitchFamily="34" charset="-120"/>
                        </a:rPr>
                        <a:t>Individual differences</a:t>
                      </a:r>
                      <a:endParaRPr lang="en-US" sz="1000" dirty="0">
                        <a:latin typeface="Calibri" charset="0"/>
                        <a:ea typeface="Calibri" charset="0"/>
                        <a:cs typeface="Calibri" charset="0"/>
                      </a:endParaRPr>
                    </a:p>
                  </a:txBody>
                  <a:tcPr marL="45720" marR="45720" marT="45720" marB="45720"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r>
                        <a:rPr lang="en-US" sz="1000" dirty="0">
                          <a:solidFill>
                            <a:srgbClr val="1F1E1B"/>
                          </a:solidFill>
                          <a:latin typeface="Calibri" pitchFamily="34" charset="0"/>
                          <a:ea typeface="Calibri" pitchFamily="34" charset="-122"/>
                          <a:cs typeface="Calibri" pitchFamily="34" charset="-120"/>
                        </a:rPr>
                        <a:t>training should meet the needs of an i____________</a:t>
                      </a:r>
                      <a:endParaRPr lang="en-US" sz="1000" dirty="0">
                        <a:latin typeface="Calibri" charset="0"/>
                        <a:ea typeface="Calibri" charset="0"/>
                        <a:cs typeface="Calibri" charset="0"/>
                      </a:endParaRPr>
                    </a:p>
                  </a:txBody>
                  <a:tcPr marL="45720" marR="45720" marT="45720" marB="45720"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00" dirty="0">
                        <a:latin typeface="Calibri" charset="0"/>
                        <a:ea typeface="Calibri" charset="0"/>
                        <a:cs typeface="Calibri" charset="0"/>
                      </a:endParaRPr>
                    </a:p>
                  </a:txBody>
                  <a:tcPr marL="45720" marR="45720" marT="45720" marB="45720"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725960">
                <a:tc>
                  <a:txBody>
                    <a:bodyPr/>
                    <a:lstStyle/>
                    <a:p>
                      <a:pPr indent="0" marL="0">
                        <a:buNone/>
                      </a:pPr>
                      <a:r>
                        <a:rPr lang="en-US" sz="1000" dirty="0">
                          <a:solidFill>
                            <a:srgbClr val="1F1E1B"/>
                          </a:solidFill>
                          <a:latin typeface="Calibri" pitchFamily="34" charset="0"/>
                          <a:ea typeface="Calibri" pitchFamily="34" charset="-122"/>
                          <a:cs typeface="Calibri" pitchFamily="34" charset="-120"/>
                        </a:rPr>
                        <a:t>Adaptation</a:t>
                      </a:r>
                      <a:endParaRPr lang="en-US" sz="1000" dirty="0">
                        <a:latin typeface="Calibri" charset="0"/>
                        <a:ea typeface="Calibri" charset="0"/>
                        <a:cs typeface="Calibri" charset="0"/>
                      </a:endParaRPr>
                    </a:p>
                  </a:txBody>
                  <a:tcPr marL="45720" marR="45720" marT="45720" marB="45720"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r>
                        <a:rPr lang="en-US" sz="1000" dirty="0">
                          <a:solidFill>
                            <a:srgbClr val="1F1E1B"/>
                          </a:solidFill>
                          <a:latin typeface="Calibri" pitchFamily="34" charset="0"/>
                          <a:ea typeface="Calibri" pitchFamily="34" charset="-122"/>
                          <a:cs typeface="Calibri" pitchFamily="34" charset="-120"/>
                        </a:rPr>
                        <a:t>changes to the b______ due to increased training l______</a:t>
                      </a:r>
                      <a:endParaRPr lang="en-US" sz="1000" dirty="0">
                        <a:latin typeface="Calibri" charset="0"/>
                        <a:ea typeface="Calibri" charset="0"/>
                        <a:cs typeface="Calibri" charset="0"/>
                      </a:endParaRPr>
                    </a:p>
                  </a:txBody>
                  <a:tcPr marL="45720" marR="45720" marT="45720" marB="45720"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00" dirty="0">
                        <a:latin typeface="Calibri" charset="0"/>
                        <a:ea typeface="Calibri" charset="0"/>
                        <a:cs typeface="Calibri" charset="0"/>
                      </a:endParaRPr>
                    </a:p>
                  </a:txBody>
                  <a:tcPr marL="45720" marR="45720" marT="45720" marB="45720"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725960">
                <a:tc>
                  <a:txBody>
                    <a:bodyPr/>
                    <a:lstStyle/>
                    <a:p>
                      <a:pPr indent="0" marL="0">
                        <a:buNone/>
                      </a:pPr>
                      <a:r>
                        <a:rPr lang="en-US" sz="1000" dirty="0">
                          <a:solidFill>
                            <a:srgbClr val="1F1E1B"/>
                          </a:solidFill>
                          <a:latin typeface="Calibri" pitchFamily="34" charset="0"/>
                          <a:ea typeface="Calibri" pitchFamily="34" charset="-122"/>
                          <a:cs typeface="Calibri" pitchFamily="34" charset="-120"/>
                        </a:rPr>
                        <a:t>Reversibility</a:t>
                      </a:r>
                      <a:endParaRPr lang="en-US" sz="1000" dirty="0">
                        <a:latin typeface="Calibri" charset="0"/>
                        <a:ea typeface="Calibri" charset="0"/>
                        <a:cs typeface="Calibri" charset="0"/>
                      </a:endParaRPr>
                    </a:p>
                  </a:txBody>
                  <a:tcPr marL="45720" marR="45720" marT="45720" marB="45720"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r>
                        <a:rPr lang="en-US" sz="1000" dirty="0">
                          <a:solidFill>
                            <a:srgbClr val="1F1E1B"/>
                          </a:solidFill>
                          <a:latin typeface="Calibri" pitchFamily="34" charset="0"/>
                          <a:ea typeface="Calibri" pitchFamily="34" charset="-122"/>
                          <a:cs typeface="Calibri" pitchFamily="34" charset="-120"/>
                        </a:rPr>
                        <a:t>if training s______, or intensity is lowered, fitness gains are l______</a:t>
                      </a:r>
                      <a:endParaRPr lang="en-US" sz="1000" dirty="0">
                        <a:latin typeface="Calibri" charset="0"/>
                        <a:ea typeface="Calibri" charset="0"/>
                        <a:cs typeface="Calibri" charset="0"/>
                      </a:endParaRPr>
                    </a:p>
                  </a:txBody>
                  <a:tcPr marL="45720" marR="45720" marT="45720" marB="45720"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00" dirty="0">
                        <a:latin typeface="Calibri" charset="0"/>
                        <a:ea typeface="Calibri" charset="0"/>
                        <a:cs typeface="Calibri" charset="0"/>
                      </a:endParaRPr>
                    </a:p>
                  </a:txBody>
                  <a:tcPr marL="45720" marR="45720" marT="45720" marB="45720"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725960">
                <a:tc>
                  <a:txBody>
                    <a:bodyPr/>
                    <a:lstStyle/>
                    <a:p>
                      <a:pPr indent="0" marL="0">
                        <a:buNone/>
                      </a:pPr>
                      <a:r>
                        <a:rPr lang="en-US" sz="1000" dirty="0">
                          <a:solidFill>
                            <a:srgbClr val="1F1E1B"/>
                          </a:solidFill>
                          <a:latin typeface="Calibri" pitchFamily="34" charset="0"/>
                          <a:ea typeface="Calibri" pitchFamily="34" charset="-122"/>
                          <a:cs typeface="Calibri" pitchFamily="34" charset="-120"/>
                        </a:rPr>
                        <a:t>Variation</a:t>
                      </a:r>
                      <a:endParaRPr lang="en-US" sz="1000" dirty="0">
                        <a:latin typeface="Calibri" charset="0"/>
                        <a:ea typeface="Calibri" charset="0"/>
                        <a:cs typeface="Calibri" charset="0"/>
                      </a:endParaRPr>
                    </a:p>
                  </a:txBody>
                  <a:tcPr marL="45720" marR="45720" marT="45720" marB="45720"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r>
                        <a:rPr lang="en-US" sz="1000" dirty="0">
                          <a:solidFill>
                            <a:srgbClr val="1F1E1B"/>
                          </a:solidFill>
                          <a:latin typeface="Calibri" pitchFamily="34" charset="0"/>
                          <a:ea typeface="Calibri" pitchFamily="34" charset="-122"/>
                          <a:cs typeface="Calibri" pitchFamily="34" charset="-120"/>
                        </a:rPr>
                        <a:t>altering types of training to avoid b__________ and maintain m____________</a:t>
                      </a:r>
                      <a:endParaRPr lang="en-US" sz="1000" dirty="0">
                        <a:latin typeface="Calibri" charset="0"/>
                        <a:ea typeface="Calibri" charset="0"/>
                        <a:cs typeface="Calibri" charset="0"/>
                      </a:endParaRPr>
                    </a:p>
                  </a:txBody>
                  <a:tcPr marL="45720" marR="45720" marT="45720" marB="45720"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00" dirty="0">
                        <a:latin typeface="Calibri" charset="0"/>
                        <a:ea typeface="Calibri" charset="0"/>
                        <a:cs typeface="Calibri" charset="0"/>
                      </a:endParaRPr>
                    </a:p>
                  </a:txBody>
                  <a:tcPr marL="45720" marR="45720" marT="45720" marB="45720"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725960">
                <a:tc>
                  <a:txBody>
                    <a:bodyPr/>
                    <a:lstStyle/>
                    <a:p>
                      <a:pPr indent="0" marL="0">
                        <a:buNone/>
                      </a:pPr>
                      <a:r>
                        <a:rPr lang="en-US" sz="1000" dirty="0">
                          <a:solidFill>
                            <a:srgbClr val="1F1E1B"/>
                          </a:solidFill>
                          <a:latin typeface="Calibri" pitchFamily="34" charset="0"/>
                          <a:ea typeface="Calibri" pitchFamily="34" charset="-122"/>
                          <a:cs typeface="Calibri" pitchFamily="34" charset="-120"/>
                        </a:rPr>
                        <a:t>Rest and recovery</a:t>
                      </a:r>
                      <a:endParaRPr lang="en-US" sz="1000" dirty="0">
                        <a:latin typeface="Calibri" charset="0"/>
                        <a:ea typeface="Calibri" charset="0"/>
                        <a:cs typeface="Calibri" charset="0"/>
                      </a:endParaRPr>
                    </a:p>
                  </a:txBody>
                  <a:tcPr marL="45720" marR="45720" marT="45720" marB="45720"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r>
                        <a:rPr lang="en-US" sz="1000" dirty="0">
                          <a:solidFill>
                            <a:srgbClr val="1F1E1B"/>
                          </a:solidFill>
                          <a:latin typeface="Calibri" pitchFamily="34" charset="0"/>
                          <a:ea typeface="Calibri" pitchFamily="34" charset="-122"/>
                          <a:cs typeface="Calibri" pitchFamily="34" charset="-120"/>
                        </a:rPr>
                        <a:t>to allow the body to r________ and a______</a:t>
                      </a:r>
                      <a:endParaRPr lang="en-US" sz="1000" dirty="0">
                        <a:latin typeface="Calibri" charset="0"/>
                        <a:ea typeface="Calibri" charset="0"/>
                        <a:cs typeface="Calibri" charset="0"/>
                      </a:endParaRPr>
                    </a:p>
                  </a:txBody>
                  <a:tcPr marL="45720" marR="45720" marT="45720" marB="45720"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00" dirty="0">
                        <a:latin typeface="Calibri" charset="0"/>
                        <a:ea typeface="Calibri" charset="0"/>
                        <a:cs typeface="Calibri" charset="0"/>
                      </a:endParaRPr>
                    </a:p>
                  </a:txBody>
                  <a:tcPr marL="45720" marR="45720" marT="45720" marB="45720"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3 · Area A</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7</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D0202E"/>
                </a:solidFill>
                <a:latin typeface="Arial" pitchFamily="34" charset="0"/>
                <a:ea typeface="Arial" pitchFamily="34" charset="-122"/>
                <a:cs typeface="Arial" pitchFamily="34" charset="-120"/>
              </a:rPr>
              <a:t>EXAM PRACTICE: NAME AND APPLY</a:t>
            </a:r>
            <a:endParaRPr lang="en-US" sz="2500" dirty="0"/>
          </a:p>
        </p:txBody>
      </p:sp>
      <p:sp>
        <p:nvSpPr>
          <p:cNvPr id="5" name="Shape 3"/>
          <p:cNvSpPr/>
          <p:nvPr/>
        </p:nvSpPr>
        <p:spPr>
          <a:xfrm>
            <a:off x="587913" y="957864"/>
            <a:ext cx="9513509" cy="857037"/>
          </a:xfrm>
          <a:prstGeom prst="roundRect">
            <a:avLst>
              <a:gd name="adj" fmla="val 6402"/>
            </a:avLst>
          </a:prstGeom>
          <a:solidFill>
            <a:srgbClr val="F1EFE5"/>
          </a:solidFill>
          <a:ln/>
        </p:spPr>
      </p:sp>
      <p:sp>
        <p:nvSpPr>
          <p:cNvPr id="6" name="Text 4"/>
          <p:cNvSpPr txBox="1"/>
          <p:nvPr/>
        </p:nvSpPr>
        <p:spPr>
          <a:xfrm>
            <a:off x="801700" y="1109106"/>
            <a:ext cx="9085936" cy="655381"/>
          </a:xfrm>
          <a:prstGeom prst="rect">
            <a:avLst/>
          </a:prstGeom>
          <a:noFill/>
          <a:ln/>
        </p:spPr>
        <p:txBody>
          <a:bodyPr wrap="square" lIns="0" tIns="0" rIns="0" bIns="0" rtlCol="0" anchor="t"/>
          <a:lstStyle/>
          <a:p>
            <a:pPr indent="0" marL="0">
              <a:buNone/>
            </a:pPr>
            <a:r>
              <a:rPr lang="en-US" sz="1150" dirty="0">
                <a:solidFill>
                  <a:srgbClr val="1F1E1B"/>
                </a:solidFill>
                <a:latin typeface="Calibri" pitchFamily="34" charset="0"/>
                <a:ea typeface="Calibri" pitchFamily="34" charset="-122"/>
                <a:cs typeface="Calibri" pitchFamily="34" charset="-120"/>
              </a:rPr>
              <a:t>Mai's coach uses the additional principles of training to design a training programme for Mai, a high jumper. Complete the table by naming the additional principle represented by each letter, and describing how it would be applied to Mai's programme. </a:t>
            </a:r>
            <a:pPr indent="0" marL="0">
              <a:buNone/>
            </a:pPr>
            <a:r>
              <a:rPr lang="en-US" sz="1150" b="1" dirty="0">
                <a:solidFill>
                  <a:srgbClr val="1F1E1B"/>
                </a:solidFill>
                <a:latin typeface="Calibri" pitchFamily="34" charset="0"/>
                <a:ea typeface="Calibri" pitchFamily="34" charset="-122"/>
                <a:cs typeface="Calibri" pitchFamily="34" charset="-120"/>
              </a:rPr>
              <a:t>(4 marks)</a:t>
            </a:r>
            <a:endParaRPr lang="en-US" sz="1150" dirty="0"/>
          </a:p>
        </p:txBody>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587913" y="2016557"/>
          <a:ext cx="9513509" cy="914400"/>
        </p:xfrm>
        <a:graphic>
          <a:graphicData uri="http://schemas.openxmlformats.org/drawingml/2006/table">
            <a:tbl>
              <a:tblPr/>
              <a:tblGrid>
                <a:gridCol w="3634374"/>
                <a:gridCol w="5879135"/>
              </a:tblGrid>
              <a:tr h="504139">
                <a:tc>
                  <a:txBody>
                    <a:bodyPr/>
                    <a:lstStyle/>
                    <a:p>
                      <a:pPr indent="0" marL="0">
                        <a:buNone/>
                      </a:pPr>
                      <a:r>
                        <a:rPr lang="en-US" sz="1100" b="1" dirty="0">
                          <a:solidFill>
                            <a:srgbClr val="1F1E1B"/>
                          </a:solidFill>
                          <a:latin typeface="Calibri" pitchFamily="34" charset="0"/>
                          <a:ea typeface="Calibri" pitchFamily="34" charset="-122"/>
                          <a:cs typeface="Calibri" pitchFamily="34" charset="-120"/>
                        </a:rPr>
                        <a:t>(i) Additional principle represented by a letter</a:t>
                      </a:r>
                      <a:endParaRPr lang="en-US" sz="110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AE6E8"/>
                    </a:solidFill>
                  </a:tcPr>
                </a:tc>
                <a:tc>
                  <a:txBody>
                    <a:bodyPr/>
                    <a:lstStyle/>
                    <a:p>
                      <a:pPr indent="0" marL="0">
                        <a:buNone/>
                      </a:pPr>
                      <a:r>
                        <a:rPr lang="en-US" sz="1100" b="1" dirty="0">
                          <a:solidFill>
                            <a:srgbClr val="1F1E1B"/>
                          </a:solidFill>
                          <a:latin typeface="Calibri" pitchFamily="34" charset="0"/>
                          <a:ea typeface="Calibri" pitchFamily="34" charset="-122"/>
                          <a:cs typeface="Calibri" pitchFamily="34" charset="-120"/>
                        </a:rPr>
                        <a:t>(ii) Description of how it would be applied to Mai's programme</a:t>
                      </a:r>
                      <a:endParaRPr lang="en-US" sz="110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AE6E8"/>
                    </a:solidFill>
                  </a:tcPr>
                </a:tc>
              </a:tr>
              <a:tr h="1159520">
                <a:tc>
                  <a:txBody>
                    <a:bodyPr/>
                    <a:lstStyle/>
                    <a:p>
                      <a:pPr indent="0" marL="0">
                        <a:buNone/>
                      </a:pPr>
                      <a:r>
                        <a:rPr lang="en-US" sz="1100" dirty="0">
                          <a:solidFill>
                            <a:srgbClr val="1F1E1B"/>
                          </a:solidFill>
                          <a:latin typeface="Calibri" pitchFamily="34" charset="0"/>
                          <a:ea typeface="Calibri" pitchFamily="34" charset="-122"/>
                          <a:cs typeface="Calibri" pitchFamily="34" charset="-120"/>
                        </a:rPr>
                        <a:t>P                                O</a:t>
                      </a:r>
                      <a:endParaRPr lang="en-US" sz="110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1159520">
                <a:tc>
                  <a:txBody>
                    <a:bodyPr/>
                    <a:lstStyle/>
                    <a:p>
                      <a:pPr indent="0" marL="0">
                        <a:buNone/>
                      </a:pPr>
                      <a:r>
                        <a:rPr lang="en-US" sz="1100" dirty="0">
                          <a:solidFill>
                            <a:srgbClr val="1F1E1B"/>
                          </a:solidFill>
                          <a:latin typeface="Calibri" pitchFamily="34" charset="0"/>
                          <a:ea typeface="Calibri" pitchFamily="34" charset="-122"/>
                          <a:cs typeface="Calibri" pitchFamily="34" charset="-120"/>
                        </a:rPr>
                        <a:t>S</a:t>
                      </a:r>
                      <a:endParaRPr lang="en-US" sz="110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bl>
          </a:graphicData>
        </a:graphic>
      </p:graphicFrame>
      <p:sp>
        <p:nvSpPr>
          <p:cNvPr id="8" name="Shape 5"/>
          <p:cNvSpPr/>
          <p:nvPr/>
        </p:nvSpPr>
        <p:spPr>
          <a:xfrm>
            <a:off x="587913" y="5091806"/>
            <a:ext cx="9513509" cy="1512418"/>
          </a:xfrm>
          <a:prstGeom prst="roundRect">
            <a:avLst>
              <a:gd name="adj" fmla="val 3628"/>
            </a:avLst>
          </a:prstGeom>
          <a:solidFill>
            <a:srgbClr val="F1EFE5"/>
          </a:solidFill>
          <a:ln/>
        </p:spPr>
      </p:sp>
      <p:sp>
        <p:nvSpPr>
          <p:cNvPr id="9" name="Text 6"/>
          <p:cNvSpPr txBox="1"/>
          <p:nvPr/>
        </p:nvSpPr>
        <p:spPr>
          <a:xfrm>
            <a:off x="801700" y="5263213"/>
            <a:ext cx="9085936" cy="1209934"/>
          </a:xfrm>
          <a:prstGeom prst="rect">
            <a:avLst/>
          </a:prstGeom>
          <a:noFill/>
          <a:ln/>
        </p:spPr>
        <p:txBody>
          <a:bodyPr wrap="square" lIns="0" tIns="0" rIns="0" bIns="0" rtlCol="0" anchor="t"/>
          <a:lstStyle/>
          <a:p>
            <a:pPr indent="0" marL="0">
              <a:buNone/>
            </a:pPr>
            <a:r>
              <a:rPr lang="en-US" sz="1100" b="1" dirty="0">
                <a:solidFill>
                  <a:srgbClr val="1F1E1B"/>
                </a:solidFill>
                <a:latin typeface="Calibri" pitchFamily="34" charset="0"/>
                <a:ea typeface="Calibri" pitchFamily="34" charset="-122"/>
                <a:cs typeface="Calibri" pitchFamily="34" charset="-120"/>
              </a:rPr>
              <a:t>How it is marked.  </a:t>
            </a:r>
            <a:pPr indent="0" marL="0">
              <a:buNone/>
            </a:pPr>
            <a:r>
              <a:rPr lang="en-US" sz="1100" dirty="0">
                <a:solidFill>
                  <a:srgbClr val="1F1E1B"/>
                </a:solidFill>
                <a:latin typeface="Calibri" pitchFamily="34" charset="0"/>
                <a:ea typeface="Calibri" pitchFamily="34" charset="-122"/>
                <a:cs typeface="Calibri" pitchFamily="34" charset="-120"/>
              </a:rPr>
              <a:t>1 mark for naming each principle, 1 mark for describing how it is applied, and you must have the name to get the description mark. The real mark scheme accepted: "Progressive overload (1) training needs to be harder, for example increasing the weight, causing the body to adapt (1)" and "Specificity (1) training should be specific to your sport and the fitness goals to be developed (1)."</a:t>
            </a:r>
            <a:endParaRPr lang="en-US" sz="1100" dirty="0"/>
          </a:p>
        </p:txBody>
      </p:sp>
      <p:sp>
        <p:nvSpPr>
          <p:cNvPr id="10" name="Text 7"/>
          <p:cNvSpPr txBox="1"/>
          <p:nvPr/>
        </p:nvSpPr>
        <p:spPr>
          <a:xfrm>
            <a:off x="587913" y="6755465"/>
            <a:ext cx="3206801" cy="302484"/>
          </a:xfrm>
          <a:prstGeom prst="rect">
            <a:avLst/>
          </a:prstGeom>
          <a:noFill/>
          <a:ln/>
        </p:spPr>
        <p:txBody>
          <a:bodyPr wrap="square" lIns="0" tIns="0" rIns="0" bIns="0" rtlCol="0" anchor="ctr"/>
          <a:lstStyle/>
          <a:p>
            <a:pPr indent="0" marL="0">
              <a:buNone/>
            </a:pPr>
            <a:r>
              <a:rPr lang="en-US" sz="1150" b="1" dirty="0">
                <a:solidFill>
                  <a:srgbClr val="1F1E1B"/>
                </a:solidFill>
                <a:latin typeface="Calibri" pitchFamily="34" charset="0"/>
                <a:ea typeface="Calibri" pitchFamily="34" charset="-122"/>
                <a:cs typeface="Calibri" pitchFamily="34" charset="-120"/>
              </a:rPr>
              <a:t>My mark:        / 4</a:t>
            </a:r>
            <a:endParaRPr lang="en-US" sz="11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3 · Area A</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8</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B36A00"/>
                </a:solidFill>
                <a:latin typeface="Arial" pitchFamily="34" charset="0"/>
                <a:ea typeface="Arial" pitchFamily="34" charset="-122"/>
                <a:cs typeface="Arial" pitchFamily="34" charset="-120"/>
              </a:rPr>
              <a:t>MEASURING INTENSITY: HEART RATE</a:t>
            </a:r>
            <a:endParaRPr lang="en-US" sz="2500" dirty="0"/>
          </a:p>
        </p:txBody>
      </p:sp>
      <p:sp>
        <p:nvSpPr>
          <p:cNvPr id="5" name="Shape 3"/>
          <p:cNvSpPr/>
          <p:nvPr/>
        </p:nvSpPr>
        <p:spPr>
          <a:xfrm>
            <a:off x="587913" y="957864"/>
            <a:ext cx="9513509" cy="806623"/>
          </a:xfrm>
          <a:prstGeom prst="roundRect">
            <a:avLst>
              <a:gd name="adj" fmla="val 7935"/>
            </a:avLst>
          </a:prstGeom>
          <a:solidFill>
            <a:srgbClr val="F6ECDD"/>
          </a:solidFill>
          <a:ln/>
        </p:spPr>
      </p:sp>
      <p:sp>
        <p:nvSpPr>
          <p:cNvPr id="6" name="Text 4"/>
          <p:cNvSpPr txBox="1"/>
          <p:nvPr/>
        </p:nvSpPr>
        <p:spPr>
          <a:xfrm>
            <a:off x="587913" y="1109106"/>
            <a:ext cx="9513509" cy="504139"/>
          </a:xfrm>
          <a:prstGeom prst="rect">
            <a:avLst/>
          </a:prstGeom>
          <a:noFill/>
          <a:ln/>
        </p:spPr>
        <p:txBody>
          <a:bodyPr wrap="square" lIns="0" tIns="0" rIns="0" bIns="0" rtlCol="0" anchor="ctr"/>
          <a:lstStyle/>
          <a:p>
            <a:pPr algn="ctr" indent="0" marL="0">
              <a:buNone/>
            </a:pPr>
            <a:r>
              <a:rPr lang="en-US" sz="2400" b="1" dirty="0">
                <a:solidFill>
                  <a:srgbClr val="B36A00"/>
                </a:solidFill>
                <a:latin typeface="Arial" pitchFamily="34" charset="0"/>
                <a:ea typeface="Arial" pitchFamily="34" charset="-122"/>
                <a:cs typeface="Arial" pitchFamily="34" charset="-120"/>
              </a:rPr>
              <a:t>HR max  =  220  minus  age</a:t>
            </a:r>
            <a:endParaRPr lang="en-US" sz="2400" dirty="0"/>
          </a:p>
        </p:txBody>
      </p:sp>
      <p:sp>
        <p:nvSpPr>
          <p:cNvPr id="7" name="Text 5"/>
          <p:cNvSpPr txBox="1"/>
          <p:nvPr/>
        </p:nvSpPr>
        <p:spPr>
          <a:xfrm>
            <a:off x="587913" y="1966143"/>
            <a:ext cx="9513509" cy="322649"/>
          </a:xfrm>
          <a:prstGeom prst="rect">
            <a:avLst/>
          </a:prstGeom>
          <a:noFill/>
          <a:ln/>
        </p:spPr>
        <p:txBody>
          <a:bodyPr wrap="square" lIns="0" tIns="0" rIns="0" bIns="0" rtlCol="0" anchor="ctr"/>
          <a:lstStyle/>
          <a:p>
            <a:pPr indent="0" marL="0">
              <a:buNone/>
            </a:pPr>
            <a:r>
              <a:rPr lang="en-US" sz="1200" b="1" dirty="0">
                <a:solidFill>
                  <a:srgbClr val="1F1E1B"/>
                </a:solidFill>
                <a:latin typeface="Calibri" pitchFamily="34" charset="0"/>
                <a:ea typeface="Calibri" pitchFamily="34" charset="-122"/>
                <a:cs typeface="Calibri" pitchFamily="34" charset="-120"/>
              </a:rPr>
              <a:t>Work these out. Show the calculation every time: a wrong answer with the right method still earns method marks.</a:t>
            </a:r>
            <a:endParaRPr lang="en-US" sz="1200" dirty="0"/>
          </a:p>
        </p:txBody>
      </p:sp>
      <p:graphicFrame>
        <p:nvGraphicFramePr>
          <p:cNvPr id="9" name="Table 0"/>
          <p:cNvGraphicFramePr>
            <a:graphicFrameLocks noGrp="1"/>
          </p:cNvGraphicFramePr>
          <p:nvPr>
            <p:extLst>
              <p:ext uri="{D42A27DB-BD31-4B8C-83A1-F6EECF244321}">
                <p14:modId xmlns:p14="http://schemas.microsoft.com/office/powerpoint/2010/main" val="1579011935"/>
              </p:ext>
            </p:extLst>
          </p:nvPr>
        </p:nvGraphicFramePr>
        <p:xfrm>
          <a:off x="587913" y="2419868"/>
          <a:ext cx="9513509" cy="914400"/>
        </p:xfrm>
        <a:graphic>
          <a:graphicData uri="http://schemas.openxmlformats.org/drawingml/2006/table">
            <a:tbl>
              <a:tblPr/>
              <a:tblGrid>
                <a:gridCol w="2351654"/>
                <a:gridCol w="3099907"/>
                <a:gridCol w="2030974"/>
                <a:gridCol w="2030974"/>
              </a:tblGrid>
              <a:tr h="403311">
                <a:tc>
                  <a:txBody>
                    <a:bodyPr/>
                    <a:lstStyle/>
                    <a:p>
                      <a:pPr indent="0" marL="0">
                        <a:buNone/>
                      </a:pPr>
                      <a:r>
                        <a:rPr lang="en-US" sz="1050" b="1" dirty="0">
                          <a:solidFill>
                            <a:srgbClr val="1F1E1B"/>
                          </a:solidFill>
                          <a:latin typeface="Calibri" pitchFamily="34" charset="0"/>
                          <a:ea typeface="Calibri" pitchFamily="34" charset="-122"/>
                          <a:cs typeface="Calibri" pitchFamily="34" charset="-120"/>
                        </a:rPr>
                        <a:t>Performer</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6ECDD"/>
                    </a:solidFill>
                  </a:tcPr>
                </a:tc>
                <a:tc>
                  <a:txBody>
                    <a:bodyPr/>
                    <a:lstStyle/>
                    <a:p>
                      <a:pPr indent="0" marL="0">
                        <a:buNone/>
                      </a:pPr>
                      <a:r>
                        <a:rPr lang="en-US" sz="1050" b="1" dirty="0">
                          <a:solidFill>
                            <a:srgbClr val="1F1E1B"/>
                          </a:solidFill>
                          <a:latin typeface="Calibri" pitchFamily="34" charset="0"/>
                          <a:ea typeface="Calibri" pitchFamily="34" charset="-122"/>
                          <a:cs typeface="Calibri" pitchFamily="34" charset="-120"/>
                        </a:rPr>
                        <a:t>HR max (show your working)</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6ECDD"/>
                    </a:solidFill>
                  </a:tcPr>
                </a:tc>
                <a:tc>
                  <a:txBody>
                    <a:bodyPr/>
                    <a:lstStyle/>
                    <a:p>
                      <a:pPr indent="0" marL="0">
                        <a:buNone/>
                      </a:pPr>
                      <a:r>
                        <a:rPr lang="en-US" sz="1050" b="1" dirty="0">
                          <a:solidFill>
                            <a:srgbClr val="1F1E1B"/>
                          </a:solidFill>
                          <a:latin typeface="Calibri" pitchFamily="34" charset="0"/>
                          <a:ea typeface="Calibri" pitchFamily="34" charset="-122"/>
                          <a:cs typeface="Calibri" pitchFamily="34" charset="-120"/>
                        </a:rPr>
                        <a:t>60% of HR max</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6ECDD"/>
                    </a:solidFill>
                  </a:tcPr>
                </a:tc>
                <a:tc>
                  <a:txBody>
                    <a:bodyPr/>
                    <a:lstStyle/>
                    <a:p>
                      <a:pPr indent="0" marL="0">
                        <a:buNone/>
                      </a:pPr>
                      <a:r>
                        <a:rPr lang="en-US" sz="1050" b="1" dirty="0">
                          <a:solidFill>
                            <a:srgbClr val="1F1E1B"/>
                          </a:solidFill>
                          <a:latin typeface="Calibri" pitchFamily="34" charset="0"/>
                          <a:ea typeface="Calibri" pitchFamily="34" charset="-122"/>
                          <a:cs typeface="Calibri" pitchFamily="34" charset="-120"/>
                        </a:rPr>
                        <a:t>85% of HR max</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6ECDD"/>
                    </a:solidFill>
                  </a:tcPr>
                </a:tc>
              </a:tr>
              <a:tr h="786457">
                <a:tc>
                  <a:txBody>
                    <a:bodyPr/>
                    <a:lstStyle/>
                    <a:p>
                      <a:pPr indent="0" marL="0">
                        <a:buNone/>
                      </a:pPr>
                      <a:r>
                        <a:rPr lang="en-US" sz="1050" dirty="0">
                          <a:solidFill>
                            <a:srgbClr val="1F1E1B"/>
                          </a:solidFill>
                          <a:latin typeface="Calibri" pitchFamily="34" charset="0"/>
                          <a:ea typeface="Calibri" pitchFamily="34" charset="-122"/>
                          <a:cs typeface="Calibri" pitchFamily="34" charset="-120"/>
                        </a:rPr>
                        <a:t>Rachel is 16</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786457">
                <a:tc>
                  <a:txBody>
                    <a:bodyPr/>
                    <a:lstStyle/>
                    <a:p>
                      <a:pPr indent="0" marL="0">
                        <a:buNone/>
                      </a:pPr>
                      <a:r>
                        <a:rPr lang="en-US" sz="1050" dirty="0">
                          <a:solidFill>
                            <a:srgbClr val="1F1E1B"/>
                          </a:solidFill>
                          <a:latin typeface="Calibri" pitchFamily="34" charset="0"/>
                          <a:ea typeface="Calibri" pitchFamily="34" charset="-122"/>
                          <a:cs typeface="Calibri" pitchFamily="34" charset="-120"/>
                        </a:rPr>
                        <a:t>Mai is 15</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786457">
                <a:tc>
                  <a:txBody>
                    <a:bodyPr/>
                    <a:lstStyle/>
                    <a:p>
                      <a:pPr indent="0" marL="0">
                        <a:buNone/>
                      </a:pPr>
                      <a:r>
                        <a:rPr lang="en-US" sz="1050" dirty="0">
                          <a:solidFill>
                            <a:srgbClr val="1F1E1B"/>
                          </a:solidFill>
                          <a:latin typeface="Calibri" pitchFamily="34" charset="0"/>
                          <a:ea typeface="Calibri" pitchFamily="34" charset="-122"/>
                          <a:cs typeface="Calibri" pitchFamily="34" charset="-120"/>
                        </a:rPr>
                        <a:t>Adam is 17</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786457">
                <a:tc>
                  <a:txBody>
                    <a:bodyPr/>
                    <a:lstStyle/>
                    <a:p>
                      <a:pPr indent="0" marL="0">
                        <a:buNone/>
                      </a:pPr>
                      <a:r>
                        <a:rPr lang="en-US" sz="1050" dirty="0">
                          <a:solidFill>
                            <a:srgbClr val="1F1E1B"/>
                          </a:solidFill>
                          <a:latin typeface="Calibri" pitchFamily="34" charset="0"/>
                          <a:ea typeface="Calibri" pitchFamily="34" charset="-122"/>
                          <a:cs typeface="Calibri" pitchFamily="34" charset="-120"/>
                        </a:rPr>
                        <a:t>Their coach is 42</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786457">
                <a:tc>
                  <a:txBody>
                    <a:bodyPr/>
                    <a:lstStyle/>
                    <a:p>
                      <a:pPr indent="0" marL="0">
                        <a:buNone/>
                      </a:pPr>
                      <a:r>
                        <a:rPr lang="en-US" sz="1050" dirty="0">
                          <a:solidFill>
                            <a:srgbClr val="1F1E1B"/>
                          </a:solidFill>
                          <a:latin typeface="Calibri" pitchFamily="34" charset="0"/>
                          <a:ea typeface="Calibri" pitchFamily="34" charset="-122"/>
                          <a:cs typeface="Calibri" pitchFamily="34" charset="-120"/>
                        </a:rPr>
                        <a:t>A masters athlete is 55</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3 · Area A</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9</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B36A00"/>
                </a:solidFill>
                <a:latin typeface="Arial" pitchFamily="34" charset="0"/>
                <a:ea typeface="Arial" pitchFamily="34" charset="-122"/>
                <a:cs typeface="Arial" pitchFamily="34" charset="-120"/>
              </a:rPr>
              <a:t>TARGET ZONES AND TRAINING THRESHOLDS</a:t>
            </a:r>
            <a:endParaRPr lang="en-US" sz="2500" dirty="0"/>
          </a:p>
        </p:txBody>
      </p:sp>
      <p:sp>
        <p:nvSpPr>
          <p:cNvPr id="5" name="Text 3"/>
          <p:cNvSpPr txBox="1"/>
          <p:nvPr/>
        </p:nvSpPr>
        <p:spPr>
          <a:xfrm>
            <a:off x="587913" y="907451"/>
            <a:ext cx="9513509" cy="453725"/>
          </a:xfrm>
          <a:prstGeom prst="rect">
            <a:avLst/>
          </a:prstGeom>
          <a:noFill/>
          <a:ln/>
        </p:spPr>
        <p:txBody>
          <a:bodyPr wrap="square" lIns="0" tIns="0" rIns="0" bIns="0" rtlCol="0" anchor="t"/>
          <a:lstStyle/>
          <a:p>
            <a:pPr indent="0" marL="0">
              <a:buNone/>
            </a:pPr>
            <a:r>
              <a:rPr lang="en-US" sz="1200" dirty="0">
                <a:solidFill>
                  <a:srgbClr val="1F1E1B"/>
                </a:solidFill>
                <a:latin typeface="Calibri" pitchFamily="34" charset="0"/>
                <a:ea typeface="Calibri" pitchFamily="34" charset="-122"/>
                <a:cs typeface="Calibri" pitchFamily="34" charset="-120"/>
              </a:rPr>
              <a:t>Complete both zones with the percentages the mark scheme accepts, then say what training in each one develops.</a:t>
            </a:r>
            <a:endParaRPr lang="en-US" sz="1200" dirty="0"/>
          </a:p>
        </p:txBody>
      </p:sp>
      <p:sp>
        <p:nvSpPr>
          <p:cNvPr id="6" name="Shape 4"/>
          <p:cNvSpPr/>
          <p:nvPr/>
        </p:nvSpPr>
        <p:spPr>
          <a:xfrm>
            <a:off x="587913" y="1462004"/>
            <a:ext cx="4628482" cy="2117385"/>
          </a:xfrm>
          <a:prstGeom prst="roundRect">
            <a:avLst>
              <a:gd name="adj" fmla="val 3023"/>
            </a:avLst>
          </a:prstGeom>
          <a:solidFill>
            <a:srgbClr val="E4EFE8"/>
          </a:solidFill>
          <a:ln/>
        </p:spPr>
      </p:sp>
      <p:sp>
        <p:nvSpPr>
          <p:cNvPr id="7" name="Text 5"/>
          <p:cNvSpPr txBox="1"/>
          <p:nvPr/>
        </p:nvSpPr>
        <p:spPr>
          <a:xfrm>
            <a:off x="801700" y="1613245"/>
            <a:ext cx="4200909" cy="403311"/>
          </a:xfrm>
          <a:prstGeom prst="rect">
            <a:avLst/>
          </a:prstGeom>
          <a:noFill/>
          <a:ln/>
        </p:spPr>
        <p:txBody>
          <a:bodyPr wrap="square" lIns="0" tIns="0" rIns="0" bIns="0" rtlCol="0" anchor="ctr"/>
          <a:lstStyle/>
          <a:p>
            <a:pPr indent="0" marL="0">
              <a:buNone/>
            </a:pPr>
            <a:r>
              <a:rPr lang="en-US" sz="1500" b="1" dirty="0">
                <a:solidFill>
                  <a:srgbClr val="2C6E49"/>
                </a:solidFill>
                <a:latin typeface="Arial" pitchFamily="34" charset="0"/>
                <a:ea typeface="Arial" pitchFamily="34" charset="-122"/>
                <a:cs typeface="Arial" pitchFamily="34" charset="-120"/>
              </a:rPr>
              <a:t>Aerobic training zone</a:t>
            </a:r>
            <a:endParaRPr lang="en-US" sz="1500" dirty="0"/>
          </a:p>
        </p:txBody>
      </p:sp>
      <p:sp>
        <p:nvSpPr>
          <p:cNvPr id="8" name="Text 6"/>
          <p:cNvSpPr txBox="1"/>
          <p:nvPr/>
        </p:nvSpPr>
        <p:spPr>
          <a:xfrm>
            <a:off x="801700" y="2066971"/>
            <a:ext cx="4200909" cy="403311"/>
          </a:xfrm>
          <a:prstGeom prst="rect">
            <a:avLst/>
          </a:prstGeom>
          <a:noFill/>
          <a:ln/>
        </p:spPr>
        <p:txBody>
          <a:bodyPr wrap="square" lIns="0" tIns="0" rIns="0" bIns="0" rtlCol="0" anchor="ctr"/>
          <a:lstStyle/>
          <a:p>
            <a:pPr indent="0" marL="0">
              <a:buNone/>
            </a:pPr>
            <a:r>
              <a:rPr lang="en-US" sz="1700" b="1" dirty="0">
                <a:solidFill>
                  <a:srgbClr val="1F1E1B"/>
                </a:solidFill>
                <a:latin typeface="Arial" pitchFamily="34" charset="0"/>
                <a:ea typeface="Arial" pitchFamily="34" charset="-122"/>
                <a:cs typeface="Arial" pitchFamily="34" charset="-120"/>
              </a:rPr>
              <a:t>______ to ______ % of HR max</a:t>
            </a:r>
            <a:endParaRPr lang="en-US" sz="1700" dirty="0"/>
          </a:p>
        </p:txBody>
      </p:sp>
      <p:sp>
        <p:nvSpPr>
          <p:cNvPr id="9" name="Text 7"/>
          <p:cNvSpPr txBox="1"/>
          <p:nvPr/>
        </p:nvSpPr>
        <p:spPr>
          <a:xfrm>
            <a:off x="801700" y="2571110"/>
            <a:ext cx="4200909" cy="282318"/>
          </a:xfrm>
          <a:prstGeom prst="rect">
            <a:avLst/>
          </a:prstGeom>
          <a:noFill/>
          <a:ln/>
        </p:spPr>
        <p:txBody>
          <a:bodyPr wrap="square" lIns="0" tIns="0" rIns="0" bIns="0" rtlCol="0" anchor="ctr"/>
          <a:lstStyle/>
          <a:p>
            <a:pPr indent="0" marL="0">
              <a:buNone/>
            </a:pPr>
            <a:r>
              <a:rPr lang="en-US" sz="1050" dirty="0">
                <a:solidFill>
                  <a:srgbClr val="6E6B5E"/>
                </a:solidFill>
                <a:latin typeface="Calibri" pitchFamily="34" charset="0"/>
                <a:ea typeface="Calibri" pitchFamily="34" charset="-122"/>
                <a:cs typeface="Calibri" pitchFamily="34" charset="-120"/>
              </a:rPr>
              <a:t>What it develops:</a:t>
            </a:r>
            <a:endParaRPr lang="en-US" sz="1050" dirty="0"/>
          </a:p>
        </p:txBody>
      </p:sp>
      <p:sp>
        <p:nvSpPr>
          <p:cNvPr id="10" name="Shape 8"/>
          <p:cNvSpPr/>
          <p:nvPr/>
        </p:nvSpPr>
        <p:spPr>
          <a:xfrm>
            <a:off x="801700" y="3075249"/>
            <a:ext cx="4200909" cy="0"/>
          </a:xfrm>
          <a:prstGeom prst="line">
            <a:avLst/>
          </a:prstGeom>
          <a:noFill/>
          <a:ln w="9525">
            <a:solidFill>
              <a:srgbClr val="B9B5A4"/>
            </a:solidFill>
            <a:prstDash val="solid"/>
          </a:ln>
        </p:spPr>
      </p:sp>
      <p:sp>
        <p:nvSpPr>
          <p:cNvPr id="11" name="Shape 9"/>
          <p:cNvSpPr/>
          <p:nvPr/>
        </p:nvSpPr>
        <p:spPr>
          <a:xfrm>
            <a:off x="801700" y="3448312"/>
            <a:ext cx="4200909" cy="0"/>
          </a:xfrm>
          <a:prstGeom prst="line">
            <a:avLst/>
          </a:prstGeom>
          <a:noFill/>
          <a:ln w="9525">
            <a:solidFill>
              <a:srgbClr val="B9B5A4"/>
            </a:solidFill>
            <a:prstDash val="solid"/>
          </a:ln>
        </p:spPr>
      </p:sp>
      <p:sp>
        <p:nvSpPr>
          <p:cNvPr id="12" name="Shape 10"/>
          <p:cNvSpPr/>
          <p:nvPr/>
        </p:nvSpPr>
        <p:spPr>
          <a:xfrm>
            <a:off x="5344668" y="1462004"/>
            <a:ext cx="4628482" cy="2117385"/>
          </a:xfrm>
          <a:prstGeom prst="roundRect">
            <a:avLst>
              <a:gd name="adj" fmla="val 3023"/>
            </a:avLst>
          </a:prstGeom>
          <a:solidFill>
            <a:srgbClr val="FAE6E8"/>
          </a:solidFill>
          <a:ln/>
        </p:spPr>
      </p:sp>
      <p:sp>
        <p:nvSpPr>
          <p:cNvPr id="13" name="Text 11"/>
          <p:cNvSpPr txBox="1"/>
          <p:nvPr/>
        </p:nvSpPr>
        <p:spPr>
          <a:xfrm>
            <a:off x="5558455" y="1613245"/>
            <a:ext cx="4200909" cy="403311"/>
          </a:xfrm>
          <a:prstGeom prst="rect">
            <a:avLst/>
          </a:prstGeom>
          <a:noFill/>
          <a:ln/>
        </p:spPr>
        <p:txBody>
          <a:bodyPr wrap="square" lIns="0" tIns="0" rIns="0" bIns="0" rtlCol="0" anchor="ctr"/>
          <a:lstStyle/>
          <a:p>
            <a:pPr indent="0" marL="0">
              <a:buNone/>
            </a:pPr>
            <a:r>
              <a:rPr lang="en-US" sz="1500" b="1" dirty="0">
                <a:solidFill>
                  <a:srgbClr val="D0202E"/>
                </a:solidFill>
                <a:latin typeface="Arial" pitchFamily="34" charset="0"/>
                <a:ea typeface="Arial" pitchFamily="34" charset="-122"/>
                <a:cs typeface="Arial" pitchFamily="34" charset="-120"/>
              </a:rPr>
              <a:t>Anaerobic training zone</a:t>
            </a:r>
            <a:endParaRPr lang="en-US" sz="1500" dirty="0"/>
          </a:p>
        </p:txBody>
      </p:sp>
      <p:sp>
        <p:nvSpPr>
          <p:cNvPr id="14" name="Text 12"/>
          <p:cNvSpPr txBox="1"/>
          <p:nvPr/>
        </p:nvSpPr>
        <p:spPr>
          <a:xfrm>
            <a:off x="5558455" y="2066971"/>
            <a:ext cx="4200909" cy="403311"/>
          </a:xfrm>
          <a:prstGeom prst="rect">
            <a:avLst/>
          </a:prstGeom>
          <a:noFill/>
          <a:ln/>
        </p:spPr>
        <p:txBody>
          <a:bodyPr wrap="square" lIns="0" tIns="0" rIns="0" bIns="0" rtlCol="0" anchor="ctr"/>
          <a:lstStyle/>
          <a:p>
            <a:pPr indent="0" marL="0">
              <a:buNone/>
            </a:pPr>
            <a:r>
              <a:rPr lang="en-US" sz="1700" b="1" dirty="0">
                <a:solidFill>
                  <a:srgbClr val="1F1E1B"/>
                </a:solidFill>
                <a:latin typeface="Arial" pitchFamily="34" charset="0"/>
                <a:ea typeface="Arial" pitchFamily="34" charset="-122"/>
                <a:cs typeface="Arial" pitchFamily="34" charset="-120"/>
              </a:rPr>
              <a:t>______ to ______ % of HR max</a:t>
            </a:r>
            <a:endParaRPr lang="en-US" sz="1700" dirty="0"/>
          </a:p>
        </p:txBody>
      </p:sp>
      <p:sp>
        <p:nvSpPr>
          <p:cNvPr id="15" name="Text 13"/>
          <p:cNvSpPr txBox="1"/>
          <p:nvPr/>
        </p:nvSpPr>
        <p:spPr>
          <a:xfrm>
            <a:off x="5558455" y="2571110"/>
            <a:ext cx="4200909" cy="282318"/>
          </a:xfrm>
          <a:prstGeom prst="rect">
            <a:avLst/>
          </a:prstGeom>
          <a:noFill/>
          <a:ln/>
        </p:spPr>
        <p:txBody>
          <a:bodyPr wrap="square" lIns="0" tIns="0" rIns="0" bIns="0" rtlCol="0" anchor="ctr"/>
          <a:lstStyle/>
          <a:p>
            <a:pPr indent="0" marL="0">
              <a:buNone/>
            </a:pPr>
            <a:r>
              <a:rPr lang="en-US" sz="1050" dirty="0">
                <a:solidFill>
                  <a:srgbClr val="6E6B5E"/>
                </a:solidFill>
                <a:latin typeface="Calibri" pitchFamily="34" charset="0"/>
                <a:ea typeface="Calibri" pitchFamily="34" charset="-122"/>
                <a:cs typeface="Calibri" pitchFamily="34" charset="-120"/>
              </a:rPr>
              <a:t>What it develops:</a:t>
            </a:r>
            <a:endParaRPr lang="en-US" sz="1050" dirty="0"/>
          </a:p>
        </p:txBody>
      </p:sp>
      <p:sp>
        <p:nvSpPr>
          <p:cNvPr id="16" name="Shape 14"/>
          <p:cNvSpPr/>
          <p:nvPr/>
        </p:nvSpPr>
        <p:spPr>
          <a:xfrm>
            <a:off x="5558455" y="3075249"/>
            <a:ext cx="4200909" cy="0"/>
          </a:xfrm>
          <a:prstGeom prst="line">
            <a:avLst/>
          </a:prstGeom>
          <a:noFill/>
          <a:ln w="9525">
            <a:solidFill>
              <a:srgbClr val="B9B5A4"/>
            </a:solidFill>
            <a:prstDash val="solid"/>
          </a:ln>
        </p:spPr>
      </p:sp>
      <p:sp>
        <p:nvSpPr>
          <p:cNvPr id="17" name="Shape 15"/>
          <p:cNvSpPr/>
          <p:nvPr/>
        </p:nvSpPr>
        <p:spPr>
          <a:xfrm>
            <a:off x="5558455" y="3448312"/>
            <a:ext cx="4200909" cy="0"/>
          </a:xfrm>
          <a:prstGeom prst="line">
            <a:avLst/>
          </a:prstGeom>
          <a:noFill/>
          <a:ln w="9525">
            <a:solidFill>
              <a:srgbClr val="B9B5A4"/>
            </a:solidFill>
            <a:prstDash val="solid"/>
          </a:ln>
        </p:spPr>
      </p:sp>
      <p:sp>
        <p:nvSpPr>
          <p:cNvPr id="18" name="Text 16"/>
          <p:cNvSpPr txBox="1"/>
          <p:nvPr/>
        </p:nvSpPr>
        <p:spPr>
          <a:xfrm>
            <a:off x="587913" y="3781044"/>
            <a:ext cx="9513509" cy="302484"/>
          </a:xfrm>
          <a:prstGeom prst="rect">
            <a:avLst/>
          </a:prstGeom>
          <a:noFill/>
          <a:ln/>
        </p:spPr>
        <p:txBody>
          <a:bodyPr wrap="square" lIns="0" tIns="0" rIns="0" bIns="0" rtlCol="0" anchor="ctr"/>
          <a:lstStyle/>
          <a:p>
            <a:pPr indent="0" marL="0">
              <a:buNone/>
            </a:pPr>
            <a:r>
              <a:rPr lang="en-US" sz="1200" b="1" dirty="0">
                <a:solidFill>
                  <a:srgbClr val="1F1E1B"/>
                </a:solidFill>
                <a:latin typeface="Calibri" pitchFamily="34" charset="0"/>
                <a:ea typeface="Calibri" pitchFamily="34" charset="-122"/>
                <a:cs typeface="Calibri" pitchFamily="34" charset="-120"/>
              </a:rPr>
              <a:t>Now work out both zones for these performers:</a:t>
            </a:r>
            <a:endParaRPr lang="en-US" sz="1200" dirty="0"/>
          </a:p>
        </p:txBody>
      </p:sp>
      <p:graphicFrame>
        <p:nvGraphicFramePr>
          <p:cNvPr id="10" name="Table 0"/>
          <p:cNvGraphicFramePr>
            <a:graphicFrameLocks noGrp="1"/>
          </p:cNvGraphicFramePr>
          <p:nvPr>
            <p:extLst>
              <p:ext uri="{D42A27DB-BD31-4B8C-83A1-F6EECF244321}">
                <p14:modId xmlns:p14="http://schemas.microsoft.com/office/powerpoint/2010/main" val="1579011935"/>
              </p:ext>
            </p:extLst>
          </p:nvPr>
        </p:nvGraphicFramePr>
        <p:xfrm>
          <a:off x="587913" y="4184355"/>
          <a:ext cx="9513509" cy="914400"/>
        </p:xfrm>
        <a:graphic>
          <a:graphicData uri="http://schemas.openxmlformats.org/drawingml/2006/table">
            <a:tbl>
              <a:tblPr/>
              <a:tblGrid>
                <a:gridCol w="2565441"/>
                <a:gridCol w="1924080"/>
                <a:gridCol w="2511994"/>
                <a:gridCol w="2511994"/>
              </a:tblGrid>
              <a:tr h="403311">
                <a:tc>
                  <a:txBody>
                    <a:bodyPr/>
                    <a:lstStyle/>
                    <a:p>
                      <a:pPr indent="0" marL="0">
                        <a:buNone/>
                      </a:pPr>
                      <a:r>
                        <a:rPr lang="en-US" sz="1050" b="1" dirty="0">
                          <a:solidFill>
                            <a:srgbClr val="1F1E1B"/>
                          </a:solidFill>
                          <a:latin typeface="Calibri" pitchFamily="34" charset="0"/>
                          <a:ea typeface="Calibri" pitchFamily="34" charset="-122"/>
                          <a:cs typeface="Calibri" pitchFamily="34" charset="-120"/>
                        </a:rPr>
                        <a:t>Performer</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6ECDD"/>
                    </a:solidFill>
                  </a:tcPr>
                </a:tc>
                <a:tc>
                  <a:txBody>
                    <a:bodyPr/>
                    <a:lstStyle/>
                    <a:p>
                      <a:pPr indent="0" marL="0">
                        <a:buNone/>
                      </a:pPr>
                      <a:r>
                        <a:rPr lang="en-US" sz="1050" b="1" dirty="0">
                          <a:solidFill>
                            <a:srgbClr val="1F1E1B"/>
                          </a:solidFill>
                          <a:latin typeface="Calibri" pitchFamily="34" charset="0"/>
                          <a:ea typeface="Calibri" pitchFamily="34" charset="-122"/>
                          <a:cs typeface="Calibri" pitchFamily="34" charset="-120"/>
                        </a:rPr>
                        <a:t>HR max</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6ECDD"/>
                    </a:solidFill>
                  </a:tcPr>
                </a:tc>
                <a:tc>
                  <a:txBody>
                    <a:bodyPr/>
                    <a:lstStyle/>
                    <a:p>
                      <a:pPr indent="0" marL="0">
                        <a:buNone/>
                      </a:pPr>
                      <a:r>
                        <a:rPr lang="en-US" sz="1050" b="1" dirty="0">
                          <a:solidFill>
                            <a:srgbClr val="1F1E1B"/>
                          </a:solidFill>
                          <a:latin typeface="Calibri" pitchFamily="34" charset="0"/>
                          <a:ea typeface="Calibri" pitchFamily="34" charset="-122"/>
                          <a:cs typeface="Calibri" pitchFamily="34" charset="-120"/>
                        </a:rPr>
                        <a:t>Aerobic zone (bpm)</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6ECDD"/>
                    </a:solidFill>
                  </a:tcPr>
                </a:tc>
                <a:tc>
                  <a:txBody>
                    <a:bodyPr/>
                    <a:lstStyle/>
                    <a:p>
                      <a:pPr indent="0" marL="0">
                        <a:buNone/>
                      </a:pPr>
                      <a:r>
                        <a:rPr lang="en-US" sz="1050" b="1" dirty="0">
                          <a:solidFill>
                            <a:srgbClr val="1F1E1B"/>
                          </a:solidFill>
                          <a:latin typeface="Calibri" pitchFamily="34" charset="0"/>
                          <a:ea typeface="Calibri" pitchFamily="34" charset="-122"/>
                          <a:cs typeface="Calibri" pitchFamily="34" charset="-120"/>
                        </a:rPr>
                        <a:t>Anaerobic zone (bpm)</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6ECDD"/>
                    </a:solidFill>
                  </a:tcPr>
                </a:tc>
              </a:tr>
              <a:tr h="806623">
                <a:tc>
                  <a:txBody>
                    <a:bodyPr/>
                    <a:lstStyle/>
                    <a:p>
                      <a:pPr indent="0" marL="0">
                        <a:buNone/>
                      </a:pPr>
                      <a:r>
                        <a:rPr lang="en-US" sz="1050" dirty="0">
                          <a:solidFill>
                            <a:srgbClr val="1F1E1B"/>
                          </a:solidFill>
                          <a:latin typeface="Calibri" pitchFamily="34" charset="0"/>
                          <a:ea typeface="Calibri" pitchFamily="34" charset="-122"/>
                          <a:cs typeface="Calibri" pitchFamily="34" charset="-120"/>
                        </a:rPr>
                        <a:t>A 16-year-old runner</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806623">
                <a:tc>
                  <a:txBody>
                    <a:bodyPr/>
                    <a:lstStyle/>
                    <a:p>
                      <a:pPr indent="0" marL="0">
                        <a:buNone/>
                      </a:pPr>
                      <a:r>
                        <a:rPr lang="en-US" sz="1050" dirty="0">
                          <a:solidFill>
                            <a:srgbClr val="1F1E1B"/>
                          </a:solidFill>
                          <a:latin typeface="Calibri" pitchFamily="34" charset="0"/>
                          <a:ea typeface="Calibri" pitchFamily="34" charset="-122"/>
                          <a:cs typeface="Calibri" pitchFamily="34" charset="-120"/>
                        </a:rPr>
                        <a:t>An 18-year-old sprinter</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806623">
                <a:tc>
                  <a:txBody>
                    <a:bodyPr/>
                    <a:lstStyle/>
                    <a:p>
                      <a:pPr indent="0" marL="0">
                        <a:buNone/>
                      </a:pPr>
                      <a:r>
                        <a:rPr lang="en-US" sz="1050" dirty="0">
                          <a:solidFill>
                            <a:srgbClr val="1F1E1B"/>
                          </a:solidFill>
                          <a:latin typeface="Calibri" pitchFamily="34" charset="0"/>
                          <a:ea typeface="Calibri" pitchFamily="34" charset="-122"/>
                          <a:cs typeface="Calibri" pitchFamily="34" charset="-120"/>
                        </a:rPr>
                        <a:t>A 40-year-old cyclist</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C3 Area A Student Booklet</dc:title>
  <dc:subject>PptxGenJS Presentation</dc:subject>
  <dc:creator>DHS PE Department</dc:creator>
  <cp:lastModifiedBy>DHS PE Department</cp:lastModifiedBy>
  <cp:revision>1</cp:revision>
  <dcterms:created xsi:type="dcterms:W3CDTF">2026-08-31T09:56:21Z</dcterms:created>
  <dcterms:modified xsi:type="dcterms:W3CDTF">2026-08-31T09:56:21Z</dcterms:modified>
</cp:coreProperties>
</file>