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notesMasterIdLst>
    <p:notesMasterId r:id="rId5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area A runs the first three weeks of January (weeks 19-21). C3 is the only externally examined component: 60 marks, 1.5 hours, sat in the May/June series. Spec Issue 4 pp.41-42. Exam technique is taught inside every lesson, not bolted on at the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Positions matter: a rugby prop and a winger need different components, and papers do ask position-specific questions. Booklet page 4 holds the 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Rachel is from the January 2026 paper. Using real performers from real papers means students meet the actual register of the exam.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A2 verbatim. Drill with a real programme: 'runs four times a week' is frequency, 'for 45 minutes' is time, 'at 70% HR max' is intensity, 'continuous training' is type.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A2 verbatim. Progressive overload and specificity are the two most examined: the Jan 2026 paper asked students to name and apply both. Mark scheme accepts 'increase the weight' as an application of progressive overload.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whole component: this is a different game from the PSAs. Sample assessment materials and past papers are in Component 3/Past papers.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A2 verbatim. Papers ask for principles 'represented by a letter', so students must be able to go from an initial to the full principle and its application.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from January 2026 question 2(e), with its mark scheme. Students see the exact format and the exact credit.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Answers: no progressive overload (and no variation), no specificity, no rest and recovery, no individual differences. Students should be able to name the principle AND the consequence.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A3 begins. This is the calculation-heavy part of the component: get the arithmetic automatic.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A3. Drill until automatic: call an age, students call HR max. Then percentages. Calculator use is allowed but the method must be visible.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highest-value slide of the whole component. Return to it constantly. Exceptions exist (some mark schemes credit the expansion alone, e.g. resistance training in Jan 2026) but the rule is: identify first.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from the January 2026 mark scheme, question 3(e): aerobic 50-85%, anaerobic 80-100%, and a percentage or a range anywhere inside is accepted. Some textbooks say 60-85%: teach the mark scheme's range.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A3 verbatim: the Borg (6-20) RPE scale, RPE x 10 = HR. Two-way drill: give RPE, get HR; give HR, get RPE.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A3: calculate 1RM for strength and 15RM for muscular endurance. High load and low reps builds strength; low load and high reps builds muscular endurance, which links forward to content area 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p.49 verbatim, condensed. Print as a bookmark. Drill: show a question stem, students call the verb and the expected length before writing anything.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refusals come straight from the January 2026 mark scheme, question 1(e), where the accepted answer was heart rate monitor and the DNA list was fitness tracker, fitness band, heart rate alone and sports vest. Teaching the refusals is as useful as teaching the answers.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past-paper questions filtered to content area A. Papers available: Jan 2024, Jun 2024, Jan 2025, May 2025, Jan 2026, plus the sample. Mark schemes and examiner reports are alongside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A3 for the wall and A5 for books.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weeks, roughly one content statement per week. A3 carries the calculations, which is where marks are most often dropped.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C3 lesson of January. The eleven components are already known from Component 2 Task 1, so this is retrieval plus a new layer: which SPORT needs which, and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A1 verbatim, physical components. The spec's own examples are the safest ones to use in the exam: they are what the mark scheme was written from.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A1 verbatim, skill-related. Note coordination's spec example is hand-eye-racquet: that exact phrasing appears in mark schemes.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685800"/>
            <a:ext cx="6400800" cy="365760"/>
          </a:xfrm>
          <a:prstGeom prst="rect">
            <a:avLst/>
          </a:prstGeom>
          <a:noFill/>
          <a:ln/>
        </p:spPr>
        <p:txBody>
          <a:bodyPr wrap="square" lIns="0" tIns="0" rIns="0" bIns="0" rtlCol="0" anchor="ctr"/>
          <a:lstStyle/>
          <a:p>
            <a:pPr indent="0" marL="0">
              <a:buNone/>
            </a:pPr>
            <a:r>
              <a:rPr lang="en-US" sz="1500" b="1" spc="500" kern="0" dirty="0">
                <a:solidFill>
                  <a:srgbClr val="FFFFFF"/>
                </a:solidFill>
                <a:latin typeface="Calibri" pitchFamily="34" charset="0"/>
                <a:ea typeface="Calibri" pitchFamily="34" charset="-122"/>
                <a:cs typeface="Calibri" pitchFamily="34" charset="-120"/>
              </a:rPr>
              <a:t>DHS BTEC SPORT · COMPONENT 3</a:t>
            </a:r>
            <a:endParaRPr lang="en-US" sz="1500" dirty="0"/>
          </a:p>
        </p:txBody>
      </p:sp>
      <p:sp>
        <p:nvSpPr>
          <p:cNvPr id="3" name="Text 1"/>
          <p:cNvSpPr txBox="1"/>
          <p:nvPr/>
        </p:nvSpPr>
        <p:spPr>
          <a:xfrm>
            <a:off x="640080" y="2103120"/>
            <a:ext cx="11155680" cy="1463040"/>
          </a:xfrm>
          <a:prstGeom prst="rect">
            <a:avLst/>
          </a:prstGeom>
          <a:noFill/>
          <a:ln/>
        </p:spPr>
        <p:txBody>
          <a:bodyPr wrap="square" lIns="0" tIns="0" rIns="0" bIns="0" rtlCol="0" anchor="ctr"/>
          <a:lstStyle/>
          <a:p>
            <a:pPr indent="0" marL="0">
              <a:buNone/>
            </a:pPr>
            <a:r>
              <a:rPr lang="en-US" sz="7000" b="1" dirty="0">
                <a:solidFill>
                  <a:srgbClr val="FFFFFF"/>
                </a:solidFill>
                <a:latin typeface="Arial" pitchFamily="34" charset="0"/>
                <a:ea typeface="Arial" pitchFamily="34" charset="-122"/>
                <a:cs typeface="Arial" pitchFamily="34" charset="-120"/>
              </a:rPr>
              <a:t>Content area A.</a:t>
            </a:r>
            <a:endParaRPr lang="en-US" sz="7000" dirty="0"/>
          </a:p>
        </p:txBody>
      </p:sp>
      <p:sp>
        <p:nvSpPr>
          <p:cNvPr id="4" name="Text 2"/>
          <p:cNvSpPr txBox="1"/>
          <p:nvPr/>
        </p:nvSpPr>
        <p:spPr>
          <a:xfrm>
            <a:off x="640080" y="3611880"/>
            <a:ext cx="10424160" cy="822960"/>
          </a:xfrm>
          <a:prstGeom prst="rect">
            <a:avLst/>
          </a:prstGeom>
          <a:noFill/>
          <a:ln/>
        </p:spPr>
        <p:txBody>
          <a:bodyPr wrap="square" lIns="0" tIns="0" rIns="0" bIns="0" rtlCol="0" anchor="ctr"/>
          <a:lstStyle/>
          <a:p>
            <a:pPr indent="0" marL="0">
              <a:buNone/>
            </a:pPr>
            <a:r>
              <a:rPr lang="en-US" sz="1900" dirty="0">
                <a:solidFill>
                  <a:srgbClr val="D8D5C9"/>
                </a:solidFill>
                <a:latin typeface="Calibri" pitchFamily="34" charset="0"/>
                <a:ea typeface="Calibri" pitchFamily="34" charset="-122"/>
                <a:cs typeface="Calibri" pitchFamily="34" charset="-120"/>
              </a:rPr>
              <a:t>Explore the importance of fitness for sports performance</a:t>
            </a:r>
            <a:endParaRPr lang="en-US" sz="1900" dirty="0"/>
          </a:p>
        </p:txBody>
      </p:sp>
      <p:sp>
        <p:nvSpPr>
          <p:cNvPr id="5" name="Text 3"/>
          <p:cNvSpPr txBox="1"/>
          <p:nvPr/>
        </p:nvSpPr>
        <p:spPr>
          <a:xfrm>
            <a:off x="640080" y="4937760"/>
            <a:ext cx="10058400" cy="457200"/>
          </a:xfrm>
          <a:prstGeom prst="rect">
            <a:avLst/>
          </a:prstGeom>
          <a:noFill/>
          <a:ln/>
        </p:spPr>
        <p:txBody>
          <a:bodyPr wrap="square" lIns="0" tIns="0" rIns="0" bIns="0" rtlCol="0" anchor="ctr"/>
          <a:lstStyle/>
          <a:p>
            <a:pPr indent="0" marL="0">
              <a:buNone/>
            </a:pPr>
            <a:r>
              <a:rPr lang="en-US" sz="1600" dirty="0">
                <a:solidFill>
                  <a:srgbClr val="9B978A"/>
                </a:solidFill>
                <a:latin typeface="Calibri" pitchFamily="34" charset="0"/>
                <a:ea typeface="Calibri" pitchFamily="34" charset="-122"/>
                <a:cs typeface="Calibri" pitchFamily="34" charset="-120"/>
              </a:rPr>
              <a:t>Year 11 · January · Exam: Thu 6 May 2027</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Sport, position, component.</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four sports, name the three components that matter most, and say what each one lets the performer do</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go one level finer: pick a team sport and compare two playing positions. Which components change, and why?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Exam habit: every answer names the component AND says what it lets the performer do in that sport</a:t>
            </a:r>
            <a:endParaRPr lang="en-US" sz="1700" dirty="0"/>
          </a:p>
        </p:txBody>
      </p:sp>
      <p:sp>
        <p:nvSpPr>
          <p:cNvPr id="7" name="Shape 5"/>
          <p:cNvSpPr/>
          <p:nvPr/>
        </p:nvSpPr>
        <p:spPr>
          <a:xfrm>
            <a:off x="7406640" y="1828800"/>
            <a:ext cx="4114800" cy="3566160"/>
          </a:xfrm>
          <a:prstGeom prst="roundRect">
            <a:avLst>
              <a:gd name="adj" fmla="val 2051"/>
            </a:avLst>
          </a:prstGeom>
          <a:solidFill>
            <a:srgbClr val="FAE6E8"/>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The two-part answer</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Identification: "Aerobic endurance."</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Linked expansion: "so she can keep running for the full cross-country race without fatiguing."</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One without the other is half the marks.</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19 · Lesson 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Applying components to a performer</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the right components for a named performer in a scenario</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two-part answers that identify and then expand</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Answer a past-paper style question on components</a:t>
            </a: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Which component do events lasting more than 30 minutes need?</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Give the spec's example for flexibility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Give the spec's example for coordination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Aerobic endurance (and muscular endurance)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Activities requiring a wide range of movement around a joint: gymnastics, martial arts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Hand, eyes and tennis racquet connecting with the tennis ball</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components for a performer.</a:t>
            </a:r>
            <a:endParaRPr lang="en-US" sz="3400" dirty="0"/>
          </a:p>
        </p:txBody>
      </p:sp>
      <p:sp>
        <p:nvSpPr>
          <p:cNvPr id="6" name="Shape 4"/>
          <p:cNvSpPr/>
          <p:nvPr/>
        </p:nvSpPr>
        <p:spPr>
          <a:xfrm>
            <a:off x="640080" y="1600200"/>
            <a:ext cx="6583680" cy="1554480"/>
          </a:xfrm>
          <a:prstGeom prst="roundRect">
            <a:avLst>
              <a:gd name="adj" fmla="val 4706"/>
            </a:avLst>
          </a:prstGeom>
          <a:solidFill>
            <a:srgbClr val="F1EFE5"/>
          </a:solidFill>
          <a:ln/>
        </p:spPr>
      </p:sp>
      <p:sp>
        <p:nvSpPr>
          <p:cNvPr id="7" name="Text 5"/>
          <p:cNvSpPr txBox="1"/>
          <p:nvPr/>
        </p:nvSpPr>
        <p:spPr>
          <a:xfrm>
            <a:off x="868680" y="1783080"/>
            <a:ext cx="6126480" cy="118872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Rachel is a cross-country runner. She competes in races that last around forty minutes over uneven ground.</a:t>
            </a:r>
            <a:endParaRPr lang="en-US" sz="1600" dirty="0"/>
          </a:p>
        </p:txBody>
      </p:sp>
      <p:sp>
        <p:nvSpPr>
          <p:cNvPr id="8" name="Text 6"/>
          <p:cNvSpPr txBox="1"/>
          <p:nvPr/>
        </p:nvSpPr>
        <p:spPr>
          <a:xfrm>
            <a:off x="640080" y="3337560"/>
            <a:ext cx="6583680" cy="548640"/>
          </a:xfrm>
          <a:prstGeom prst="rect">
            <a:avLst/>
          </a:prstGeom>
          <a:noFill/>
          <a:ln/>
        </p:spPr>
        <p:txBody>
          <a:bodyPr wrap="square" lIns="0" tIns="0" rIns="0" bIns="0" rtlCol="0" anchor="t"/>
          <a:lstStyle/>
          <a:p>
            <a:pPr indent="0" marL="0">
              <a:buNone/>
            </a:pPr>
            <a:r>
              <a:rPr lang="en-US" sz="1700" b="1" dirty="0">
                <a:solidFill>
                  <a:srgbClr val="1F1E1B"/>
                </a:solidFill>
                <a:latin typeface="Calibri" pitchFamily="34" charset="0"/>
                <a:ea typeface="Calibri" pitchFamily="34" charset="-122"/>
                <a:cs typeface="Calibri" pitchFamily="34" charset="-120"/>
              </a:rPr>
              <a:t>Explain </a:t>
            </a:r>
            <a:pPr indent="0" marL="0">
              <a:buNone/>
            </a:pPr>
            <a:r>
              <a:rPr lang="en-US" sz="1700" dirty="0">
                <a:solidFill>
                  <a:srgbClr val="1F1E1B"/>
                </a:solidFill>
                <a:latin typeface="Calibri" pitchFamily="34" charset="0"/>
                <a:ea typeface="Calibri" pitchFamily="34" charset="-122"/>
                <a:cs typeface="Calibri" pitchFamily="34" charset="-120"/>
              </a:rPr>
              <a:t>one component of fitness that Rachel needs for cross-country running.  </a:t>
            </a:r>
            <a:pPr indent="0" marL="0">
              <a:buNone/>
            </a:pPr>
            <a:r>
              <a:rPr lang="en-US" sz="1700" b="1" dirty="0">
                <a:solidFill>
                  <a:srgbClr val="D0202E"/>
                </a:solidFill>
                <a:latin typeface="Calibri" pitchFamily="34" charset="0"/>
                <a:ea typeface="Calibri" pitchFamily="34" charset="-122"/>
                <a:cs typeface="Calibri" pitchFamily="34" charset="-120"/>
              </a:rPr>
              <a:t>(2 marks)</a:t>
            </a:r>
            <a:endParaRPr lang="en-US" sz="1700" dirty="0"/>
          </a:p>
        </p:txBody>
      </p:sp>
      <p:sp>
        <p:nvSpPr>
          <p:cNvPr id="9" name="Shape 7"/>
          <p:cNvSpPr/>
          <p:nvPr/>
        </p:nvSpPr>
        <p:spPr>
          <a:xfrm>
            <a:off x="7589520" y="1600200"/>
            <a:ext cx="3931920" cy="4023360"/>
          </a:xfrm>
          <a:prstGeom prst="roundRect">
            <a:avLst>
              <a:gd name="adj" fmla="val 1860"/>
            </a:avLst>
          </a:prstGeom>
          <a:solidFill>
            <a:srgbClr val="FAE6E8"/>
          </a:solidFill>
          <a:ln/>
        </p:spPr>
      </p:sp>
      <p:sp>
        <p:nvSpPr>
          <p:cNvPr id="10" name="Text 8"/>
          <p:cNvSpPr txBox="1"/>
          <p:nvPr/>
        </p:nvSpPr>
        <p:spPr>
          <a:xfrm>
            <a:off x="7818120" y="1783080"/>
            <a:ext cx="3474720" cy="320040"/>
          </a:xfrm>
          <a:prstGeom prst="rect">
            <a:avLst/>
          </a:prstGeom>
          <a:noFill/>
          <a:ln/>
        </p:spPr>
        <p:txBody>
          <a:bodyPr wrap="square" lIns="0" tIns="0" rIns="0" bIns="0" rtlCol="0" anchor="ctr"/>
          <a:lstStyle/>
          <a:p>
            <a:pPr indent="0" marL="0">
              <a:buNone/>
            </a:pPr>
            <a:r>
              <a:rPr lang="en-US" sz="1300" b="1" dirty="0">
                <a:solidFill>
                  <a:srgbClr val="D0202E"/>
                </a:solidFill>
                <a:latin typeface="Calibri" pitchFamily="34" charset="0"/>
                <a:ea typeface="Calibri" pitchFamily="34" charset="-122"/>
                <a:cs typeface="Calibri" pitchFamily="34" charset="-120"/>
              </a:rPr>
              <a:t>How this one is marked</a:t>
            </a:r>
            <a:endParaRPr lang="en-US" sz="1300" dirty="0"/>
          </a:p>
        </p:txBody>
      </p:sp>
      <p:sp>
        <p:nvSpPr>
          <p:cNvPr id="11" name="Text 9"/>
          <p:cNvSpPr txBox="1"/>
          <p:nvPr/>
        </p:nvSpPr>
        <p:spPr>
          <a:xfrm>
            <a:off x="7818120" y="2194560"/>
            <a:ext cx="3474720" cy="329184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1 mark: identifying a correct component.</a:t>
            </a:r>
            <a:endParaRPr lang="en-US" sz="1400" dirty="0"/>
          </a:p>
          <a:p>
            <a:pPr indent="0" marL="0">
              <a:buNone/>
            </a:pP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1 mark: a linked expansion that says what it lets Rachel do.</a:t>
            </a:r>
            <a:endParaRPr lang="en-US" sz="1400" dirty="0"/>
          </a:p>
          <a:p>
            <a:pPr indent="0" marL="0">
              <a:buNone/>
            </a:pP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So: "Aerobic endurance (1) so she can keep running for the full forty minutes without fatiguing (1)."</a:t>
            </a:r>
            <a:endParaRPr lang="en-US" sz="1400" dirty="0"/>
          </a:p>
          <a:p>
            <a:pPr indent="0" marL="0">
              <a:buNone/>
            </a:pP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Just naming the component: 1 mark out of 2.</a:t>
            </a:r>
            <a:endParaRPr lang="en-US" sz="1400" dirty="0"/>
          </a:p>
        </p:txBody>
      </p:sp>
      <p:sp>
        <p:nvSpPr>
          <p:cNvPr id="12" name="Text 10"/>
          <p:cNvSpPr txBox="1"/>
          <p:nvPr/>
        </p:nvSpPr>
        <p:spPr>
          <a:xfrm>
            <a:off x="640080" y="4114800"/>
            <a:ext cx="6583680" cy="7315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Now the same question for a sprinter, a gymnast and a badminton player. Two-part answers each time.</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19 · Lesson 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The basic principles of training: FITT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frequency, intensity, time and type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Apply FITT to a named performer's programme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Tell the difference between intensity and time in an answer</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a component a throwing event relies on, and what it lets the athlete do</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a component a basketball player relies on, and why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the mark scheme want after the identification?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Muscular strength, to generate force in the throw</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Power, for explosive movement such as jumping to rebound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 linked expansion</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FITT.</a:t>
            </a:r>
            <a:endParaRPr lang="en-US" sz="3400" dirty="0"/>
          </a:p>
        </p:txBody>
      </p:sp>
      <p:sp>
        <p:nvSpPr>
          <p:cNvPr id="6" name="Shape 4"/>
          <p:cNvSpPr/>
          <p:nvPr/>
        </p:nvSpPr>
        <p:spPr>
          <a:xfrm>
            <a:off x="640080" y="1828800"/>
            <a:ext cx="10881360" cy="941832"/>
          </a:xfrm>
          <a:prstGeom prst="roundRect">
            <a:avLst>
              <a:gd name="adj" fmla="val 4854"/>
            </a:avLst>
          </a:prstGeom>
          <a:solidFill>
            <a:srgbClr val="E4EFE8"/>
          </a:solidFill>
          <a:ln/>
        </p:spPr>
      </p:sp>
      <p:sp>
        <p:nvSpPr>
          <p:cNvPr id="7" name="Text 5"/>
          <p:cNvSpPr txBox="1"/>
          <p:nvPr/>
        </p:nvSpPr>
        <p:spPr>
          <a:xfrm>
            <a:off x="841248" y="1920240"/>
            <a:ext cx="237744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Frequency</a:t>
            </a:r>
            <a:endParaRPr lang="en-US" sz="1550" dirty="0"/>
          </a:p>
        </p:txBody>
      </p:sp>
      <p:sp>
        <p:nvSpPr>
          <p:cNvPr id="8" name="Text 6"/>
          <p:cNvSpPr txBox="1"/>
          <p:nvPr/>
        </p:nvSpPr>
        <p:spPr>
          <a:xfrm>
            <a:off x="3337560" y="1920240"/>
            <a:ext cx="79552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number of training sessions completed over a period of time, usually per week</a:t>
            </a:r>
            <a:endParaRPr lang="en-US" sz="1350" dirty="0"/>
          </a:p>
        </p:txBody>
      </p:sp>
      <p:sp>
        <p:nvSpPr>
          <p:cNvPr id="9" name="Shape 7"/>
          <p:cNvSpPr/>
          <p:nvPr/>
        </p:nvSpPr>
        <p:spPr>
          <a:xfrm>
            <a:off x="640080" y="2880360"/>
            <a:ext cx="10881360" cy="941832"/>
          </a:xfrm>
          <a:prstGeom prst="roundRect">
            <a:avLst>
              <a:gd name="adj" fmla="val 4854"/>
            </a:avLst>
          </a:prstGeom>
          <a:solidFill>
            <a:srgbClr val="FFFFFF"/>
          </a:solidFill>
          <a:ln/>
        </p:spPr>
      </p:sp>
      <p:sp>
        <p:nvSpPr>
          <p:cNvPr id="10" name="Text 8"/>
          <p:cNvSpPr txBox="1"/>
          <p:nvPr/>
        </p:nvSpPr>
        <p:spPr>
          <a:xfrm>
            <a:off x="841248" y="2971800"/>
            <a:ext cx="237744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Intensity</a:t>
            </a:r>
            <a:endParaRPr lang="en-US" sz="1550" dirty="0"/>
          </a:p>
        </p:txBody>
      </p:sp>
      <p:sp>
        <p:nvSpPr>
          <p:cNvPr id="11" name="Text 9"/>
          <p:cNvSpPr txBox="1"/>
          <p:nvPr/>
        </p:nvSpPr>
        <p:spPr>
          <a:xfrm>
            <a:off x="3337560" y="2971800"/>
            <a:ext cx="79552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how hard an individual will train</a:t>
            </a:r>
            <a:endParaRPr lang="en-US" sz="1350" dirty="0"/>
          </a:p>
        </p:txBody>
      </p:sp>
      <p:sp>
        <p:nvSpPr>
          <p:cNvPr id="12" name="Shape 10"/>
          <p:cNvSpPr/>
          <p:nvPr/>
        </p:nvSpPr>
        <p:spPr>
          <a:xfrm>
            <a:off x="640080" y="3931920"/>
            <a:ext cx="10881360" cy="941832"/>
          </a:xfrm>
          <a:prstGeom prst="roundRect">
            <a:avLst>
              <a:gd name="adj" fmla="val 4854"/>
            </a:avLst>
          </a:prstGeom>
          <a:solidFill>
            <a:srgbClr val="E4EFE8"/>
          </a:solidFill>
          <a:ln/>
        </p:spPr>
      </p:sp>
      <p:sp>
        <p:nvSpPr>
          <p:cNvPr id="13" name="Text 11"/>
          <p:cNvSpPr txBox="1"/>
          <p:nvPr/>
        </p:nvSpPr>
        <p:spPr>
          <a:xfrm>
            <a:off x="841248" y="4023360"/>
            <a:ext cx="237744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Time</a:t>
            </a:r>
            <a:endParaRPr lang="en-US" sz="1550" dirty="0"/>
          </a:p>
        </p:txBody>
      </p:sp>
      <p:sp>
        <p:nvSpPr>
          <p:cNvPr id="14" name="Text 12"/>
          <p:cNvSpPr txBox="1"/>
          <p:nvPr/>
        </p:nvSpPr>
        <p:spPr>
          <a:xfrm>
            <a:off x="3337560" y="4023360"/>
            <a:ext cx="79552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how long an individual will train for</a:t>
            </a:r>
            <a:endParaRPr lang="en-US" sz="1350" dirty="0"/>
          </a:p>
        </p:txBody>
      </p:sp>
      <p:sp>
        <p:nvSpPr>
          <p:cNvPr id="15" name="Shape 13"/>
          <p:cNvSpPr/>
          <p:nvPr/>
        </p:nvSpPr>
        <p:spPr>
          <a:xfrm>
            <a:off x="640080" y="4983480"/>
            <a:ext cx="10881360" cy="941832"/>
          </a:xfrm>
          <a:prstGeom prst="roundRect">
            <a:avLst>
              <a:gd name="adj" fmla="val 4854"/>
            </a:avLst>
          </a:prstGeom>
          <a:solidFill>
            <a:srgbClr val="FFFFFF"/>
          </a:solidFill>
          <a:ln/>
        </p:spPr>
      </p:sp>
      <p:sp>
        <p:nvSpPr>
          <p:cNvPr id="16" name="Text 14"/>
          <p:cNvSpPr txBox="1"/>
          <p:nvPr/>
        </p:nvSpPr>
        <p:spPr>
          <a:xfrm>
            <a:off x="841248" y="5074920"/>
            <a:ext cx="2377440" cy="79552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Type</a:t>
            </a:r>
            <a:endParaRPr lang="en-US" sz="1550" dirty="0"/>
          </a:p>
        </p:txBody>
      </p:sp>
      <p:sp>
        <p:nvSpPr>
          <p:cNvPr id="17" name="Text 15"/>
          <p:cNvSpPr txBox="1"/>
          <p:nvPr/>
        </p:nvSpPr>
        <p:spPr>
          <a:xfrm>
            <a:off x="3337560" y="5074920"/>
            <a:ext cx="79552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how an individual will train, by selecting a training method to improve a specific component of fitness</a:t>
            </a:r>
            <a:endParaRPr lang="en-US" sz="1350" dirty="0"/>
          </a:p>
        </p:txBody>
      </p:sp>
      <p:sp>
        <p:nvSpPr>
          <p:cNvPr id="18" name="Text 16"/>
          <p:cNvSpPr txBox="1"/>
          <p:nvPr/>
        </p:nvSpPr>
        <p:spPr>
          <a:xfrm>
            <a:off x="640080" y="612648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Intensity is how hard. Time is how long. Answers that swap them lose the mark, and it is the most common slip in this topic.</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19 · Lesson 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Additional principles of training, part one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progressive overload, specificity, individual differences and adaptation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Apply each to a named performer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how a principle would change a programme</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What does the F in FITT stand for, and what does it mean?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intensity mean?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type mean?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Frequency: the number of sessions over a period of time, usually per week</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How hard an individual will train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How they will train: selecting a training method to improve a specific component</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Four additional principles.</a:t>
            </a:r>
            <a:endParaRPr lang="en-US" sz="3400" dirty="0"/>
          </a:p>
        </p:txBody>
      </p:sp>
      <p:sp>
        <p:nvSpPr>
          <p:cNvPr id="6" name="Shape 4"/>
          <p:cNvSpPr/>
          <p:nvPr/>
        </p:nvSpPr>
        <p:spPr>
          <a:xfrm>
            <a:off x="640080" y="1783080"/>
            <a:ext cx="10881360" cy="987552"/>
          </a:xfrm>
          <a:prstGeom prst="roundRect">
            <a:avLst>
              <a:gd name="adj" fmla="val 4630"/>
            </a:avLst>
          </a:prstGeom>
          <a:solidFill>
            <a:srgbClr val="E4EFE8"/>
          </a:solidFill>
          <a:ln/>
        </p:spPr>
      </p:sp>
      <p:sp>
        <p:nvSpPr>
          <p:cNvPr id="7" name="Text 5"/>
          <p:cNvSpPr txBox="1"/>
          <p:nvPr/>
        </p:nvSpPr>
        <p:spPr>
          <a:xfrm>
            <a:off x="841248" y="1874520"/>
            <a:ext cx="292608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Progressive overload</a:t>
            </a:r>
            <a:endParaRPr lang="en-US" sz="1550" dirty="0"/>
          </a:p>
        </p:txBody>
      </p:sp>
      <p:sp>
        <p:nvSpPr>
          <p:cNvPr id="8" name="Text 6"/>
          <p:cNvSpPr txBox="1"/>
          <p:nvPr/>
        </p:nvSpPr>
        <p:spPr>
          <a:xfrm>
            <a:off x="3886200" y="1874520"/>
            <a:ext cx="740664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in order to progress, training needs to be demanding enough to cause the body to adapt, improving performance</a:t>
            </a:r>
            <a:endParaRPr lang="en-US" sz="1350" dirty="0"/>
          </a:p>
        </p:txBody>
      </p:sp>
      <p:sp>
        <p:nvSpPr>
          <p:cNvPr id="9" name="Shape 7"/>
          <p:cNvSpPr/>
          <p:nvPr/>
        </p:nvSpPr>
        <p:spPr>
          <a:xfrm>
            <a:off x="640080" y="2880360"/>
            <a:ext cx="10881360" cy="987552"/>
          </a:xfrm>
          <a:prstGeom prst="roundRect">
            <a:avLst>
              <a:gd name="adj" fmla="val 4630"/>
            </a:avLst>
          </a:prstGeom>
          <a:solidFill>
            <a:srgbClr val="FFFFFF"/>
          </a:solidFill>
          <a:ln/>
        </p:spPr>
      </p:sp>
      <p:sp>
        <p:nvSpPr>
          <p:cNvPr id="10" name="Text 8"/>
          <p:cNvSpPr txBox="1"/>
          <p:nvPr/>
        </p:nvSpPr>
        <p:spPr>
          <a:xfrm>
            <a:off x="841248" y="2971800"/>
            <a:ext cx="292608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Specificity</a:t>
            </a:r>
            <a:endParaRPr lang="en-US" sz="1550" dirty="0"/>
          </a:p>
        </p:txBody>
      </p:sp>
      <p:sp>
        <p:nvSpPr>
          <p:cNvPr id="11" name="Text 9"/>
          <p:cNvSpPr txBox="1"/>
          <p:nvPr/>
        </p:nvSpPr>
        <p:spPr>
          <a:xfrm>
            <a:off x="3886200" y="2971800"/>
            <a:ext cx="740664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training should meet the needs of the sport, or the physical or skill-related fitness goals to be developed</a:t>
            </a:r>
            <a:endParaRPr lang="en-US" sz="1350" dirty="0"/>
          </a:p>
        </p:txBody>
      </p:sp>
      <p:sp>
        <p:nvSpPr>
          <p:cNvPr id="12" name="Shape 10"/>
          <p:cNvSpPr/>
          <p:nvPr/>
        </p:nvSpPr>
        <p:spPr>
          <a:xfrm>
            <a:off x="640080" y="3977640"/>
            <a:ext cx="10881360" cy="987552"/>
          </a:xfrm>
          <a:prstGeom prst="roundRect">
            <a:avLst>
              <a:gd name="adj" fmla="val 4630"/>
            </a:avLst>
          </a:prstGeom>
          <a:solidFill>
            <a:srgbClr val="E4EFE8"/>
          </a:solidFill>
          <a:ln/>
        </p:spPr>
      </p:sp>
      <p:sp>
        <p:nvSpPr>
          <p:cNvPr id="13" name="Text 11"/>
          <p:cNvSpPr txBox="1"/>
          <p:nvPr/>
        </p:nvSpPr>
        <p:spPr>
          <a:xfrm>
            <a:off x="841248" y="4069080"/>
            <a:ext cx="292608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Individual differences</a:t>
            </a:r>
            <a:endParaRPr lang="en-US" sz="1550" dirty="0"/>
          </a:p>
        </p:txBody>
      </p:sp>
      <p:sp>
        <p:nvSpPr>
          <p:cNvPr id="14" name="Text 12"/>
          <p:cNvSpPr txBox="1"/>
          <p:nvPr/>
        </p:nvSpPr>
        <p:spPr>
          <a:xfrm>
            <a:off x="3886200" y="4069080"/>
            <a:ext cx="740664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training should meet the needs of an individual</a:t>
            </a:r>
            <a:endParaRPr lang="en-US" sz="1350" dirty="0"/>
          </a:p>
        </p:txBody>
      </p:sp>
      <p:sp>
        <p:nvSpPr>
          <p:cNvPr id="15" name="Shape 13"/>
          <p:cNvSpPr/>
          <p:nvPr/>
        </p:nvSpPr>
        <p:spPr>
          <a:xfrm>
            <a:off x="640080" y="5074920"/>
            <a:ext cx="10881360" cy="987552"/>
          </a:xfrm>
          <a:prstGeom prst="roundRect">
            <a:avLst>
              <a:gd name="adj" fmla="val 4630"/>
            </a:avLst>
          </a:prstGeom>
          <a:solidFill>
            <a:srgbClr val="FFFFFF"/>
          </a:solidFill>
          <a:ln/>
        </p:spPr>
      </p:sp>
      <p:sp>
        <p:nvSpPr>
          <p:cNvPr id="16" name="Text 14"/>
          <p:cNvSpPr txBox="1"/>
          <p:nvPr/>
        </p:nvSpPr>
        <p:spPr>
          <a:xfrm>
            <a:off x="841248" y="5166360"/>
            <a:ext cx="292608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Adaptation</a:t>
            </a:r>
            <a:endParaRPr lang="en-US" sz="1550" dirty="0"/>
          </a:p>
        </p:txBody>
      </p:sp>
      <p:sp>
        <p:nvSpPr>
          <p:cNvPr id="17" name="Text 15"/>
          <p:cNvSpPr txBox="1"/>
          <p:nvPr/>
        </p:nvSpPr>
        <p:spPr>
          <a:xfrm>
            <a:off x="3886200" y="5166360"/>
            <a:ext cx="740664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changes to the body due to increased training loads</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The exam</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the exam actually is.</a:t>
            </a:r>
            <a:endParaRPr lang="en-US" sz="3400" dirty="0"/>
          </a:p>
        </p:txBody>
      </p:sp>
      <p:sp>
        <p:nvSpPr>
          <p:cNvPr id="5" name="Shape 3"/>
          <p:cNvSpPr/>
          <p:nvPr/>
        </p:nvSpPr>
        <p:spPr>
          <a:xfrm>
            <a:off x="640080" y="1828800"/>
            <a:ext cx="2606040" cy="2194560"/>
          </a:xfrm>
          <a:prstGeom prst="roundRect">
            <a:avLst>
              <a:gd name="adj" fmla="val 3333"/>
            </a:avLst>
          </a:prstGeom>
          <a:solidFill>
            <a:srgbClr val="F1EFE5"/>
          </a:solidFill>
          <a:ln/>
        </p:spPr>
      </p:sp>
      <p:sp>
        <p:nvSpPr>
          <p:cNvPr id="6" name="Text 4"/>
          <p:cNvSpPr txBox="1"/>
          <p:nvPr/>
        </p:nvSpPr>
        <p:spPr>
          <a:xfrm>
            <a:off x="822960" y="2011680"/>
            <a:ext cx="2240280" cy="548640"/>
          </a:xfrm>
          <a:prstGeom prst="rect">
            <a:avLst/>
          </a:prstGeom>
          <a:noFill/>
          <a:ln/>
        </p:spPr>
        <p:txBody>
          <a:bodyPr wrap="square" lIns="0" tIns="0" rIns="0" bIns="0" rtlCol="0" anchor="ctr"/>
          <a:lstStyle/>
          <a:p>
            <a:pPr indent="0" marL="0">
              <a:buNone/>
            </a:pPr>
            <a:r>
              <a:rPr lang="en-US" sz="2000" b="1" dirty="0">
                <a:solidFill>
                  <a:srgbClr val="1F1E1B"/>
                </a:solidFill>
                <a:latin typeface="Arial" pitchFamily="34" charset="0"/>
                <a:ea typeface="Arial" pitchFamily="34" charset="-122"/>
                <a:cs typeface="Arial" pitchFamily="34" charset="-120"/>
              </a:rPr>
              <a:t>60 marks</a:t>
            </a:r>
            <a:endParaRPr lang="en-US" sz="2000" dirty="0"/>
          </a:p>
        </p:txBody>
      </p:sp>
      <p:sp>
        <p:nvSpPr>
          <p:cNvPr id="7" name="Text 5"/>
          <p:cNvSpPr txBox="1"/>
          <p:nvPr/>
        </p:nvSpPr>
        <p:spPr>
          <a:xfrm>
            <a:off x="822960" y="2606040"/>
            <a:ext cx="224028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1.5 hours, supervised</a:t>
            </a:r>
            <a:endParaRPr lang="en-US" sz="1400" dirty="0"/>
          </a:p>
        </p:txBody>
      </p:sp>
      <p:sp>
        <p:nvSpPr>
          <p:cNvPr id="8" name="Shape 6"/>
          <p:cNvSpPr/>
          <p:nvPr/>
        </p:nvSpPr>
        <p:spPr>
          <a:xfrm>
            <a:off x="3429000" y="1828800"/>
            <a:ext cx="2606040" cy="2194560"/>
          </a:xfrm>
          <a:prstGeom prst="roundRect">
            <a:avLst>
              <a:gd name="adj" fmla="val 3333"/>
            </a:avLst>
          </a:prstGeom>
          <a:solidFill>
            <a:srgbClr val="F1EFE5"/>
          </a:solidFill>
          <a:ln/>
        </p:spPr>
      </p:sp>
      <p:sp>
        <p:nvSpPr>
          <p:cNvPr id="9" name="Text 7"/>
          <p:cNvSpPr txBox="1"/>
          <p:nvPr/>
        </p:nvSpPr>
        <p:spPr>
          <a:xfrm>
            <a:off x="3611880" y="2011680"/>
            <a:ext cx="2240280" cy="548640"/>
          </a:xfrm>
          <a:prstGeom prst="rect">
            <a:avLst/>
          </a:prstGeom>
          <a:noFill/>
          <a:ln/>
        </p:spPr>
        <p:txBody>
          <a:bodyPr wrap="square" lIns="0" tIns="0" rIns="0" bIns="0" rtlCol="0" anchor="ctr"/>
          <a:lstStyle/>
          <a:p>
            <a:pPr indent="0" marL="0">
              <a:buNone/>
            </a:pPr>
            <a:r>
              <a:rPr lang="en-US" sz="2000" b="1" dirty="0">
                <a:solidFill>
                  <a:srgbClr val="1F1E1B"/>
                </a:solidFill>
                <a:latin typeface="Arial" pitchFamily="34" charset="0"/>
                <a:ea typeface="Arial" pitchFamily="34" charset="-122"/>
                <a:cs typeface="Arial" pitchFamily="34" charset="-120"/>
              </a:rPr>
              <a:t>Scenario-led</a:t>
            </a:r>
            <a:endParaRPr lang="en-US" sz="2000" dirty="0"/>
          </a:p>
        </p:txBody>
      </p:sp>
      <p:sp>
        <p:nvSpPr>
          <p:cNvPr id="10" name="Text 8"/>
          <p:cNvSpPr txBox="1"/>
          <p:nvPr/>
        </p:nvSpPr>
        <p:spPr>
          <a:xfrm>
            <a:off x="3611880" y="2606040"/>
            <a:ext cx="224028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every question is about a named performer and their sport</a:t>
            </a:r>
            <a:endParaRPr lang="en-US" sz="1400" dirty="0"/>
          </a:p>
        </p:txBody>
      </p:sp>
      <p:sp>
        <p:nvSpPr>
          <p:cNvPr id="11" name="Shape 9"/>
          <p:cNvSpPr/>
          <p:nvPr/>
        </p:nvSpPr>
        <p:spPr>
          <a:xfrm>
            <a:off x="6217920" y="1828800"/>
            <a:ext cx="2606040" cy="2194560"/>
          </a:xfrm>
          <a:prstGeom prst="roundRect">
            <a:avLst>
              <a:gd name="adj" fmla="val 3333"/>
            </a:avLst>
          </a:prstGeom>
          <a:solidFill>
            <a:srgbClr val="E4EFE8"/>
          </a:solidFill>
          <a:ln/>
        </p:spPr>
      </p:sp>
      <p:sp>
        <p:nvSpPr>
          <p:cNvPr id="12" name="Text 10"/>
          <p:cNvSpPr txBox="1"/>
          <p:nvPr/>
        </p:nvSpPr>
        <p:spPr>
          <a:xfrm>
            <a:off x="6400800" y="2011680"/>
            <a:ext cx="2240280" cy="548640"/>
          </a:xfrm>
          <a:prstGeom prst="rect">
            <a:avLst/>
          </a:prstGeom>
          <a:noFill/>
          <a:ln/>
        </p:spPr>
        <p:txBody>
          <a:bodyPr wrap="square" lIns="0" tIns="0" rIns="0" bIns="0" rtlCol="0" anchor="ctr"/>
          <a:lstStyle/>
          <a:p>
            <a:pPr indent="0" marL="0">
              <a:buNone/>
            </a:pPr>
            <a:r>
              <a:rPr lang="en-US" sz="2000" b="1" dirty="0">
                <a:solidFill>
                  <a:srgbClr val="2C6E49"/>
                </a:solidFill>
                <a:latin typeface="Arial" pitchFamily="34" charset="0"/>
                <a:ea typeface="Arial" pitchFamily="34" charset="-122"/>
                <a:cs typeface="Arial" pitchFamily="34" charset="-120"/>
              </a:rPr>
              <a:t>Four content areas</a:t>
            </a:r>
            <a:endParaRPr lang="en-US" sz="2000" dirty="0"/>
          </a:p>
        </p:txBody>
      </p:sp>
      <p:sp>
        <p:nvSpPr>
          <p:cNvPr id="13" name="Text 11"/>
          <p:cNvSpPr txBox="1"/>
          <p:nvPr/>
        </p:nvSpPr>
        <p:spPr>
          <a:xfrm>
            <a:off x="6400800" y="2606040"/>
            <a:ext cx="224028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A, B, C and D, all sampled</a:t>
            </a:r>
            <a:endParaRPr lang="en-US" sz="1400" dirty="0"/>
          </a:p>
        </p:txBody>
      </p:sp>
      <p:sp>
        <p:nvSpPr>
          <p:cNvPr id="14" name="Shape 12"/>
          <p:cNvSpPr/>
          <p:nvPr/>
        </p:nvSpPr>
        <p:spPr>
          <a:xfrm>
            <a:off x="9006840" y="1828800"/>
            <a:ext cx="2606040" cy="2194560"/>
          </a:xfrm>
          <a:prstGeom prst="roundRect">
            <a:avLst>
              <a:gd name="adj" fmla="val 3333"/>
            </a:avLst>
          </a:prstGeom>
          <a:solidFill>
            <a:srgbClr val="FAE6E8"/>
          </a:solidFill>
          <a:ln/>
        </p:spPr>
      </p:sp>
      <p:sp>
        <p:nvSpPr>
          <p:cNvPr id="15" name="Text 13"/>
          <p:cNvSpPr txBox="1"/>
          <p:nvPr/>
        </p:nvSpPr>
        <p:spPr>
          <a:xfrm>
            <a:off x="9189720" y="2011680"/>
            <a:ext cx="2240280" cy="54864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Marked by Pearson</a:t>
            </a:r>
            <a:endParaRPr lang="en-US" sz="2000" dirty="0"/>
          </a:p>
        </p:txBody>
      </p:sp>
      <p:sp>
        <p:nvSpPr>
          <p:cNvPr id="16" name="Text 14"/>
          <p:cNvSpPr txBox="1"/>
          <p:nvPr/>
        </p:nvSpPr>
        <p:spPr>
          <a:xfrm>
            <a:off x="9189720" y="2606040"/>
            <a:ext cx="2240280" cy="128016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not by us, so the words on the page are all that count</a:t>
            </a:r>
            <a:endParaRPr lang="en-US" sz="1400" dirty="0"/>
          </a:p>
        </p:txBody>
      </p:sp>
      <p:sp>
        <p:nvSpPr>
          <p:cNvPr id="17" name="Text 15"/>
          <p:cNvSpPr txBox="1"/>
          <p:nvPr/>
        </p:nvSpPr>
        <p:spPr>
          <a:xfrm>
            <a:off x="640080" y="4434840"/>
            <a:ext cx="10881360" cy="822960"/>
          </a:xfrm>
          <a:prstGeom prst="rect">
            <a:avLst/>
          </a:prstGeom>
          <a:noFill/>
          <a:ln/>
        </p:spPr>
        <p:txBody>
          <a:bodyPr wrap="square" lIns="0" tIns="0" rIns="0" bIns="0" rtlCol="0" anchor="t"/>
          <a:lstStyle/>
          <a:p>
            <a:pPr indent="0" marL="0">
              <a:buNone/>
            </a:pPr>
            <a:r>
              <a:rPr lang="en-US" sz="1600" dirty="0">
                <a:solidFill>
                  <a:srgbClr val="1F1E1B"/>
                </a:solidFill>
                <a:latin typeface="Calibri" pitchFamily="34" charset="0"/>
                <a:ea typeface="Calibri" pitchFamily="34" charset="-122"/>
                <a:cs typeface="Calibri" pitchFamily="34" charset="-120"/>
              </a:rPr>
              <a:t>Components 1 and 2 were marked in this building. Component 3 is marked by someone who has never met you, using a mark scheme. Learning how that mark scheme works is worth as much as learning the content.</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20 · Lesson 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Additional principles of training, part two</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reversibility, variation, and rest and recovery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happens to fitness when training stops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Apply all seven additional principles to one programme</a:t>
            </a: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Define progressive overload</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Define specificity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Define adaptation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Training needs to be demanding enough to cause the body to adapt, improving performance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Training should meet the needs of the sport, or the fitness goals to be developed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Changes to the body due to increased training loads</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last three, and the full set.</a:t>
            </a:r>
            <a:endParaRPr lang="en-US" sz="3400" dirty="0"/>
          </a:p>
        </p:txBody>
      </p:sp>
      <p:sp>
        <p:nvSpPr>
          <p:cNvPr id="6" name="Shape 4"/>
          <p:cNvSpPr/>
          <p:nvPr/>
        </p:nvSpPr>
        <p:spPr>
          <a:xfrm>
            <a:off x="640080" y="1737360"/>
            <a:ext cx="10881360" cy="987552"/>
          </a:xfrm>
          <a:prstGeom prst="roundRect">
            <a:avLst>
              <a:gd name="adj" fmla="val 4630"/>
            </a:avLst>
          </a:prstGeom>
          <a:solidFill>
            <a:srgbClr val="E4EFE8"/>
          </a:solidFill>
          <a:ln/>
        </p:spPr>
      </p:sp>
      <p:sp>
        <p:nvSpPr>
          <p:cNvPr id="7" name="Text 5"/>
          <p:cNvSpPr txBox="1"/>
          <p:nvPr/>
        </p:nvSpPr>
        <p:spPr>
          <a:xfrm>
            <a:off x="841248" y="1828800"/>
            <a:ext cx="237744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Reversibility</a:t>
            </a:r>
            <a:endParaRPr lang="en-US" sz="1550" dirty="0"/>
          </a:p>
        </p:txBody>
      </p:sp>
      <p:sp>
        <p:nvSpPr>
          <p:cNvPr id="8" name="Text 6"/>
          <p:cNvSpPr txBox="1"/>
          <p:nvPr/>
        </p:nvSpPr>
        <p:spPr>
          <a:xfrm>
            <a:off x="3337560" y="1828800"/>
            <a:ext cx="79552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if training stops, or the intensity of training is lowered, fitness gains from training are lost</a:t>
            </a:r>
            <a:endParaRPr lang="en-US" sz="1350" dirty="0"/>
          </a:p>
        </p:txBody>
      </p:sp>
      <p:sp>
        <p:nvSpPr>
          <p:cNvPr id="9" name="Shape 7"/>
          <p:cNvSpPr/>
          <p:nvPr/>
        </p:nvSpPr>
        <p:spPr>
          <a:xfrm>
            <a:off x="640080" y="2834640"/>
            <a:ext cx="10881360" cy="987552"/>
          </a:xfrm>
          <a:prstGeom prst="roundRect">
            <a:avLst>
              <a:gd name="adj" fmla="val 4630"/>
            </a:avLst>
          </a:prstGeom>
          <a:solidFill>
            <a:srgbClr val="FFFFFF"/>
          </a:solidFill>
          <a:ln/>
        </p:spPr>
      </p:sp>
      <p:sp>
        <p:nvSpPr>
          <p:cNvPr id="10" name="Text 8"/>
          <p:cNvSpPr txBox="1"/>
          <p:nvPr/>
        </p:nvSpPr>
        <p:spPr>
          <a:xfrm>
            <a:off x="841248" y="2926080"/>
            <a:ext cx="237744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Variation</a:t>
            </a:r>
            <a:endParaRPr lang="en-US" sz="1550" dirty="0"/>
          </a:p>
        </p:txBody>
      </p:sp>
      <p:sp>
        <p:nvSpPr>
          <p:cNvPr id="11" name="Text 9"/>
          <p:cNvSpPr txBox="1"/>
          <p:nvPr/>
        </p:nvSpPr>
        <p:spPr>
          <a:xfrm>
            <a:off x="3337560" y="2926080"/>
            <a:ext cx="79552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altering types of training to avoid boredom and maintain motivation to train</a:t>
            </a:r>
            <a:endParaRPr lang="en-US" sz="1350" dirty="0"/>
          </a:p>
        </p:txBody>
      </p:sp>
      <p:sp>
        <p:nvSpPr>
          <p:cNvPr id="12" name="Shape 10"/>
          <p:cNvSpPr/>
          <p:nvPr/>
        </p:nvSpPr>
        <p:spPr>
          <a:xfrm>
            <a:off x="640080" y="3931920"/>
            <a:ext cx="10881360" cy="987552"/>
          </a:xfrm>
          <a:prstGeom prst="roundRect">
            <a:avLst>
              <a:gd name="adj" fmla="val 4630"/>
            </a:avLst>
          </a:prstGeom>
          <a:solidFill>
            <a:srgbClr val="E4EFE8"/>
          </a:solidFill>
          <a:ln/>
        </p:spPr>
      </p:sp>
      <p:sp>
        <p:nvSpPr>
          <p:cNvPr id="13" name="Text 11"/>
          <p:cNvSpPr txBox="1"/>
          <p:nvPr/>
        </p:nvSpPr>
        <p:spPr>
          <a:xfrm>
            <a:off x="841248" y="4023360"/>
            <a:ext cx="237744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Rest and recovery</a:t>
            </a:r>
            <a:endParaRPr lang="en-US" sz="1550" dirty="0"/>
          </a:p>
        </p:txBody>
      </p:sp>
      <p:sp>
        <p:nvSpPr>
          <p:cNvPr id="14" name="Text 12"/>
          <p:cNvSpPr txBox="1"/>
          <p:nvPr/>
        </p:nvSpPr>
        <p:spPr>
          <a:xfrm>
            <a:off x="3337560" y="4023360"/>
            <a:ext cx="795528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to allow the body to recover and adapt</a:t>
            </a:r>
            <a:endParaRPr lang="en-US" sz="1350" dirty="0"/>
          </a:p>
        </p:txBody>
      </p:sp>
      <p:sp>
        <p:nvSpPr>
          <p:cNvPr id="15" name="Shape 13"/>
          <p:cNvSpPr/>
          <p:nvPr/>
        </p:nvSpPr>
        <p:spPr>
          <a:xfrm>
            <a:off x="640080" y="5212080"/>
            <a:ext cx="10881360" cy="914400"/>
          </a:xfrm>
          <a:prstGeom prst="roundRect">
            <a:avLst>
              <a:gd name="adj" fmla="val 8000"/>
            </a:avLst>
          </a:prstGeom>
          <a:solidFill>
            <a:srgbClr val="F1EFE5"/>
          </a:solidFill>
          <a:ln/>
        </p:spPr>
      </p:sp>
      <p:sp>
        <p:nvSpPr>
          <p:cNvPr id="16" name="Text 14"/>
          <p:cNvSpPr txBox="1"/>
          <p:nvPr/>
        </p:nvSpPr>
        <p:spPr>
          <a:xfrm>
            <a:off x="868680" y="5394960"/>
            <a:ext cx="1042416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The seven additional principles:  </a:t>
            </a:r>
            <a:pPr indent="0" marL="0">
              <a:buNone/>
            </a:pPr>
            <a:r>
              <a:rPr lang="en-US" sz="1550" dirty="0">
                <a:solidFill>
                  <a:srgbClr val="565349"/>
                </a:solidFill>
                <a:latin typeface="Calibri" pitchFamily="34" charset="0"/>
                <a:ea typeface="Calibri" pitchFamily="34" charset="-122"/>
                <a:cs typeface="Calibri" pitchFamily="34" charset="-120"/>
              </a:rPr>
              <a:t>progressive overload · specificity · individual differences · adaptation · reversibility · variation · rest and recovery</a:t>
            </a:r>
            <a:endParaRPr lang="en-US" sz="1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name and apply.</a:t>
            </a:r>
            <a:endParaRPr lang="en-US" sz="3400" dirty="0"/>
          </a:p>
        </p:txBody>
      </p:sp>
      <p:sp>
        <p:nvSpPr>
          <p:cNvPr id="6" name="Shape 4"/>
          <p:cNvSpPr/>
          <p:nvPr/>
        </p:nvSpPr>
        <p:spPr>
          <a:xfrm>
            <a:off x="640080" y="1600200"/>
            <a:ext cx="6583680" cy="1371600"/>
          </a:xfrm>
          <a:prstGeom prst="roundRect">
            <a:avLst>
              <a:gd name="adj" fmla="val 5333"/>
            </a:avLst>
          </a:prstGeom>
          <a:solidFill>
            <a:srgbClr val="F1EFE5"/>
          </a:solidFill>
          <a:ln/>
        </p:spPr>
      </p:sp>
      <p:sp>
        <p:nvSpPr>
          <p:cNvPr id="7" name="Text 5"/>
          <p:cNvSpPr txBox="1"/>
          <p:nvPr/>
        </p:nvSpPr>
        <p:spPr>
          <a:xfrm>
            <a:off x="868680" y="1783080"/>
            <a:ext cx="6126480" cy="100584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Mai's coach uses the additional principles of training to design a training programme for Mai, a high jumper.</a:t>
            </a:r>
            <a:endParaRPr lang="en-US" sz="1600" dirty="0"/>
          </a:p>
        </p:txBody>
      </p:sp>
      <p:sp>
        <p:nvSpPr>
          <p:cNvPr id="8" name="Text 6"/>
          <p:cNvSpPr txBox="1"/>
          <p:nvPr/>
        </p:nvSpPr>
        <p:spPr>
          <a:xfrm>
            <a:off x="640080" y="3154680"/>
            <a:ext cx="6583680" cy="822960"/>
          </a:xfrm>
          <a:prstGeom prst="rect">
            <a:avLst/>
          </a:prstGeom>
          <a:noFill/>
          <a:ln/>
        </p:spPr>
        <p:txBody>
          <a:bodyPr wrap="square" lIns="0" tIns="0" rIns="0" bIns="0" rtlCol="0" anchor="t"/>
          <a:lstStyle/>
          <a:p>
            <a:pPr indent="0" marL="0">
              <a:buNone/>
            </a:pPr>
            <a:r>
              <a:rPr lang="en-US" sz="1600" dirty="0">
                <a:solidFill>
                  <a:srgbClr val="1F1E1B"/>
                </a:solidFill>
                <a:latin typeface="Calibri" pitchFamily="34" charset="0"/>
                <a:ea typeface="Calibri" pitchFamily="34" charset="-122"/>
                <a:cs typeface="Calibri" pitchFamily="34" charset="-120"/>
              </a:rPr>
              <a:t>Complete the table by naming the additional principle represented by each letter, and describing how it would be applied to Mai's programme.  </a:t>
            </a:r>
            <a:pPr indent="0" marL="0">
              <a:buNone/>
            </a:pPr>
            <a:r>
              <a:rPr lang="en-US" sz="1600" b="1" dirty="0">
                <a:solidFill>
                  <a:srgbClr val="D0202E"/>
                </a:solidFill>
                <a:latin typeface="Calibri" pitchFamily="34" charset="0"/>
                <a:ea typeface="Calibri" pitchFamily="34" charset="-122"/>
                <a:cs typeface="Calibri" pitchFamily="34" charset="-120"/>
              </a:rPr>
              <a:t>(4 marks)</a:t>
            </a:r>
            <a:endParaRPr lang="en-US" sz="1600" dirty="0"/>
          </a:p>
        </p:txBody>
      </p:sp>
      <p:sp>
        <p:nvSpPr>
          <p:cNvPr id="9" name="Shape 7"/>
          <p:cNvSpPr/>
          <p:nvPr/>
        </p:nvSpPr>
        <p:spPr>
          <a:xfrm>
            <a:off x="7589520" y="1600200"/>
            <a:ext cx="3931920" cy="4023360"/>
          </a:xfrm>
          <a:prstGeom prst="roundRect">
            <a:avLst>
              <a:gd name="adj" fmla="val 1860"/>
            </a:avLst>
          </a:prstGeom>
          <a:solidFill>
            <a:srgbClr val="FAE6E8"/>
          </a:solidFill>
          <a:ln/>
        </p:spPr>
      </p:sp>
      <p:sp>
        <p:nvSpPr>
          <p:cNvPr id="10" name="Text 8"/>
          <p:cNvSpPr txBox="1"/>
          <p:nvPr/>
        </p:nvSpPr>
        <p:spPr>
          <a:xfrm>
            <a:off x="7818120" y="1783080"/>
            <a:ext cx="3474720" cy="320040"/>
          </a:xfrm>
          <a:prstGeom prst="rect">
            <a:avLst/>
          </a:prstGeom>
          <a:noFill/>
          <a:ln/>
        </p:spPr>
        <p:txBody>
          <a:bodyPr wrap="square" lIns="0" tIns="0" rIns="0" bIns="0" rtlCol="0" anchor="ctr"/>
          <a:lstStyle/>
          <a:p>
            <a:pPr indent="0" marL="0">
              <a:buNone/>
            </a:pPr>
            <a:r>
              <a:rPr lang="en-US" sz="1300" b="1" dirty="0">
                <a:solidFill>
                  <a:srgbClr val="D0202E"/>
                </a:solidFill>
                <a:latin typeface="Calibri" pitchFamily="34" charset="0"/>
                <a:ea typeface="Calibri" pitchFamily="34" charset="-122"/>
                <a:cs typeface="Calibri" pitchFamily="34" charset="-120"/>
              </a:rPr>
              <a:t>The mark scheme</a:t>
            </a:r>
            <a:endParaRPr lang="en-US" sz="1300" dirty="0"/>
          </a:p>
        </p:txBody>
      </p:sp>
      <p:sp>
        <p:nvSpPr>
          <p:cNvPr id="11" name="Text 9"/>
          <p:cNvSpPr txBox="1"/>
          <p:nvPr/>
        </p:nvSpPr>
        <p:spPr>
          <a:xfrm>
            <a:off x="7818120" y="2194560"/>
            <a:ext cx="3474720" cy="3291840"/>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1 mark for naming each principle. 1 mark for describing how it is applied.</a:t>
            </a:r>
            <a:endParaRPr lang="en-US" sz="1300" dirty="0"/>
          </a:p>
          <a:p>
            <a:pPr indent="0" marL="0">
              <a:buNone/>
            </a:pPr>
            <a:endParaRPr lang="en-US" sz="1300" dirty="0"/>
          </a:p>
          <a:p>
            <a:pPr indent="0" marL="0">
              <a:buNone/>
            </a:pPr>
            <a:r>
              <a:rPr lang="en-US" sz="1300" dirty="0">
                <a:solidFill>
                  <a:srgbClr val="1F1E1B"/>
                </a:solidFill>
                <a:latin typeface="Calibri" pitchFamily="34" charset="0"/>
                <a:ea typeface="Calibri" pitchFamily="34" charset="-122"/>
                <a:cs typeface="Calibri" pitchFamily="34" charset="-120"/>
              </a:rPr>
              <a:t>"Progressive overload (1) training needs to get harder, for example increasing the weight, causing the body to adapt (1)."</a:t>
            </a:r>
            <a:endParaRPr lang="en-US" sz="1300" dirty="0"/>
          </a:p>
          <a:p>
            <a:pPr indent="0" marL="0">
              <a:buNone/>
            </a:pPr>
            <a:endParaRPr lang="en-US" sz="1300" dirty="0"/>
          </a:p>
          <a:p>
            <a:pPr indent="0" marL="0">
              <a:buNone/>
            </a:pPr>
            <a:r>
              <a:rPr lang="en-US" sz="1300" dirty="0">
                <a:solidFill>
                  <a:srgbClr val="1F1E1B"/>
                </a:solidFill>
                <a:latin typeface="Calibri" pitchFamily="34" charset="0"/>
                <a:ea typeface="Calibri" pitchFamily="34" charset="-122"/>
                <a:cs typeface="Calibri" pitchFamily="34" charset="-120"/>
              </a:rPr>
              <a:t>"Specificity (1) training should be specific to her sport and the fitness goals to be developed (1)."</a:t>
            </a:r>
            <a:endParaRPr lang="en-US" sz="1300" dirty="0"/>
          </a:p>
          <a:p>
            <a:pPr indent="0" marL="0">
              <a:buNone/>
            </a:pPr>
            <a:endParaRPr lang="en-US" sz="1300" dirty="0"/>
          </a:p>
          <a:p>
            <a:pPr indent="0" marL="0">
              <a:buNone/>
            </a:pPr>
            <a:r>
              <a:rPr lang="en-US" sz="1300" dirty="0">
                <a:solidFill>
                  <a:srgbClr val="1F1E1B"/>
                </a:solidFill>
                <a:latin typeface="Calibri" pitchFamily="34" charset="0"/>
                <a:ea typeface="Calibri" pitchFamily="34" charset="-122"/>
                <a:cs typeface="Calibri" pitchFamily="34" charset="-120"/>
              </a:rPr>
              <a:t>Must have the name to get the description mark.</a:t>
            </a:r>
            <a:endParaRPr lang="en-US" sz="1300" dirty="0"/>
          </a:p>
        </p:txBody>
      </p:sp>
      <p:sp>
        <p:nvSpPr>
          <p:cNvPr id="12" name="Text 10"/>
          <p:cNvSpPr txBox="1"/>
          <p:nvPr/>
        </p:nvSpPr>
        <p:spPr>
          <a:xfrm>
            <a:off x="640080" y="4206240"/>
            <a:ext cx="6583680" cy="7315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P _______ O _______   and   S _______. Name each, then apply it to a high jumper specifically.</a:t>
            </a:r>
            <a:endParaRPr lang="en-US" sz="15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20 · Lesson 6</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6</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Building a programme with the principles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Apply FITT and the additional principles together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Judge whether a programme follows the principles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Correct a programme that breaks them</a:t>
            </a:r>
            <a:endParaRPr lang="en-US"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Define reversibility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Why does a programme need variation?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all four parts of FITT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If training stops, or intensity is lowered, fitness gains are lost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To avoid boredom and maintain motivation to train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Frequency · intensity · time · type</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Find the fault.</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Four training programmes, each breaking one principle: find which, and name it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how would you fix it, and what would happen to the performer if you did not?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build a correct week for a named performer using all of FITT</a:t>
            </a:r>
            <a:endParaRPr lang="en-US" sz="1700" dirty="0"/>
          </a:p>
        </p:txBody>
      </p:sp>
      <p:sp>
        <p:nvSpPr>
          <p:cNvPr id="7" name="Shape 5"/>
          <p:cNvSpPr/>
          <p:nvPr/>
        </p:nvSpPr>
        <p:spPr>
          <a:xfrm>
            <a:off x="7406640" y="1828800"/>
            <a:ext cx="4114800" cy="3566160"/>
          </a:xfrm>
          <a:prstGeom prst="roundRect">
            <a:avLst>
              <a:gd name="adj" fmla="val 2051"/>
            </a:avLst>
          </a:prstGeom>
          <a:solidFill>
            <a:srgbClr val="F1EFE5"/>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The four faults</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Same session every week for six months.</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A footballer training only on the bench press.</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Seven sessions a week with no rest day.</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A beginner starting on an elite programme.</a:t>
            </a:r>
            <a:endParaRPr lang="en-US"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20 · Lesson 7</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7</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Measuring intensity: heart rate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heart rate is used to measure intensity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Calculate maximum heart rate for any performer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Work out a training heart rate from a percentage</a:t>
            </a:r>
            <a:endParaRPr lang="en-US"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three of the seven additional principles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adaptation mean?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the I in FITT stand for?</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three: progressive overload · specificity · individual differences · adaptation · reversibility · variation · rest and recovery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Changes to the body due to increased training loads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Intensity: how hard an individual will train</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Maximum heart rate.</a:t>
            </a:r>
            <a:endParaRPr lang="en-US" sz="3400" dirty="0"/>
          </a:p>
        </p:txBody>
      </p:sp>
      <p:sp>
        <p:nvSpPr>
          <p:cNvPr id="6" name="Shape 4"/>
          <p:cNvSpPr/>
          <p:nvPr/>
        </p:nvSpPr>
        <p:spPr>
          <a:xfrm>
            <a:off x="640080" y="1737360"/>
            <a:ext cx="10881360" cy="1188720"/>
          </a:xfrm>
          <a:prstGeom prst="roundRect">
            <a:avLst>
              <a:gd name="adj" fmla="val 6154"/>
            </a:avLst>
          </a:prstGeom>
          <a:solidFill>
            <a:srgbClr val="F6ECDD"/>
          </a:solidFill>
          <a:ln/>
        </p:spPr>
      </p:sp>
      <p:sp>
        <p:nvSpPr>
          <p:cNvPr id="7" name="Text 5"/>
          <p:cNvSpPr txBox="1"/>
          <p:nvPr/>
        </p:nvSpPr>
        <p:spPr>
          <a:xfrm>
            <a:off x="640080" y="2011680"/>
            <a:ext cx="10881360" cy="731520"/>
          </a:xfrm>
          <a:prstGeom prst="rect">
            <a:avLst/>
          </a:prstGeom>
          <a:noFill/>
          <a:ln/>
        </p:spPr>
        <p:txBody>
          <a:bodyPr wrap="square" lIns="0" tIns="0" rIns="0" bIns="0" rtlCol="0" anchor="ctr"/>
          <a:lstStyle/>
          <a:p>
            <a:pPr algn="ctr" indent="0" marL="0">
              <a:buNone/>
            </a:pPr>
            <a:r>
              <a:rPr lang="en-US" sz="3400" b="1" dirty="0">
                <a:solidFill>
                  <a:srgbClr val="B36A00"/>
                </a:solidFill>
                <a:latin typeface="Arial" pitchFamily="34" charset="0"/>
                <a:ea typeface="Arial" pitchFamily="34" charset="-122"/>
                <a:cs typeface="Arial" pitchFamily="34" charset="-120"/>
              </a:rPr>
              <a:t>HR max  =  220  minus  age</a:t>
            </a:r>
            <a:endParaRPr lang="en-US" sz="3400" dirty="0"/>
          </a:p>
        </p:txBody>
      </p:sp>
      <p:sp>
        <p:nvSpPr>
          <p:cNvPr id="8" name="Shape 6"/>
          <p:cNvSpPr/>
          <p:nvPr/>
        </p:nvSpPr>
        <p:spPr>
          <a:xfrm>
            <a:off x="640080" y="3200400"/>
            <a:ext cx="10881360" cy="804672"/>
          </a:xfrm>
          <a:prstGeom prst="roundRect">
            <a:avLst>
              <a:gd name="adj" fmla="val 5682"/>
            </a:avLst>
          </a:prstGeom>
          <a:solidFill>
            <a:srgbClr val="F1EFE5"/>
          </a:solidFill>
          <a:ln/>
        </p:spPr>
      </p:sp>
      <p:sp>
        <p:nvSpPr>
          <p:cNvPr id="9" name="Text 7"/>
          <p:cNvSpPr txBox="1"/>
          <p:nvPr/>
        </p:nvSpPr>
        <p:spPr>
          <a:xfrm>
            <a:off x="841248" y="3291840"/>
            <a:ext cx="3291840" cy="65836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Rachel is 16</a:t>
            </a:r>
            <a:endParaRPr lang="en-US" sz="1550" dirty="0"/>
          </a:p>
        </p:txBody>
      </p:sp>
      <p:sp>
        <p:nvSpPr>
          <p:cNvPr id="10" name="Text 8"/>
          <p:cNvSpPr txBox="1"/>
          <p:nvPr/>
        </p:nvSpPr>
        <p:spPr>
          <a:xfrm>
            <a:off x="4251960" y="3291840"/>
            <a:ext cx="70408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220 − 16 = 204 beats per minute</a:t>
            </a:r>
            <a:endParaRPr lang="en-US" sz="1350" dirty="0"/>
          </a:p>
        </p:txBody>
      </p:sp>
      <p:sp>
        <p:nvSpPr>
          <p:cNvPr id="11" name="Shape 9"/>
          <p:cNvSpPr/>
          <p:nvPr/>
        </p:nvSpPr>
        <p:spPr>
          <a:xfrm>
            <a:off x="640080" y="4114800"/>
            <a:ext cx="10881360" cy="804672"/>
          </a:xfrm>
          <a:prstGeom prst="roundRect">
            <a:avLst>
              <a:gd name="adj" fmla="val 5682"/>
            </a:avLst>
          </a:prstGeom>
          <a:solidFill>
            <a:srgbClr val="FFFFFF"/>
          </a:solidFill>
          <a:ln/>
        </p:spPr>
      </p:sp>
      <p:sp>
        <p:nvSpPr>
          <p:cNvPr id="12" name="Text 10"/>
          <p:cNvSpPr txBox="1"/>
          <p:nvPr/>
        </p:nvSpPr>
        <p:spPr>
          <a:xfrm>
            <a:off x="841248" y="4206240"/>
            <a:ext cx="3291840" cy="65836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Working at 70% of HR max</a:t>
            </a:r>
            <a:endParaRPr lang="en-US" sz="1550" dirty="0"/>
          </a:p>
        </p:txBody>
      </p:sp>
      <p:sp>
        <p:nvSpPr>
          <p:cNvPr id="13" name="Text 11"/>
          <p:cNvSpPr txBox="1"/>
          <p:nvPr/>
        </p:nvSpPr>
        <p:spPr>
          <a:xfrm>
            <a:off x="4251960" y="4206240"/>
            <a:ext cx="70408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204 × 0.7 = 142.8, so about 143 beats per minute</a:t>
            </a:r>
            <a:endParaRPr lang="en-US" sz="1350" dirty="0"/>
          </a:p>
        </p:txBody>
      </p:sp>
      <p:sp>
        <p:nvSpPr>
          <p:cNvPr id="14" name="Shape 12"/>
          <p:cNvSpPr/>
          <p:nvPr/>
        </p:nvSpPr>
        <p:spPr>
          <a:xfrm>
            <a:off x="640080" y="5029200"/>
            <a:ext cx="10881360" cy="804672"/>
          </a:xfrm>
          <a:prstGeom prst="roundRect">
            <a:avLst>
              <a:gd name="adj" fmla="val 5682"/>
            </a:avLst>
          </a:prstGeom>
          <a:solidFill>
            <a:srgbClr val="F1EFE5"/>
          </a:solidFill>
          <a:ln/>
        </p:spPr>
      </p:sp>
      <p:sp>
        <p:nvSpPr>
          <p:cNvPr id="15" name="Text 13"/>
          <p:cNvSpPr txBox="1"/>
          <p:nvPr/>
        </p:nvSpPr>
        <p:spPr>
          <a:xfrm>
            <a:off x="841248" y="5120640"/>
            <a:ext cx="3291840" cy="65836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Working at 85% of HR max</a:t>
            </a:r>
            <a:endParaRPr lang="en-US" sz="1550" dirty="0"/>
          </a:p>
        </p:txBody>
      </p:sp>
      <p:sp>
        <p:nvSpPr>
          <p:cNvPr id="16" name="Text 14"/>
          <p:cNvSpPr txBox="1"/>
          <p:nvPr/>
        </p:nvSpPr>
        <p:spPr>
          <a:xfrm>
            <a:off x="4251960" y="5120640"/>
            <a:ext cx="70408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204 × 0.85 = 173.4, so about 173 beats per minute</a:t>
            </a:r>
            <a:endParaRPr lang="en-US" sz="1350" dirty="0"/>
          </a:p>
        </p:txBody>
      </p:sp>
      <p:sp>
        <p:nvSpPr>
          <p:cNvPr id="17" name="Text 15"/>
          <p:cNvSpPr txBox="1"/>
          <p:nvPr/>
        </p:nvSpPr>
        <p:spPr>
          <a:xfrm>
            <a:off x="640080" y="6035040"/>
            <a:ext cx="10881360" cy="411480"/>
          </a:xfrm>
          <a:prstGeom prst="rect">
            <a:avLst/>
          </a:prstGeom>
          <a:noFill/>
          <a:ln/>
        </p:spPr>
        <p:txBody>
          <a:bodyPr wrap="square" lIns="0" tIns="0" rIns="0" bIns="0" rtlCol="0" anchor="ctr"/>
          <a:lstStyle/>
          <a:p>
            <a:pPr indent="0" marL="0">
              <a:buNone/>
            </a:pPr>
            <a:r>
              <a:rPr lang="en-US" sz="1500" b="1" dirty="0">
                <a:solidFill>
                  <a:srgbClr val="D0202E"/>
                </a:solidFill>
                <a:latin typeface="Calibri" pitchFamily="34" charset="0"/>
                <a:ea typeface="Calibri" pitchFamily="34" charset="-122"/>
                <a:cs typeface="Calibri" pitchFamily="34" charset="-120"/>
              </a:rPr>
              <a:t>Show the calculation. A wrong final number with the right method still earns method marks; a bare wrong number earns nothing.</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How marks are awarded</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EXAM TECHNIQUE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Identify, then expand.</a:t>
            </a:r>
            <a:endParaRPr lang="en-US" sz="3400" dirty="0"/>
          </a:p>
        </p:txBody>
      </p:sp>
      <p:sp>
        <p:nvSpPr>
          <p:cNvPr id="6" name="Shape 4"/>
          <p:cNvSpPr/>
          <p:nvPr/>
        </p:nvSpPr>
        <p:spPr>
          <a:xfrm>
            <a:off x="640080" y="1691640"/>
            <a:ext cx="10881360" cy="1005840"/>
          </a:xfrm>
          <a:prstGeom prst="roundRect">
            <a:avLst>
              <a:gd name="adj" fmla="val 7273"/>
            </a:avLst>
          </a:prstGeom>
          <a:solidFill>
            <a:srgbClr val="FAE6E8"/>
          </a:solidFill>
          <a:ln/>
        </p:spPr>
      </p:sp>
      <p:sp>
        <p:nvSpPr>
          <p:cNvPr id="7" name="Text 5"/>
          <p:cNvSpPr txBox="1"/>
          <p:nvPr/>
        </p:nvSpPr>
        <p:spPr>
          <a:xfrm>
            <a:off x="868680" y="1874520"/>
            <a:ext cx="10424160" cy="731520"/>
          </a:xfrm>
          <a:prstGeom prst="rect">
            <a:avLst/>
          </a:prstGeom>
          <a:noFill/>
          <a:ln/>
        </p:spPr>
        <p:txBody>
          <a:bodyPr wrap="square" lIns="0" tIns="0" rIns="0" bIns="0" rtlCol="0" anchor="t"/>
          <a:lstStyle/>
          <a:p>
            <a:pPr indent="0" marL="0">
              <a:buNone/>
            </a:pPr>
            <a:r>
              <a:rPr lang="en-US" sz="1600" b="1" dirty="0">
                <a:solidFill>
                  <a:srgbClr val="D0202E"/>
                </a:solidFill>
                <a:latin typeface="Calibri" pitchFamily="34" charset="0"/>
                <a:ea typeface="Calibri" pitchFamily="34" charset="-122"/>
                <a:cs typeface="Calibri" pitchFamily="34" charset="-120"/>
              </a:rPr>
              <a:t>The mark scheme's own words:  </a:t>
            </a:r>
            <a:pPr indent="0" marL="0">
              <a:buNone/>
            </a:pPr>
            <a:r>
              <a:rPr lang="en-US" sz="1600" i="1" dirty="0">
                <a:solidFill>
                  <a:srgbClr val="1F1E1B"/>
                </a:solidFill>
                <a:latin typeface="Calibri" pitchFamily="34" charset="0"/>
                <a:ea typeface="Calibri" pitchFamily="34" charset="-122"/>
                <a:cs typeface="Calibri" pitchFamily="34" charset="-120"/>
              </a:rPr>
              <a:t>"Award 1 mark for identifying a correct reason and 1 mark for a linked expansion."  and  "Must have the identification to be awarded the expansion."</a:t>
            </a:r>
            <a:endParaRPr lang="en-US" sz="1600" dirty="0"/>
          </a:p>
        </p:txBody>
      </p:sp>
      <p:sp>
        <p:nvSpPr>
          <p:cNvPr id="8" name="Shape 6"/>
          <p:cNvSpPr/>
          <p:nvPr/>
        </p:nvSpPr>
        <p:spPr>
          <a:xfrm>
            <a:off x="640080" y="2926080"/>
            <a:ext cx="10881360" cy="1124712"/>
          </a:xfrm>
          <a:prstGeom prst="roundRect">
            <a:avLst>
              <a:gd name="adj" fmla="val 4065"/>
            </a:avLst>
          </a:prstGeom>
          <a:solidFill>
            <a:srgbClr val="F1EFE5"/>
          </a:solidFill>
          <a:ln/>
        </p:spPr>
      </p:sp>
      <p:sp>
        <p:nvSpPr>
          <p:cNvPr id="9" name="Text 7"/>
          <p:cNvSpPr txBox="1"/>
          <p:nvPr/>
        </p:nvSpPr>
        <p:spPr>
          <a:xfrm>
            <a:off x="841248" y="3017520"/>
            <a:ext cx="2743200" cy="9784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The identification</a:t>
            </a:r>
            <a:endParaRPr lang="en-US" sz="1550" dirty="0"/>
          </a:p>
        </p:txBody>
      </p:sp>
      <p:sp>
        <p:nvSpPr>
          <p:cNvPr id="10" name="Text 8"/>
          <p:cNvSpPr txBox="1"/>
          <p:nvPr/>
        </p:nvSpPr>
        <p:spPr>
          <a:xfrm>
            <a:off x="3703320" y="3017520"/>
            <a:ext cx="758952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thing itself: name it, using the spec's word</a:t>
            </a:r>
            <a:endParaRPr lang="en-US" sz="1350" dirty="0"/>
          </a:p>
        </p:txBody>
      </p:sp>
      <p:sp>
        <p:nvSpPr>
          <p:cNvPr id="11" name="Shape 9"/>
          <p:cNvSpPr/>
          <p:nvPr/>
        </p:nvSpPr>
        <p:spPr>
          <a:xfrm>
            <a:off x="640080" y="4160520"/>
            <a:ext cx="10881360" cy="1124712"/>
          </a:xfrm>
          <a:prstGeom prst="roundRect">
            <a:avLst>
              <a:gd name="adj" fmla="val 4065"/>
            </a:avLst>
          </a:prstGeom>
          <a:solidFill>
            <a:srgbClr val="FFFFFF"/>
          </a:solidFill>
          <a:ln/>
        </p:spPr>
      </p:sp>
      <p:sp>
        <p:nvSpPr>
          <p:cNvPr id="12" name="Text 10"/>
          <p:cNvSpPr txBox="1"/>
          <p:nvPr/>
        </p:nvSpPr>
        <p:spPr>
          <a:xfrm>
            <a:off x="841248" y="4251960"/>
            <a:ext cx="2743200" cy="9784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The linked expansion</a:t>
            </a:r>
            <a:endParaRPr lang="en-US" sz="1550" dirty="0"/>
          </a:p>
        </p:txBody>
      </p:sp>
      <p:sp>
        <p:nvSpPr>
          <p:cNvPr id="13" name="Text 11"/>
          <p:cNvSpPr txBox="1"/>
          <p:nvPr/>
        </p:nvSpPr>
        <p:spPr>
          <a:xfrm>
            <a:off x="3703320" y="4251960"/>
            <a:ext cx="758952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what it does, why it matters, how it works. It must link to the thing you named</a:t>
            </a:r>
            <a:endParaRPr lang="en-US" sz="1350" dirty="0"/>
          </a:p>
        </p:txBody>
      </p:sp>
      <p:sp>
        <p:nvSpPr>
          <p:cNvPr id="14" name="Text 12"/>
          <p:cNvSpPr txBox="1"/>
          <p:nvPr/>
        </p:nvSpPr>
        <p:spPr>
          <a:xfrm>
            <a:off x="640080" y="5577840"/>
            <a:ext cx="10881360" cy="548640"/>
          </a:xfrm>
          <a:prstGeom prst="rect">
            <a:avLst/>
          </a:prstGeom>
          <a:noFill/>
          <a:ln/>
        </p:spPr>
        <p:txBody>
          <a:bodyPr wrap="square" lIns="0" tIns="0" rIns="0" bIns="0" rtlCol="0" anchor="t"/>
          <a:lstStyle/>
          <a:p>
            <a:pPr indent="0" marL="0">
              <a:buNone/>
            </a:pPr>
            <a:r>
              <a:rPr lang="en-US" sz="1600" b="1" dirty="0">
                <a:solidFill>
                  <a:srgbClr val="D0202E"/>
                </a:solidFill>
                <a:latin typeface="Calibri" pitchFamily="34" charset="0"/>
                <a:ea typeface="Calibri" pitchFamily="34" charset="-122"/>
                <a:cs typeface="Calibri" pitchFamily="34" charset="-120"/>
              </a:rPr>
              <a:t>An expansion with no identification usually scores nothing. Two identifications with no expansions score half. Name it, then say something about it.</a:t>
            </a:r>
            <a:endParaRPr lang="en-US"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20 · Lesson 8</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8</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Target zones and training thresholds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State the aerobic and anaerobic training zones as percentages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Work out both zones for a named performer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training in each zone develops</a:t>
            </a:r>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What is the formula for maximum heart rate?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Calculate HR max for a 15-year-old</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is 60% of 200 beats per minute?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220 minus age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220 − 15 = 205 bpm</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120 bpm</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two training zones.</a:t>
            </a:r>
            <a:endParaRPr lang="en-US" sz="3400" dirty="0"/>
          </a:p>
        </p:txBody>
      </p:sp>
      <p:sp>
        <p:nvSpPr>
          <p:cNvPr id="6" name="Shape 4"/>
          <p:cNvSpPr/>
          <p:nvPr/>
        </p:nvSpPr>
        <p:spPr>
          <a:xfrm>
            <a:off x="640080" y="1737360"/>
            <a:ext cx="5303520" cy="3291840"/>
          </a:xfrm>
          <a:prstGeom prst="roundRect">
            <a:avLst>
              <a:gd name="adj" fmla="val 2222"/>
            </a:avLst>
          </a:prstGeom>
          <a:solidFill>
            <a:srgbClr val="E4EFE8"/>
          </a:solidFill>
          <a:ln/>
        </p:spPr>
      </p:sp>
      <p:sp>
        <p:nvSpPr>
          <p:cNvPr id="7" name="Text 5"/>
          <p:cNvSpPr txBox="1"/>
          <p:nvPr/>
        </p:nvSpPr>
        <p:spPr>
          <a:xfrm>
            <a:off x="868680" y="1920240"/>
            <a:ext cx="4846320" cy="457200"/>
          </a:xfrm>
          <a:prstGeom prst="rect">
            <a:avLst/>
          </a:prstGeom>
          <a:noFill/>
          <a:ln/>
        </p:spPr>
        <p:txBody>
          <a:bodyPr wrap="square" lIns="0" tIns="0" rIns="0" bIns="0" rtlCol="0" anchor="ctr"/>
          <a:lstStyle/>
          <a:p>
            <a:pPr indent="0" marL="0">
              <a:buNone/>
            </a:pPr>
            <a:r>
              <a:rPr lang="en-US" sz="2000" b="1" dirty="0">
                <a:solidFill>
                  <a:srgbClr val="2C6E49"/>
                </a:solidFill>
                <a:latin typeface="Arial" pitchFamily="34" charset="0"/>
                <a:ea typeface="Arial" pitchFamily="34" charset="-122"/>
                <a:cs typeface="Arial" pitchFamily="34" charset="-120"/>
              </a:rPr>
              <a:t>Aerobic training zone</a:t>
            </a:r>
            <a:endParaRPr lang="en-US" sz="2000" dirty="0"/>
          </a:p>
        </p:txBody>
      </p:sp>
      <p:sp>
        <p:nvSpPr>
          <p:cNvPr id="8" name="Text 6"/>
          <p:cNvSpPr txBox="1"/>
          <p:nvPr/>
        </p:nvSpPr>
        <p:spPr>
          <a:xfrm>
            <a:off x="868680" y="2468880"/>
            <a:ext cx="4846320" cy="548640"/>
          </a:xfrm>
          <a:prstGeom prst="rect">
            <a:avLst/>
          </a:prstGeom>
          <a:noFill/>
          <a:ln/>
        </p:spPr>
        <p:txBody>
          <a:bodyPr wrap="square" lIns="0" tIns="0" rIns="0" bIns="0" rtlCol="0" anchor="ctr"/>
          <a:lstStyle/>
          <a:p>
            <a:pPr indent="0" marL="0">
              <a:buNone/>
            </a:pPr>
            <a:r>
              <a:rPr lang="en-US" sz="2600" b="1" dirty="0">
                <a:solidFill>
                  <a:srgbClr val="1F1E1B"/>
                </a:solidFill>
                <a:latin typeface="Arial" pitchFamily="34" charset="0"/>
                <a:ea typeface="Arial" pitchFamily="34" charset="-122"/>
                <a:cs typeface="Arial" pitchFamily="34" charset="-120"/>
              </a:rPr>
              <a:t>50 to 85% of HR max</a:t>
            </a:r>
            <a:endParaRPr lang="en-US" sz="2600" dirty="0"/>
          </a:p>
        </p:txBody>
      </p:sp>
      <p:sp>
        <p:nvSpPr>
          <p:cNvPr id="9" name="Text 7"/>
          <p:cNvSpPr txBox="1"/>
          <p:nvPr/>
        </p:nvSpPr>
        <p:spPr>
          <a:xfrm>
            <a:off x="868680" y="3200400"/>
            <a:ext cx="4846320" cy="1645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Training with oxygen. Develops aerobic endurance: the performer can work for longer before fatiguing.</a:t>
            </a:r>
            <a:endParaRPr lang="en-US" sz="1500" dirty="0"/>
          </a:p>
        </p:txBody>
      </p:sp>
      <p:sp>
        <p:nvSpPr>
          <p:cNvPr id="10" name="Shape 8"/>
          <p:cNvSpPr/>
          <p:nvPr/>
        </p:nvSpPr>
        <p:spPr>
          <a:xfrm>
            <a:off x="6217920" y="1737360"/>
            <a:ext cx="5303520" cy="3291840"/>
          </a:xfrm>
          <a:prstGeom prst="roundRect">
            <a:avLst>
              <a:gd name="adj" fmla="val 2222"/>
            </a:avLst>
          </a:prstGeom>
          <a:solidFill>
            <a:srgbClr val="FAE6E8"/>
          </a:solidFill>
          <a:ln/>
        </p:spPr>
      </p:sp>
      <p:sp>
        <p:nvSpPr>
          <p:cNvPr id="11" name="Text 9"/>
          <p:cNvSpPr txBox="1"/>
          <p:nvPr/>
        </p:nvSpPr>
        <p:spPr>
          <a:xfrm>
            <a:off x="6446520" y="1920240"/>
            <a:ext cx="484632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Anaerobic training zone</a:t>
            </a:r>
            <a:endParaRPr lang="en-US" sz="2000" dirty="0"/>
          </a:p>
        </p:txBody>
      </p:sp>
      <p:sp>
        <p:nvSpPr>
          <p:cNvPr id="12" name="Text 10"/>
          <p:cNvSpPr txBox="1"/>
          <p:nvPr/>
        </p:nvSpPr>
        <p:spPr>
          <a:xfrm>
            <a:off x="6446520" y="2468880"/>
            <a:ext cx="4846320" cy="548640"/>
          </a:xfrm>
          <a:prstGeom prst="rect">
            <a:avLst/>
          </a:prstGeom>
          <a:noFill/>
          <a:ln/>
        </p:spPr>
        <p:txBody>
          <a:bodyPr wrap="square" lIns="0" tIns="0" rIns="0" bIns="0" rtlCol="0" anchor="ctr"/>
          <a:lstStyle/>
          <a:p>
            <a:pPr indent="0" marL="0">
              <a:buNone/>
            </a:pPr>
            <a:r>
              <a:rPr lang="en-US" sz="2600" b="1" dirty="0">
                <a:solidFill>
                  <a:srgbClr val="1F1E1B"/>
                </a:solidFill>
                <a:latin typeface="Arial" pitchFamily="34" charset="0"/>
                <a:ea typeface="Arial" pitchFamily="34" charset="-122"/>
                <a:cs typeface="Arial" pitchFamily="34" charset="-120"/>
              </a:rPr>
              <a:t>80 to 100% of HR max</a:t>
            </a:r>
            <a:endParaRPr lang="en-US" sz="2600" dirty="0"/>
          </a:p>
        </p:txBody>
      </p:sp>
      <p:sp>
        <p:nvSpPr>
          <p:cNvPr id="13" name="Text 11"/>
          <p:cNvSpPr txBox="1"/>
          <p:nvPr/>
        </p:nvSpPr>
        <p:spPr>
          <a:xfrm>
            <a:off x="6446520" y="3200400"/>
            <a:ext cx="4846320" cy="1645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Training without enough oxygen. Develops speed and power, and tolerance to lactic acid. Cannot be sustained for long.</a:t>
            </a:r>
            <a:endParaRPr lang="en-US" sz="1500" dirty="0"/>
          </a:p>
        </p:txBody>
      </p:sp>
      <p:sp>
        <p:nvSpPr>
          <p:cNvPr id="14" name="Text 12"/>
          <p:cNvSpPr txBox="1"/>
          <p:nvPr/>
        </p:nvSpPr>
        <p:spPr>
          <a:xfrm>
            <a:off x="640080" y="5257800"/>
            <a:ext cx="10881360" cy="41148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These are the percentages the mark scheme accepts. Any figure inside each range is credited.</a:t>
            </a:r>
            <a:endParaRPr lang="en-US" sz="15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21 · Lesson 9</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9</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The Borg RPE scale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State what RPE stands for and the range of the scale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Convert an RPE score into a heart rate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a coach would use RPE alongside heart rate</a:t>
            </a:r>
            <a:endParaRPr lang="en-US" sz="1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State the aerobic training zone as a percentage range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State the anaerobic training zone as a percentage range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Calculate 80% of HR max for a 20-year-old</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50 to 85% of HR max</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80 to 100% of HR max</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220 − 20 = 200, then 200 × 0.8 = 160 bpm</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Rating of Perceived Exertion.</a:t>
            </a:r>
            <a:endParaRPr lang="en-US" sz="3400" dirty="0"/>
          </a:p>
        </p:txBody>
      </p:sp>
      <p:sp>
        <p:nvSpPr>
          <p:cNvPr id="6" name="Shape 4"/>
          <p:cNvSpPr/>
          <p:nvPr/>
        </p:nvSpPr>
        <p:spPr>
          <a:xfrm>
            <a:off x="640080" y="1691640"/>
            <a:ext cx="10881360" cy="1051560"/>
          </a:xfrm>
          <a:prstGeom prst="roundRect">
            <a:avLst>
              <a:gd name="adj" fmla="val 6957"/>
            </a:avLst>
          </a:prstGeom>
          <a:solidFill>
            <a:srgbClr val="F6ECDD"/>
          </a:solidFill>
          <a:ln/>
        </p:spPr>
      </p:sp>
      <p:sp>
        <p:nvSpPr>
          <p:cNvPr id="7" name="Text 5"/>
          <p:cNvSpPr txBox="1"/>
          <p:nvPr/>
        </p:nvSpPr>
        <p:spPr>
          <a:xfrm>
            <a:off x="640080" y="1920240"/>
            <a:ext cx="10881360" cy="640080"/>
          </a:xfrm>
          <a:prstGeom prst="rect">
            <a:avLst/>
          </a:prstGeom>
          <a:noFill/>
          <a:ln/>
        </p:spPr>
        <p:txBody>
          <a:bodyPr wrap="square" lIns="0" tIns="0" rIns="0" bIns="0" rtlCol="0" anchor="ctr"/>
          <a:lstStyle/>
          <a:p>
            <a:pPr algn="ctr" indent="0" marL="0">
              <a:buNone/>
            </a:pPr>
            <a:r>
              <a:rPr lang="en-US" sz="2800" b="1" dirty="0">
                <a:solidFill>
                  <a:srgbClr val="B36A00"/>
                </a:solidFill>
                <a:latin typeface="Arial" pitchFamily="34" charset="0"/>
                <a:ea typeface="Arial" pitchFamily="34" charset="-122"/>
                <a:cs typeface="Arial" pitchFamily="34" charset="-120"/>
              </a:rPr>
              <a:t>The Borg scale runs from 6 to 20.        RPE × 10 = heart rate (bpm)</a:t>
            </a:r>
            <a:endParaRPr lang="en-US" sz="2800" dirty="0"/>
          </a:p>
        </p:txBody>
      </p:sp>
      <p:sp>
        <p:nvSpPr>
          <p:cNvPr id="8" name="Shape 6"/>
          <p:cNvSpPr/>
          <p:nvPr/>
        </p:nvSpPr>
        <p:spPr>
          <a:xfrm>
            <a:off x="640080" y="3017520"/>
            <a:ext cx="10881360" cy="850392"/>
          </a:xfrm>
          <a:prstGeom prst="roundRect">
            <a:avLst>
              <a:gd name="adj" fmla="val 5376"/>
            </a:avLst>
          </a:prstGeom>
          <a:solidFill>
            <a:srgbClr val="F1EFE5"/>
          </a:solidFill>
          <a:ln/>
        </p:spPr>
      </p:sp>
      <p:sp>
        <p:nvSpPr>
          <p:cNvPr id="9" name="Text 7"/>
          <p:cNvSpPr txBox="1"/>
          <p:nvPr/>
        </p:nvSpPr>
        <p:spPr>
          <a:xfrm>
            <a:off x="841248" y="3108960"/>
            <a:ext cx="2926080" cy="70408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An RPE of 13</a:t>
            </a:r>
            <a:endParaRPr lang="en-US" sz="1550" dirty="0"/>
          </a:p>
        </p:txBody>
      </p:sp>
      <p:sp>
        <p:nvSpPr>
          <p:cNvPr id="10" name="Text 8"/>
          <p:cNvSpPr txBox="1"/>
          <p:nvPr/>
        </p:nvSpPr>
        <p:spPr>
          <a:xfrm>
            <a:off x="3886200" y="3108960"/>
            <a:ext cx="740664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13 × 10 = 130 beats per minute</a:t>
            </a:r>
            <a:endParaRPr lang="en-US" sz="1350" dirty="0"/>
          </a:p>
        </p:txBody>
      </p:sp>
      <p:sp>
        <p:nvSpPr>
          <p:cNvPr id="11" name="Shape 9"/>
          <p:cNvSpPr/>
          <p:nvPr/>
        </p:nvSpPr>
        <p:spPr>
          <a:xfrm>
            <a:off x="640080" y="3977640"/>
            <a:ext cx="10881360" cy="850392"/>
          </a:xfrm>
          <a:prstGeom prst="roundRect">
            <a:avLst>
              <a:gd name="adj" fmla="val 5376"/>
            </a:avLst>
          </a:prstGeom>
          <a:solidFill>
            <a:srgbClr val="FFFFFF"/>
          </a:solidFill>
          <a:ln/>
        </p:spPr>
      </p:sp>
      <p:sp>
        <p:nvSpPr>
          <p:cNvPr id="12" name="Text 10"/>
          <p:cNvSpPr txBox="1"/>
          <p:nvPr/>
        </p:nvSpPr>
        <p:spPr>
          <a:xfrm>
            <a:off x="841248" y="4069080"/>
            <a:ext cx="2926080" cy="70408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An RPE of 17</a:t>
            </a:r>
            <a:endParaRPr lang="en-US" sz="1550" dirty="0"/>
          </a:p>
        </p:txBody>
      </p:sp>
      <p:sp>
        <p:nvSpPr>
          <p:cNvPr id="13" name="Text 11"/>
          <p:cNvSpPr txBox="1"/>
          <p:nvPr/>
        </p:nvSpPr>
        <p:spPr>
          <a:xfrm>
            <a:off x="3886200" y="4069080"/>
            <a:ext cx="740664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17 × 10 = 170 beats per minute</a:t>
            </a:r>
            <a:endParaRPr lang="en-US" sz="1350" dirty="0"/>
          </a:p>
        </p:txBody>
      </p:sp>
      <p:sp>
        <p:nvSpPr>
          <p:cNvPr id="14" name="Shape 12"/>
          <p:cNvSpPr/>
          <p:nvPr/>
        </p:nvSpPr>
        <p:spPr>
          <a:xfrm>
            <a:off x="640080" y="4937760"/>
            <a:ext cx="10881360" cy="850392"/>
          </a:xfrm>
          <a:prstGeom prst="roundRect">
            <a:avLst>
              <a:gd name="adj" fmla="val 5376"/>
            </a:avLst>
          </a:prstGeom>
          <a:solidFill>
            <a:srgbClr val="F1EFE5"/>
          </a:solidFill>
          <a:ln/>
        </p:spPr>
      </p:sp>
      <p:sp>
        <p:nvSpPr>
          <p:cNvPr id="15" name="Text 13"/>
          <p:cNvSpPr txBox="1"/>
          <p:nvPr/>
        </p:nvSpPr>
        <p:spPr>
          <a:xfrm>
            <a:off x="841248" y="5029200"/>
            <a:ext cx="2926080" cy="70408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Why a coach uses it</a:t>
            </a:r>
            <a:endParaRPr lang="en-US" sz="1550" dirty="0"/>
          </a:p>
        </p:txBody>
      </p:sp>
      <p:sp>
        <p:nvSpPr>
          <p:cNvPr id="16" name="Text 14"/>
          <p:cNvSpPr txBox="1"/>
          <p:nvPr/>
        </p:nvSpPr>
        <p:spPr>
          <a:xfrm>
            <a:off x="3886200" y="5029200"/>
            <a:ext cx="740664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performer can report how hard it feels without stopping to measure a pulse, and it works when no technology is available</a:t>
            </a:r>
            <a:endParaRPr lang="en-US" sz="1350" dirty="0"/>
          </a:p>
        </p:txBody>
      </p:sp>
      <p:sp>
        <p:nvSpPr>
          <p:cNvPr id="17" name="Text 15"/>
          <p:cNvSpPr txBox="1"/>
          <p:nvPr/>
        </p:nvSpPr>
        <p:spPr>
          <a:xfrm>
            <a:off x="640080" y="603504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The scale starts at 6, not 1. That is the detail papers check.</a:t>
            </a:r>
            <a:endParaRPr lang="en-US" sz="15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21 · Lesson 10</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10</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1RM and 15RM</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1RM and 15RM measure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Calculate a training weight from a 1RM</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the right measure to the right component of fitness</a:t>
            </a:r>
            <a:endParaRPr lang="en-US"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What does RPE stand for?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is the range of the Borg scale?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An athlete reports RPE 15. What is their approximate heart rate?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Rating of Perceived Exertion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6 to 20</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150 beats per minute</a:t>
            </a:r>
            <a:endParaRPr lang="en-US"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Repetition maximum.</a:t>
            </a:r>
            <a:endParaRPr lang="en-US" sz="3400" dirty="0"/>
          </a:p>
        </p:txBody>
      </p:sp>
      <p:sp>
        <p:nvSpPr>
          <p:cNvPr id="6" name="Shape 4"/>
          <p:cNvSpPr/>
          <p:nvPr/>
        </p:nvSpPr>
        <p:spPr>
          <a:xfrm>
            <a:off x="640080" y="1828800"/>
            <a:ext cx="10881360" cy="1033272"/>
          </a:xfrm>
          <a:prstGeom prst="roundRect">
            <a:avLst>
              <a:gd name="adj" fmla="val 4425"/>
            </a:avLst>
          </a:prstGeom>
          <a:solidFill>
            <a:srgbClr val="F6ECDD"/>
          </a:solidFill>
          <a:ln/>
        </p:spPr>
      </p:sp>
      <p:sp>
        <p:nvSpPr>
          <p:cNvPr id="7" name="Text 5"/>
          <p:cNvSpPr txBox="1"/>
          <p:nvPr/>
        </p:nvSpPr>
        <p:spPr>
          <a:xfrm>
            <a:off x="841248" y="1920240"/>
            <a:ext cx="2011680" cy="88696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1RM</a:t>
            </a:r>
            <a:endParaRPr lang="en-US" sz="1550" dirty="0"/>
          </a:p>
        </p:txBody>
      </p:sp>
      <p:sp>
        <p:nvSpPr>
          <p:cNvPr id="8" name="Text 6"/>
          <p:cNvSpPr txBox="1"/>
          <p:nvPr/>
        </p:nvSpPr>
        <p:spPr>
          <a:xfrm>
            <a:off x="2971800" y="1920240"/>
            <a:ext cx="8321040" cy="9235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maximum weight that can be lifted once, with correct technique. Used to measure and train muscular strength</a:t>
            </a:r>
            <a:endParaRPr lang="en-US" sz="1350" dirty="0"/>
          </a:p>
        </p:txBody>
      </p:sp>
      <p:sp>
        <p:nvSpPr>
          <p:cNvPr id="9" name="Shape 7"/>
          <p:cNvSpPr/>
          <p:nvPr/>
        </p:nvSpPr>
        <p:spPr>
          <a:xfrm>
            <a:off x="640080" y="2971800"/>
            <a:ext cx="10881360" cy="1033272"/>
          </a:xfrm>
          <a:prstGeom prst="roundRect">
            <a:avLst>
              <a:gd name="adj" fmla="val 4425"/>
            </a:avLst>
          </a:prstGeom>
          <a:solidFill>
            <a:srgbClr val="FFFFFF"/>
          </a:solidFill>
          <a:ln/>
        </p:spPr>
      </p:sp>
      <p:sp>
        <p:nvSpPr>
          <p:cNvPr id="10" name="Text 8"/>
          <p:cNvSpPr txBox="1"/>
          <p:nvPr/>
        </p:nvSpPr>
        <p:spPr>
          <a:xfrm>
            <a:off x="841248" y="3063240"/>
            <a:ext cx="2011680" cy="88696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15RM</a:t>
            </a:r>
            <a:endParaRPr lang="en-US" sz="1550" dirty="0"/>
          </a:p>
        </p:txBody>
      </p:sp>
      <p:sp>
        <p:nvSpPr>
          <p:cNvPr id="11" name="Text 9"/>
          <p:cNvSpPr txBox="1"/>
          <p:nvPr/>
        </p:nvSpPr>
        <p:spPr>
          <a:xfrm>
            <a:off x="2971800" y="3063240"/>
            <a:ext cx="8321040" cy="9235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maximum weight that can be lifted fifteen times. Used for muscular endurance</a:t>
            </a:r>
            <a:endParaRPr lang="en-US" sz="1350" dirty="0"/>
          </a:p>
        </p:txBody>
      </p:sp>
      <p:sp>
        <p:nvSpPr>
          <p:cNvPr id="12" name="Shape 10"/>
          <p:cNvSpPr/>
          <p:nvPr/>
        </p:nvSpPr>
        <p:spPr>
          <a:xfrm>
            <a:off x="640080" y="4114800"/>
            <a:ext cx="10881360" cy="1033272"/>
          </a:xfrm>
          <a:prstGeom prst="roundRect">
            <a:avLst>
              <a:gd name="adj" fmla="val 4425"/>
            </a:avLst>
          </a:prstGeom>
          <a:solidFill>
            <a:srgbClr val="F6ECDD"/>
          </a:solidFill>
          <a:ln/>
        </p:spPr>
      </p:sp>
      <p:sp>
        <p:nvSpPr>
          <p:cNvPr id="13" name="Text 11"/>
          <p:cNvSpPr txBox="1"/>
          <p:nvPr/>
        </p:nvSpPr>
        <p:spPr>
          <a:xfrm>
            <a:off x="841248" y="4206240"/>
            <a:ext cx="2011680" cy="88696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Using it to set training</a:t>
            </a:r>
            <a:endParaRPr lang="en-US" sz="1550" dirty="0"/>
          </a:p>
        </p:txBody>
      </p:sp>
      <p:sp>
        <p:nvSpPr>
          <p:cNvPr id="14" name="Text 12"/>
          <p:cNvSpPr txBox="1"/>
          <p:nvPr/>
        </p:nvSpPr>
        <p:spPr>
          <a:xfrm>
            <a:off x="2971800" y="4206240"/>
            <a:ext cx="8321040" cy="9235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training weights are set as a percentage of the 1RM, so the load grows as the performer gets stronger</a:t>
            </a:r>
            <a:endParaRPr lang="en-US" sz="1350" dirty="0"/>
          </a:p>
        </p:txBody>
      </p:sp>
      <p:sp>
        <p:nvSpPr>
          <p:cNvPr id="15" name="Shape 13"/>
          <p:cNvSpPr/>
          <p:nvPr/>
        </p:nvSpPr>
        <p:spPr>
          <a:xfrm>
            <a:off x="640080" y="5394960"/>
            <a:ext cx="10881360" cy="822960"/>
          </a:xfrm>
          <a:prstGeom prst="roundRect">
            <a:avLst>
              <a:gd name="adj" fmla="val 6667"/>
            </a:avLst>
          </a:prstGeom>
          <a:solidFill>
            <a:srgbClr val="F1EFE5"/>
          </a:solidFill>
          <a:ln/>
        </p:spPr>
      </p:sp>
      <p:sp>
        <p:nvSpPr>
          <p:cNvPr id="16" name="Text 14"/>
          <p:cNvSpPr txBox="1"/>
          <p:nvPr/>
        </p:nvSpPr>
        <p:spPr>
          <a:xfrm>
            <a:off x="868680" y="5577840"/>
            <a:ext cx="10424160" cy="548640"/>
          </a:xfrm>
          <a:prstGeom prst="rect">
            <a:avLst/>
          </a:prstGeom>
          <a:noFill/>
          <a:ln/>
        </p:spPr>
        <p:txBody>
          <a:bodyPr wrap="square" lIns="0" tIns="0" rIns="0" bIns="0" rtlCol="0" anchor="t"/>
          <a:lstStyle/>
          <a:p>
            <a:pPr indent="0" marL="0">
              <a:buNone/>
            </a:pPr>
            <a:r>
              <a:rPr lang="en-US" sz="1600" b="1" dirty="0">
                <a:solidFill>
                  <a:srgbClr val="1F1E1B"/>
                </a:solidFill>
                <a:latin typeface="Calibri" pitchFamily="34" charset="0"/>
                <a:ea typeface="Calibri" pitchFamily="34" charset="-122"/>
                <a:cs typeface="Calibri" pitchFamily="34" charset="-120"/>
              </a:rPr>
              <a:t>Worked example:  </a:t>
            </a:r>
            <a:pPr indent="0" marL="0">
              <a:buNone/>
            </a:pPr>
            <a:r>
              <a:rPr lang="en-US" sz="1600" dirty="0">
                <a:solidFill>
                  <a:srgbClr val="565349"/>
                </a:solidFill>
                <a:latin typeface="Calibri" pitchFamily="34" charset="0"/>
                <a:ea typeface="Calibri" pitchFamily="34" charset="-122"/>
                <a:cs typeface="Calibri" pitchFamily="34" charset="-120"/>
              </a:rPr>
              <a:t>a 1RM of 80kg, training at 70%, gives 80 × 0.7 = 56kg.</a:t>
            </a:r>
            <a:endParaRPr lang="en-US" sz="16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21 · Lesson 11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Technology to measure intensity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technology used to measure exercise intensity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each one gives the performer or coach</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Avoid the answers the mark scheme refuses</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Command verbs</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EXAM TECHNIQUE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command verb tells you the price.</a:t>
            </a:r>
            <a:endParaRPr lang="en-US" sz="3400" dirty="0"/>
          </a:p>
        </p:txBody>
      </p:sp>
      <p:sp>
        <p:nvSpPr>
          <p:cNvPr id="6" name="Shape 4"/>
          <p:cNvSpPr/>
          <p:nvPr/>
        </p:nvSpPr>
        <p:spPr>
          <a:xfrm>
            <a:off x="640080" y="1645920"/>
            <a:ext cx="10881360" cy="758952"/>
          </a:xfrm>
          <a:prstGeom prst="roundRect">
            <a:avLst>
              <a:gd name="adj" fmla="val 6024"/>
            </a:avLst>
          </a:prstGeom>
          <a:solidFill>
            <a:srgbClr val="F1EFE5"/>
          </a:solidFill>
          <a:ln/>
        </p:spPr>
      </p:sp>
      <p:sp>
        <p:nvSpPr>
          <p:cNvPr id="7" name="Text 5"/>
          <p:cNvSpPr txBox="1"/>
          <p:nvPr/>
        </p:nvSpPr>
        <p:spPr>
          <a:xfrm>
            <a:off x="841248" y="1737360"/>
            <a:ext cx="402336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State, name, identify, give</a:t>
            </a:r>
            <a:endParaRPr lang="en-US" sz="1550" dirty="0"/>
          </a:p>
        </p:txBody>
      </p:sp>
      <p:sp>
        <p:nvSpPr>
          <p:cNvPr id="8" name="Text 6"/>
          <p:cNvSpPr txBox="1"/>
          <p:nvPr/>
        </p:nvSpPr>
        <p:spPr>
          <a:xfrm>
            <a:off x="4983480" y="1737360"/>
            <a:ext cx="630936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Recall from memory, or select the correct answer. No explanation needed</a:t>
            </a:r>
            <a:endParaRPr lang="en-US" sz="1350" dirty="0"/>
          </a:p>
        </p:txBody>
      </p:sp>
      <p:sp>
        <p:nvSpPr>
          <p:cNvPr id="9" name="Shape 7"/>
          <p:cNvSpPr/>
          <p:nvPr/>
        </p:nvSpPr>
        <p:spPr>
          <a:xfrm>
            <a:off x="640080" y="2514600"/>
            <a:ext cx="10881360" cy="758952"/>
          </a:xfrm>
          <a:prstGeom prst="roundRect">
            <a:avLst>
              <a:gd name="adj" fmla="val 6024"/>
            </a:avLst>
          </a:prstGeom>
          <a:solidFill>
            <a:srgbClr val="FFFFFF"/>
          </a:solidFill>
          <a:ln/>
        </p:spPr>
      </p:sp>
      <p:sp>
        <p:nvSpPr>
          <p:cNvPr id="10" name="Text 8"/>
          <p:cNvSpPr txBox="1"/>
          <p:nvPr/>
        </p:nvSpPr>
        <p:spPr>
          <a:xfrm>
            <a:off x="841248" y="2606040"/>
            <a:ext cx="402336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Describe</a:t>
            </a:r>
            <a:endParaRPr lang="en-US" sz="1550" dirty="0"/>
          </a:p>
        </p:txBody>
      </p:sp>
      <p:sp>
        <p:nvSpPr>
          <p:cNvPr id="11" name="Text 9"/>
          <p:cNvSpPr txBox="1"/>
          <p:nvPr/>
        </p:nvSpPr>
        <p:spPr>
          <a:xfrm>
            <a:off x="4983480" y="2606040"/>
            <a:ext cx="630936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Two or more linked descriptive points on features, uses or processes. No reason needed</a:t>
            </a:r>
            <a:endParaRPr lang="en-US" sz="1350" dirty="0"/>
          </a:p>
        </p:txBody>
      </p:sp>
      <p:sp>
        <p:nvSpPr>
          <p:cNvPr id="12" name="Shape 10"/>
          <p:cNvSpPr/>
          <p:nvPr/>
        </p:nvSpPr>
        <p:spPr>
          <a:xfrm>
            <a:off x="640080" y="3383280"/>
            <a:ext cx="10881360" cy="758952"/>
          </a:xfrm>
          <a:prstGeom prst="roundRect">
            <a:avLst>
              <a:gd name="adj" fmla="val 6024"/>
            </a:avLst>
          </a:prstGeom>
          <a:solidFill>
            <a:srgbClr val="F1EFE5"/>
          </a:solidFill>
          <a:ln/>
        </p:spPr>
      </p:sp>
      <p:sp>
        <p:nvSpPr>
          <p:cNvPr id="13" name="Text 11"/>
          <p:cNvSpPr txBox="1"/>
          <p:nvPr/>
        </p:nvSpPr>
        <p:spPr>
          <a:xfrm>
            <a:off x="841248" y="3474720"/>
            <a:ext cx="402336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Explain</a:t>
            </a:r>
            <a:endParaRPr lang="en-US" sz="1550" dirty="0"/>
          </a:p>
        </p:txBody>
      </p:sp>
      <p:sp>
        <p:nvSpPr>
          <p:cNvPr id="14" name="Text 12"/>
          <p:cNvSpPr txBox="1"/>
          <p:nvPr/>
        </p:nvSpPr>
        <p:spPr>
          <a:xfrm>
            <a:off x="4983480" y="3474720"/>
            <a:ext cx="630936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justification of the point: the reason, way, benefit or importance</a:t>
            </a:r>
            <a:endParaRPr lang="en-US" sz="1350" dirty="0"/>
          </a:p>
        </p:txBody>
      </p:sp>
      <p:sp>
        <p:nvSpPr>
          <p:cNvPr id="15" name="Shape 13"/>
          <p:cNvSpPr/>
          <p:nvPr/>
        </p:nvSpPr>
        <p:spPr>
          <a:xfrm>
            <a:off x="640080" y="4251960"/>
            <a:ext cx="10881360" cy="758952"/>
          </a:xfrm>
          <a:prstGeom prst="roundRect">
            <a:avLst>
              <a:gd name="adj" fmla="val 6024"/>
            </a:avLst>
          </a:prstGeom>
          <a:solidFill>
            <a:srgbClr val="FFFFFF"/>
          </a:solidFill>
          <a:ln/>
        </p:spPr>
      </p:sp>
      <p:sp>
        <p:nvSpPr>
          <p:cNvPr id="16" name="Text 14"/>
          <p:cNvSpPr txBox="1"/>
          <p:nvPr/>
        </p:nvSpPr>
        <p:spPr>
          <a:xfrm>
            <a:off x="841248" y="4343400"/>
            <a:ext cx="402336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Complete the table by stating</a:t>
            </a:r>
            <a:endParaRPr lang="en-US" sz="1550" dirty="0"/>
          </a:p>
        </p:txBody>
      </p:sp>
      <p:sp>
        <p:nvSpPr>
          <p:cNvPr id="17" name="Text 15"/>
          <p:cNvSpPr txBox="1"/>
          <p:nvPr/>
        </p:nvSpPr>
        <p:spPr>
          <a:xfrm>
            <a:off x="4983480" y="4343400"/>
            <a:ext cx="630936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One point that identifies, and a second that justifies or explains the first</a:t>
            </a:r>
            <a:endParaRPr lang="en-US" sz="1350" dirty="0"/>
          </a:p>
        </p:txBody>
      </p:sp>
      <p:sp>
        <p:nvSpPr>
          <p:cNvPr id="18" name="Shape 16"/>
          <p:cNvSpPr/>
          <p:nvPr/>
        </p:nvSpPr>
        <p:spPr>
          <a:xfrm>
            <a:off x="640080" y="5120640"/>
            <a:ext cx="10881360" cy="758952"/>
          </a:xfrm>
          <a:prstGeom prst="roundRect">
            <a:avLst>
              <a:gd name="adj" fmla="val 6024"/>
            </a:avLst>
          </a:prstGeom>
          <a:solidFill>
            <a:srgbClr val="F1EFE5"/>
          </a:solidFill>
          <a:ln/>
        </p:spPr>
      </p:sp>
      <p:sp>
        <p:nvSpPr>
          <p:cNvPr id="19" name="Text 17"/>
          <p:cNvSpPr txBox="1"/>
          <p:nvPr/>
        </p:nvSpPr>
        <p:spPr>
          <a:xfrm>
            <a:off x="841248" y="5212080"/>
            <a:ext cx="402336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Assess, evaluate</a:t>
            </a:r>
            <a:endParaRPr lang="en-US" sz="1550" dirty="0"/>
          </a:p>
        </p:txBody>
      </p:sp>
      <p:sp>
        <p:nvSpPr>
          <p:cNvPr id="20" name="Text 18"/>
          <p:cNvSpPr txBox="1"/>
          <p:nvPr/>
        </p:nvSpPr>
        <p:spPr>
          <a:xfrm>
            <a:off x="4983480" y="5212080"/>
            <a:ext cx="630936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Weigh the factors and reach a supported judgement. Marked in levels</a:t>
            </a:r>
            <a:endParaRPr lang="en-US" sz="1350" dirty="0"/>
          </a:p>
        </p:txBody>
      </p:sp>
      <p:sp>
        <p:nvSpPr>
          <p:cNvPr id="21" name="Text 19"/>
          <p:cNvSpPr txBox="1"/>
          <p:nvPr/>
        </p:nvSpPr>
        <p:spPr>
          <a:xfrm>
            <a:off x="640080" y="608076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Reading the verb first tells you how much to write. A one-mark state question with a paragraph under it wastes time you need later.</a:t>
            </a:r>
            <a:endParaRPr lang="en-US" sz="15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What does 1RM measure?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15RM measure?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A performer's 1RM is 60kg. What is 50% of it?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Muscular strength: the maximum weight lifted once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Muscular endurance: the maximum weight lifted fifteen times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30kg</a:t>
            </a:r>
            <a:endParaRPr lang="en-US"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technology, and the traps.</a:t>
            </a:r>
            <a:endParaRPr lang="en-US" sz="3400" dirty="0"/>
          </a:p>
        </p:txBody>
      </p:sp>
      <p:sp>
        <p:nvSpPr>
          <p:cNvPr id="6" name="Shape 4"/>
          <p:cNvSpPr/>
          <p:nvPr/>
        </p:nvSpPr>
        <p:spPr>
          <a:xfrm>
            <a:off x="640080" y="1737360"/>
            <a:ext cx="10881360" cy="850392"/>
          </a:xfrm>
          <a:prstGeom prst="roundRect">
            <a:avLst>
              <a:gd name="adj" fmla="val 5376"/>
            </a:avLst>
          </a:prstGeom>
          <a:solidFill>
            <a:srgbClr val="F6ECDD"/>
          </a:solidFill>
          <a:ln/>
        </p:spPr>
      </p:sp>
      <p:sp>
        <p:nvSpPr>
          <p:cNvPr id="7" name="Text 5"/>
          <p:cNvSpPr txBox="1"/>
          <p:nvPr/>
        </p:nvSpPr>
        <p:spPr>
          <a:xfrm>
            <a:off x="841248" y="1828800"/>
            <a:ext cx="2743200" cy="70408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Heart rate monitors</a:t>
            </a:r>
            <a:endParaRPr lang="en-US" sz="1550" dirty="0"/>
          </a:p>
        </p:txBody>
      </p:sp>
      <p:sp>
        <p:nvSpPr>
          <p:cNvPr id="8" name="Text 6"/>
          <p:cNvSpPr txBox="1"/>
          <p:nvPr/>
        </p:nvSpPr>
        <p:spPr>
          <a:xfrm>
            <a:off x="3703320" y="182880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measure heart rate live during the session, so intensity can be checked and adjusted</a:t>
            </a:r>
            <a:endParaRPr lang="en-US" sz="1350" dirty="0"/>
          </a:p>
        </p:txBody>
      </p:sp>
      <p:sp>
        <p:nvSpPr>
          <p:cNvPr id="9" name="Shape 7"/>
          <p:cNvSpPr/>
          <p:nvPr/>
        </p:nvSpPr>
        <p:spPr>
          <a:xfrm>
            <a:off x="640080" y="2697480"/>
            <a:ext cx="10881360" cy="850392"/>
          </a:xfrm>
          <a:prstGeom prst="roundRect">
            <a:avLst>
              <a:gd name="adj" fmla="val 5376"/>
            </a:avLst>
          </a:prstGeom>
          <a:solidFill>
            <a:srgbClr val="FFFFFF"/>
          </a:solidFill>
          <a:ln/>
        </p:spPr>
      </p:sp>
      <p:sp>
        <p:nvSpPr>
          <p:cNvPr id="10" name="Text 8"/>
          <p:cNvSpPr txBox="1"/>
          <p:nvPr/>
        </p:nvSpPr>
        <p:spPr>
          <a:xfrm>
            <a:off x="841248" y="2788920"/>
            <a:ext cx="2743200" cy="70408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Smart watches</a:t>
            </a:r>
            <a:endParaRPr lang="en-US" sz="1550" dirty="0"/>
          </a:p>
        </p:txBody>
      </p:sp>
      <p:sp>
        <p:nvSpPr>
          <p:cNvPr id="11" name="Text 9"/>
          <p:cNvSpPr txBox="1"/>
          <p:nvPr/>
        </p:nvSpPr>
        <p:spPr>
          <a:xfrm>
            <a:off x="3703320" y="278892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measure heart rate and record the session, so training can be reviewed afterwards</a:t>
            </a:r>
            <a:endParaRPr lang="en-US" sz="1350" dirty="0"/>
          </a:p>
        </p:txBody>
      </p:sp>
      <p:sp>
        <p:nvSpPr>
          <p:cNvPr id="12" name="Shape 10"/>
          <p:cNvSpPr/>
          <p:nvPr/>
        </p:nvSpPr>
        <p:spPr>
          <a:xfrm>
            <a:off x="640080" y="3657600"/>
            <a:ext cx="10881360" cy="850392"/>
          </a:xfrm>
          <a:prstGeom prst="roundRect">
            <a:avLst>
              <a:gd name="adj" fmla="val 5376"/>
            </a:avLst>
          </a:prstGeom>
          <a:solidFill>
            <a:srgbClr val="F6ECDD"/>
          </a:solidFill>
          <a:ln/>
        </p:spPr>
      </p:sp>
      <p:sp>
        <p:nvSpPr>
          <p:cNvPr id="13" name="Text 11"/>
          <p:cNvSpPr txBox="1"/>
          <p:nvPr/>
        </p:nvSpPr>
        <p:spPr>
          <a:xfrm>
            <a:off x="841248" y="3749040"/>
            <a:ext cx="2743200" cy="704088"/>
          </a:xfrm>
          <a:prstGeom prst="rect">
            <a:avLst/>
          </a:prstGeom>
          <a:noFill/>
          <a:ln/>
        </p:spPr>
        <p:txBody>
          <a:bodyPr wrap="square" lIns="0" tIns="0" rIns="0" bIns="0" rtlCol="0" anchor="t"/>
          <a:lstStyle/>
          <a:p>
            <a:pPr indent="0" marL="0">
              <a:buNone/>
            </a:pPr>
            <a:r>
              <a:rPr lang="en-US" sz="1550" b="1" dirty="0">
                <a:solidFill>
                  <a:srgbClr val="B36A00"/>
                </a:solidFill>
                <a:latin typeface="Calibri" pitchFamily="34" charset="0"/>
                <a:ea typeface="Calibri" pitchFamily="34" charset="-122"/>
                <a:cs typeface="Calibri" pitchFamily="34" charset="-120"/>
              </a:rPr>
              <a:t>Apps</a:t>
            </a:r>
            <a:endParaRPr lang="en-US" sz="1550" dirty="0"/>
          </a:p>
        </p:txBody>
      </p:sp>
      <p:sp>
        <p:nvSpPr>
          <p:cNvPr id="14" name="Text 12"/>
          <p:cNvSpPr txBox="1"/>
          <p:nvPr/>
        </p:nvSpPr>
        <p:spPr>
          <a:xfrm>
            <a:off x="3703320" y="3749040"/>
            <a:ext cx="7589520" cy="7406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record and store sessions, track progress over time, and set targets</a:t>
            </a:r>
            <a:endParaRPr lang="en-US" sz="1350" dirty="0"/>
          </a:p>
        </p:txBody>
      </p:sp>
      <p:sp>
        <p:nvSpPr>
          <p:cNvPr id="15" name="Shape 13"/>
          <p:cNvSpPr/>
          <p:nvPr/>
        </p:nvSpPr>
        <p:spPr>
          <a:xfrm>
            <a:off x="640080" y="4937760"/>
            <a:ext cx="10881360" cy="1188720"/>
          </a:xfrm>
          <a:prstGeom prst="roundRect">
            <a:avLst>
              <a:gd name="adj" fmla="val 6154"/>
            </a:avLst>
          </a:prstGeom>
          <a:solidFill>
            <a:srgbClr val="FAE6E8"/>
          </a:solidFill>
          <a:ln/>
        </p:spPr>
      </p:sp>
      <p:sp>
        <p:nvSpPr>
          <p:cNvPr id="16" name="Text 14"/>
          <p:cNvSpPr txBox="1"/>
          <p:nvPr/>
        </p:nvSpPr>
        <p:spPr>
          <a:xfrm>
            <a:off x="868680" y="5166360"/>
            <a:ext cx="10424160" cy="914400"/>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The mark scheme refuses:  </a:t>
            </a:r>
            <a:pPr indent="0" marL="0">
              <a:buNone/>
            </a:pPr>
            <a:r>
              <a:rPr lang="en-US" sz="1550" dirty="0">
                <a:solidFill>
                  <a:srgbClr val="1F1E1B"/>
                </a:solidFill>
                <a:latin typeface="Calibri" pitchFamily="34" charset="0"/>
                <a:ea typeface="Calibri" pitchFamily="34" charset="-122"/>
                <a:cs typeface="Calibri" pitchFamily="34" charset="-120"/>
              </a:rPr>
              <a:t>"fitness tracker" or "fitness band" on its own, "heart rate" on its own, and "sports vest". Name the device: heart rate monitor, smart watch, or app.</a:t>
            </a:r>
            <a:endParaRPr lang="en-US" sz="15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21 · Lesson 12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Content area A exam practice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Answer a full set of content area A questions under timed conditions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Apply the identify-and-expand structure throughout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Mark your own work against the real mark scheme</a:t>
            </a:r>
            <a:endParaRPr lang="en-US" sz="1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technologies that measure exercise intensity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State both training zones as percentages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is RPE 12 as a heart rate?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Heart rate monitors · smart watches · apps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Aerobic 50 to 85% · anaerobic 80 to 100%</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120 beats per minute</a:t>
            </a:r>
            <a:endParaRPr lang="en-US" sz="1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rules for today.</a:t>
            </a:r>
            <a:endParaRPr lang="en-US" sz="3400" dirty="0"/>
          </a:p>
        </p:txBody>
      </p:sp>
      <p:sp>
        <p:nvSpPr>
          <p:cNvPr id="6" name="Text 4"/>
          <p:cNvSpPr txBox="1"/>
          <p:nvPr/>
        </p:nvSpPr>
        <p:spPr>
          <a:xfrm>
            <a:off x="640080" y="1828800"/>
            <a:ext cx="658368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Read the command verb first, and decide the length before you write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Identify, then expand, on every question worth two or more marks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Show every calculation, even when the answer looks obvious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Use the performer's name and their sport in every applied answer</a:t>
            </a:r>
            <a:endParaRPr lang="en-US" sz="1700" dirty="0"/>
          </a:p>
        </p:txBody>
      </p:sp>
      <p:sp>
        <p:nvSpPr>
          <p:cNvPr id="7" name="Shape 5"/>
          <p:cNvSpPr/>
          <p:nvPr/>
        </p:nvSpPr>
        <p:spPr>
          <a:xfrm>
            <a:off x="7589520" y="1828800"/>
            <a:ext cx="3931920" cy="3657600"/>
          </a:xfrm>
          <a:prstGeom prst="roundRect">
            <a:avLst>
              <a:gd name="adj" fmla="val 2000"/>
            </a:avLst>
          </a:prstGeom>
          <a:solidFill>
            <a:srgbClr val="FAE6E8"/>
          </a:solidFill>
          <a:ln/>
        </p:spPr>
      </p:sp>
      <p:sp>
        <p:nvSpPr>
          <p:cNvPr id="8" name="Text 6"/>
          <p:cNvSpPr txBox="1"/>
          <p:nvPr/>
        </p:nvSpPr>
        <p:spPr>
          <a:xfrm>
            <a:off x="7818120" y="1993392"/>
            <a:ext cx="347472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Marking your own</a:t>
            </a:r>
            <a:endParaRPr lang="en-US" sz="1700" dirty="0"/>
          </a:p>
        </p:txBody>
      </p:sp>
      <p:sp>
        <p:nvSpPr>
          <p:cNvPr id="9" name="Text 7"/>
          <p:cNvSpPr txBox="1"/>
          <p:nvPr/>
        </p:nvSpPr>
        <p:spPr>
          <a:xfrm>
            <a:off x="7818120" y="2395728"/>
            <a:ext cx="3474720" cy="288036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The real mark schemes are on the shared drive.</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Mark strictly: if the identification is missing, the expansion usually scores nothing.</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Record your mark out of the total, and the one topic you will revise tonight.</a:t>
            </a:r>
            <a:endParaRPr lang="en-US" sz="15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Knowledge organiser</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Content area A on one slide.</a:t>
            </a:r>
            <a:endParaRPr lang="en-US" sz="3400" dirty="0"/>
          </a:p>
        </p:txBody>
      </p:sp>
      <p:sp>
        <p:nvSpPr>
          <p:cNvPr id="5" name="Shape 3"/>
          <p:cNvSpPr/>
          <p:nvPr/>
        </p:nvSpPr>
        <p:spPr>
          <a:xfrm>
            <a:off x="640080" y="1645920"/>
            <a:ext cx="3520440" cy="4297680"/>
          </a:xfrm>
          <a:prstGeom prst="roundRect">
            <a:avLst>
              <a:gd name="adj" fmla="val 2078"/>
            </a:avLst>
          </a:prstGeom>
          <a:solidFill>
            <a:srgbClr val="E4EFE8"/>
          </a:solidFill>
          <a:ln/>
        </p:spPr>
      </p:sp>
      <p:sp>
        <p:nvSpPr>
          <p:cNvPr id="6" name="Text 4"/>
          <p:cNvSpPr txBox="1"/>
          <p:nvPr/>
        </p:nvSpPr>
        <p:spPr>
          <a:xfrm>
            <a:off x="841248" y="1783080"/>
            <a:ext cx="3108960" cy="457200"/>
          </a:xfrm>
          <a:prstGeom prst="rect">
            <a:avLst/>
          </a:prstGeom>
          <a:noFill/>
          <a:ln/>
        </p:spPr>
        <p:txBody>
          <a:bodyPr wrap="square" lIns="0" tIns="0" rIns="0" bIns="0" rtlCol="0" anchor="ctr"/>
          <a:lstStyle/>
          <a:p>
            <a:pPr indent="0" marL="0">
              <a:buNone/>
            </a:pPr>
            <a:r>
              <a:rPr lang="en-US" sz="1450" b="1" dirty="0">
                <a:solidFill>
                  <a:srgbClr val="2C6E49"/>
                </a:solidFill>
                <a:latin typeface="Arial" pitchFamily="34" charset="0"/>
                <a:ea typeface="Arial" pitchFamily="34" charset="-122"/>
                <a:cs typeface="Arial" pitchFamily="34" charset="-120"/>
              </a:rPr>
              <a:t>A1 Components and sports</a:t>
            </a:r>
            <a:endParaRPr lang="en-US" sz="1450" dirty="0"/>
          </a:p>
        </p:txBody>
      </p:sp>
      <p:sp>
        <p:nvSpPr>
          <p:cNvPr id="7" name="Text 5"/>
          <p:cNvSpPr txBox="1"/>
          <p:nvPr/>
        </p:nvSpPr>
        <p:spPr>
          <a:xfrm>
            <a:off x="841248" y="2286000"/>
            <a:ext cx="3108960" cy="3566160"/>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Aerobic and muscular endurance: events over 30 minutes.</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Muscular strength: force, e.g. throwing.</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Speed: fast movement, e.g. sprinting.</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Flexibility: range of movement at a joint, e.g. gymnastics, martial arts.</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Body composition: low body fat (gymnastics), high muscle mass (sprinters).</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Power: explosive movement.</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Agility: quick changes of direction.</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Reaction time: quick response to a stimulus.</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Balance: control of weight distribution.</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Coordination: two or more body parts, e.g. hand, eyes and racquet.</a:t>
            </a:r>
            <a:endParaRPr lang="en-US" sz="950" dirty="0"/>
          </a:p>
        </p:txBody>
      </p:sp>
      <p:sp>
        <p:nvSpPr>
          <p:cNvPr id="8" name="Shape 6"/>
          <p:cNvSpPr/>
          <p:nvPr/>
        </p:nvSpPr>
        <p:spPr>
          <a:xfrm>
            <a:off x="4389120" y="1645920"/>
            <a:ext cx="3520440" cy="4297680"/>
          </a:xfrm>
          <a:prstGeom prst="roundRect">
            <a:avLst>
              <a:gd name="adj" fmla="val 2078"/>
            </a:avLst>
          </a:prstGeom>
          <a:solidFill>
            <a:srgbClr val="F1EFE5"/>
          </a:solidFill>
          <a:ln/>
        </p:spPr>
      </p:sp>
      <p:sp>
        <p:nvSpPr>
          <p:cNvPr id="9" name="Text 7"/>
          <p:cNvSpPr txBox="1"/>
          <p:nvPr/>
        </p:nvSpPr>
        <p:spPr>
          <a:xfrm>
            <a:off x="4590288" y="1783080"/>
            <a:ext cx="3108960" cy="457200"/>
          </a:xfrm>
          <a:prstGeom prst="rect">
            <a:avLst/>
          </a:prstGeom>
          <a:noFill/>
          <a:ln/>
        </p:spPr>
        <p:txBody>
          <a:bodyPr wrap="square" lIns="0" tIns="0" rIns="0" bIns="0" rtlCol="0" anchor="ctr"/>
          <a:lstStyle/>
          <a:p>
            <a:pPr indent="0" marL="0">
              <a:buNone/>
            </a:pPr>
            <a:r>
              <a:rPr lang="en-US" sz="1450" b="1" dirty="0">
                <a:solidFill>
                  <a:srgbClr val="1F1E1B"/>
                </a:solidFill>
                <a:latin typeface="Arial" pitchFamily="34" charset="0"/>
                <a:ea typeface="Arial" pitchFamily="34" charset="-122"/>
                <a:cs typeface="Arial" pitchFamily="34" charset="-120"/>
              </a:rPr>
              <a:t>A2 Principles of training</a:t>
            </a:r>
            <a:endParaRPr lang="en-US" sz="1450" dirty="0"/>
          </a:p>
        </p:txBody>
      </p:sp>
      <p:sp>
        <p:nvSpPr>
          <p:cNvPr id="10" name="Text 8"/>
          <p:cNvSpPr txBox="1"/>
          <p:nvPr/>
        </p:nvSpPr>
        <p:spPr>
          <a:xfrm>
            <a:off x="4590288" y="2286000"/>
            <a:ext cx="3108960" cy="3566160"/>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FITT: frequency (sessions per week), intensity (how hard), time (how long), type (which method).</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Additional principles: progressive overload (demanding enough to cause adaptation), specificity (meets the needs of the sport), individual differences (meets the needs of the individual), adaptation (changes due to increased loads), reversibility (gains lost if training stops), variation (avoid boredom, maintain motivation), rest and recovery (allow the body to recover and adapt).</a:t>
            </a:r>
            <a:endParaRPr lang="en-US" sz="950" dirty="0"/>
          </a:p>
        </p:txBody>
      </p:sp>
      <p:sp>
        <p:nvSpPr>
          <p:cNvPr id="11" name="Shape 9"/>
          <p:cNvSpPr/>
          <p:nvPr/>
        </p:nvSpPr>
        <p:spPr>
          <a:xfrm>
            <a:off x="8138160" y="1645920"/>
            <a:ext cx="3520440" cy="4297680"/>
          </a:xfrm>
          <a:prstGeom prst="roundRect">
            <a:avLst>
              <a:gd name="adj" fmla="val 2078"/>
            </a:avLst>
          </a:prstGeom>
          <a:solidFill>
            <a:srgbClr val="F6ECDD"/>
          </a:solidFill>
          <a:ln/>
        </p:spPr>
      </p:sp>
      <p:sp>
        <p:nvSpPr>
          <p:cNvPr id="12" name="Text 10"/>
          <p:cNvSpPr txBox="1"/>
          <p:nvPr/>
        </p:nvSpPr>
        <p:spPr>
          <a:xfrm>
            <a:off x="8339328" y="1783080"/>
            <a:ext cx="3108960" cy="457200"/>
          </a:xfrm>
          <a:prstGeom prst="rect">
            <a:avLst/>
          </a:prstGeom>
          <a:noFill/>
          <a:ln/>
        </p:spPr>
        <p:txBody>
          <a:bodyPr wrap="square" lIns="0" tIns="0" rIns="0" bIns="0" rtlCol="0" anchor="ctr"/>
          <a:lstStyle/>
          <a:p>
            <a:pPr indent="0" marL="0">
              <a:buNone/>
            </a:pPr>
            <a:r>
              <a:rPr lang="en-US" sz="1450" b="1" dirty="0">
                <a:solidFill>
                  <a:srgbClr val="B36A00"/>
                </a:solidFill>
                <a:latin typeface="Arial" pitchFamily="34" charset="0"/>
                <a:ea typeface="Arial" pitchFamily="34" charset="-122"/>
                <a:cs typeface="Arial" pitchFamily="34" charset="-120"/>
              </a:rPr>
              <a:t>A3 Exercise intensity</a:t>
            </a:r>
            <a:endParaRPr lang="en-US" sz="1450" dirty="0"/>
          </a:p>
        </p:txBody>
      </p:sp>
      <p:sp>
        <p:nvSpPr>
          <p:cNvPr id="13" name="Text 11"/>
          <p:cNvSpPr txBox="1"/>
          <p:nvPr/>
        </p:nvSpPr>
        <p:spPr>
          <a:xfrm>
            <a:off x="8339328" y="2286000"/>
            <a:ext cx="3108960" cy="3566160"/>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HR max = 220 − age.</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Aerobic training zone: 50 to 85% of HR max.</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Anaerobic training zone: 80 to 100% of HR max.</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Borg RPE scale: 6 to 20. RPE × 10 = heart rate.</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1RM: max weight lifted once, for muscular strength.</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15RM: max weight lifted fifteen times, for muscular endurance.</a:t>
            </a:r>
            <a:endParaRPr lang="en-US" sz="950" dirty="0"/>
          </a:p>
          <a:p>
            <a:pPr indent="0" marL="0">
              <a:buNone/>
            </a:pPr>
            <a:r>
              <a:rPr lang="en-US" sz="950" dirty="0">
                <a:solidFill>
                  <a:srgbClr val="1F1E1B"/>
                </a:solidFill>
                <a:latin typeface="Calibri" pitchFamily="34" charset="0"/>
                <a:ea typeface="Calibri" pitchFamily="34" charset="-122"/>
                <a:cs typeface="Calibri" pitchFamily="34" charset="-120"/>
              </a:rPr>
              <a:t>Technology: heart rate monitors, smart watches, apps.</a:t>
            </a:r>
            <a:endParaRPr lang="en-US" sz="950" dirty="0"/>
          </a:p>
        </p:txBody>
      </p:sp>
      <p:sp>
        <p:nvSpPr>
          <p:cNvPr id="14" name="Text 12"/>
          <p:cNvSpPr txBox="1"/>
          <p:nvPr/>
        </p:nvSpPr>
        <p:spPr>
          <a:xfrm>
            <a:off x="640080" y="6080760"/>
            <a:ext cx="10881360" cy="41148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Every answer worth two or more marks: identify, then give a linked expansion that names the performer's sport.</a:t>
            </a:r>
            <a:endParaRPr lang="en-US" sz="15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560320"/>
            <a:ext cx="10881360" cy="914400"/>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Booklet answers.</a:t>
            </a:r>
            <a:endParaRPr lang="en-US" sz="4800" dirty="0"/>
          </a:p>
        </p:txBody>
      </p:sp>
      <p:sp>
        <p:nvSpPr>
          <p:cNvPr id="3" name="Text 1"/>
          <p:cNvSpPr txBox="1"/>
          <p:nvPr/>
        </p:nvSpPr>
        <p:spPr>
          <a:xfrm>
            <a:off x="640080" y="3657600"/>
            <a:ext cx="9144000" cy="457200"/>
          </a:xfrm>
          <a:prstGeom prst="rect">
            <a:avLst/>
          </a:prstGeom>
          <a:noFill/>
          <a:ln/>
        </p:spPr>
        <p:txBody>
          <a:bodyPr wrap="square" lIns="0" tIns="0" rIns="0" bIns="0" rtlCol="0" anchor="ctr"/>
          <a:lstStyle/>
          <a:p>
            <a:pPr indent="0" marL="0">
              <a:buNone/>
            </a:pPr>
            <a:r>
              <a:rPr lang="en-US" sz="1800" dirty="0">
                <a:solidFill>
                  <a:srgbClr val="D8D5C9"/>
                </a:solidFill>
                <a:latin typeface="Calibri" pitchFamily="34" charset="0"/>
                <a:ea typeface="Calibri" pitchFamily="34" charset="-122"/>
                <a:cs typeface="Calibri" pitchFamily="34" charset="-120"/>
              </a:rPr>
              <a:t>One slide per booklet page. The booklet page number is on each slide.</a:t>
            </a:r>
            <a:endParaRPr lang="en-US" sz="1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4</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Components and their sports.</a:t>
            </a:r>
            <a:endParaRPr lang="en-US" sz="3400" dirty="0"/>
          </a:p>
        </p:txBody>
      </p:sp>
      <p:sp>
        <p:nvSpPr>
          <p:cNvPr id="6" name="Shape 4"/>
          <p:cNvSpPr/>
          <p:nvPr/>
        </p:nvSpPr>
        <p:spPr>
          <a:xfrm>
            <a:off x="640080" y="1645920"/>
            <a:ext cx="10881360" cy="758952"/>
          </a:xfrm>
          <a:prstGeom prst="roundRect">
            <a:avLst>
              <a:gd name="adj" fmla="val 6024"/>
            </a:avLst>
          </a:prstGeom>
          <a:solidFill>
            <a:srgbClr val="F1EFE5"/>
          </a:solidFill>
          <a:ln/>
        </p:spPr>
      </p:sp>
      <p:sp>
        <p:nvSpPr>
          <p:cNvPr id="7" name="Text 5"/>
          <p:cNvSpPr txBox="1"/>
          <p:nvPr/>
        </p:nvSpPr>
        <p:spPr>
          <a:xfrm>
            <a:off x="841248" y="1737360"/>
            <a:ext cx="384048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Aerobic endurance · muscular endurance</a:t>
            </a:r>
            <a:endParaRPr lang="en-US" sz="1550" dirty="0"/>
          </a:p>
        </p:txBody>
      </p:sp>
      <p:sp>
        <p:nvSpPr>
          <p:cNvPr id="8" name="Text 6"/>
          <p:cNvSpPr txBox="1"/>
          <p:nvPr/>
        </p:nvSpPr>
        <p:spPr>
          <a:xfrm>
            <a:off x="4800600" y="1737360"/>
            <a:ext cx="64922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events and sports lasting more than 30 minutes</a:t>
            </a:r>
            <a:endParaRPr lang="en-US" sz="1350" dirty="0"/>
          </a:p>
        </p:txBody>
      </p:sp>
      <p:sp>
        <p:nvSpPr>
          <p:cNvPr id="9" name="Shape 7"/>
          <p:cNvSpPr/>
          <p:nvPr/>
        </p:nvSpPr>
        <p:spPr>
          <a:xfrm>
            <a:off x="640080" y="2514600"/>
            <a:ext cx="10881360" cy="758952"/>
          </a:xfrm>
          <a:prstGeom prst="roundRect">
            <a:avLst>
              <a:gd name="adj" fmla="val 6024"/>
            </a:avLst>
          </a:prstGeom>
          <a:solidFill>
            <a:srgbClr val="FFFFFF"/>
          </a:solidFill>
          <a:ln/>
        </p:spPr>
      </p:sp>
      <p:sp>
        <p:nvSpPr>
          <p:cNvPr id="10" name="Text 8"/>
          <p:cNvSpPr txBox="1"/>
          <p:nvPr/>
        </p:nvSpPr>
        <p:spPr>
          <a:xfrm>
            <a:off x="841248" y="2606040"/>
            <a:ext cx="384048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Muscular strength · speed</a:t>
            </a:r>
            <a:endParaRPr lang="en-US" sz="1550" dirty="0"/>
          </a:p>
        </p:txBody>
      </p:sp>
      <p:sp>
        <p:nvSpPr>
          <p:cNvPr id="11" name="Text 9"/>
          <p:cNvSpPr txBox="1"/>
          <p:nvPr/>
        </p:nvSpPr>
        <p:spPr>
          <a:xfrm>
            <a:off x="4800600" y="2606040"/>
            <a:ext cx="64922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force, e.g. throwing events · fast movement, e.g. sprinting</a:t>
            </a:r>
            <a:endParaRPr lang="en-US" sz="1350" dirty="0"/>
          </a:p>
        </p:txBody>
      </p:sp>
      <p:sp>
        <p:nvSpPr>
          <p:cNvPr id="12" name="Shape 10"/>
          <p:cNvSpPr/>
          <p:nvPr/>
        </p:nvSpPr>
        <p:spPr>
          <a:xfrm>
            <a:off x="640080" y="3383280"/>
            <a:ext cx="10881360" cy="758952"/>
          </a:xfrm>
          <a:prstGeom prst="roundRect">
            <a:avLst>
              <a:gd name="adj" fmla="val 6024"/>
            </a:avLst>
          </a:prstGeom>
          <a:solidFill>
            <a:srgbClr val="F1EFE5"/>
          </a:solidFill>
          <a:ln/>
        </p:spPr>
      </p:sp>
      <p:sp>
        <p:nvSpPr>
          <p:cNvPr id="13" name="Text 11"/>
          <p:cNvSpPr txBox="1"/>
          <p:nvPr/>
        </p:nvSpPr>
        <p:spPr>
          <a:xfrm>
            <a:off x="841248" y="3474720"/>
            <a:ext cx="384048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Flexibility · body composition</a:t>
            </a:r>
            <a:endParaRPr lang="en-US" sz="1550" dirty="0"/>
          </a:p>
        </p:txBody>
      </p:sp>
      <p:sp>
        <p:nvSpPr>
          <p:cNvPr id="14" name="Text 12"/>
          <p:cNvSpPr txBox="1"/>
          <p:nvPr/>
        </p:nvSpPr>
        <p:spPr>
          <a:xfrm>
            <a:off x="4800600" y="3474720"/>
            <a:ext cx="64922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wide range of movement at a joint, e.g. gymnastics, martial arts · low body fat or high muscle mass</a:t>
            </a:r>
            <a:endParaRPr lang="en-US" sz="1350" dirty="0"/>
          </a:p>
        </p:txBody>
      </p:sp>
      <p:sp>
        <p:nvSpPr>
          <p:cNvPr id="15" name="Shape 13"/>
          <p:cNvSpPr/>
          <p:nvPr/>
        </p:nvSpPr>
        <p:spPr>
          <a:xfrm>
            <a:off x="640080" y="4251960"/>
            <a:ext cx="10881360" cy="758952"/>
          </a:xfrm>
          <a:prstGeom prst="roundRect">
            <a:avLst>
              <a:gd name="adj" fmla="val 6024"/>
            </a:avLst>
          </a:prstGeom>
          <a:solidFill>
            <a:srgbClr val="FFFFFF"/>
          </a:solidFill>
          <a:ln/>
        </p:spPr>
      </p:sp>
      <p:sp>
        <p:nvSpPr>
          <p:cNvPr id="16" name="Text 14"/>
          <p:cNvSpPr txBox="1"/>
          <p:nvPr/>
        </p:nvSpPr>
        <p:spPr>
          <a:xfrm>
            <a:off x="841248" y="4343400"/>
            <a:ext cx="384048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Power · agility</a:t>
            </a:r>
            <a:endParaRPr lang="en-US" sz="1550" dirty="0"/>
          </a:p>
        </p:txBody>
      </p:sp>
      <p:sp>
        <p:nvSpPr>
          <p:cNvPr id="17" name="Text 15"/>
          <p:cNvSpPr txBox="1"/>
          <p:nvPr/>
        </p:nvSpPr>
        <p:spPr>
          <a:xfrm>
            <a:off x="4800600" y="4343400"/>
            <a:ext cx="64922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explosive movement, e.g. gymnastics, basketball · quick changes of direction, e.g. dodging, freestyle skiing</a:t>
            </a:r>
            <a:endParaRPr lang="en-US" sz="1350" dirty="0"/>
          </a:p>
        </p:txBody>
      </p:sp>
      <p:sp>
        <p:nvSpPr>
          <p:cNvPr id="18" name="Shape 16"/>
          <p:cNvSpPr/>
          <p:nvPr/>
        </p:nvSpPr>
        <p:spPr>
          <a:xfrm>
            <a:off x="640080" y="5120640"/>
            <a:ext cx="10881360" cy="758952"/>
          </a:xfrm>
          <a:prstGeom prst="roundRect">
            <a:avLst>
              <a:gd name="adj" fmla="val 6024"/>
            </a:avLst>
          </a:prstGeom>
          <a:solidFill>
            <a:srgbClr val="F1EFE5"/>
          </a:solidFill>
          <a:ln/>
        </p:spPr>
      </p:sp>
      <p:sp>
        <p:nvSpPr>
          <p:cNvPr id="19" name="Text 17"/>
          <p:cNvSpPr txBox="1"/>
          <p:nvPr/>
        </p:nvSpPr>
        <p:spPr>
          <a:xfrm>
            <a:off x="841248" y="5212080"/>
            <a:ext cx="3840480" cy="61264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Reaction time · balance · coordination</a:t>
            </a:r>
            <a:endParaRPr lang="en-US" sz="1550" dirty="0"/>
          </a:p>
        </p:txBody>
      </p:sp>
      <p:sp>
        <p:nvSpPr>
          <p:cNvPr id="20" name="Text 18"/>
          <p:cNvSpPr txBox="1"/>
          <p:nvPr/>
        </p:nvSpPr>
        <p:spPr>
          <a:xfrm>
            <a:off x="4800600" y="5212080"/>
            <a:ext cx="649224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quick response to a stimulus · control of weight distribution · two or more body parts, e.g. hand, eyes and racquet</a:t>
            </a:r>
            <a:endParaRPr lang="en-US" sz="13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6</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FITT and the additional principles.</a:t>
            </a:r>
            <a:endParaRPr lang="en-US" sz="3400" dirty="0"/>
          </a:p>
        </p:txBody>
      </p:sp>
      <p:sp>
        <p:nvSpPr>
          <p:cNvPr id="6" name="Shape 4"/>
          <p:cNvSpPr/>
          <p:nvPr/>
        </p:nvSpPr>
        <p:spPr>
          <a:xfrm>
            <a:off x="640080" y="1691640"/>
            <a:ext cx="10881360" cy="941832"/>
          </a:xfrm>
          <a:prstGeom prst="roundRect">
            <a:avLst>
              <a:gd name="adj" fmla="val 4854"/>
            </a:avLst>
          </a:prstGeom>
          <a:solidFill>
            <a:srgbClr val="F1EFE5"/>
          </a:solidFill>
          <a:ln/>
        </p:spPr>
      </p:sp>
      <p:sp>
        <p:nvSpPr>
          <p:cNvPr id="7" name="Text 5"/>
          <p:cNvSpPr txBox="1"/>
          <p:nvPr/>
        </p:nvSpPr>
        <p:spPr>
          <a:xfrm>
            <a:off x="841248" y="1783080"/>
            <a:ext cx="329184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FITT</a:t>
            </a:r>
            <a:endParaRPr lang="en-US" sz="1550" dirty="0"/>
          </a:p>
        </p:txBody>
      </p:sp>
      <p:sp>
        <p:nvSpPr>
          <p:cNvPr id="8" name="Text 6"/>
          <p:cNvSpPr txBox="1"/>
          <p:nvPr/>
        </p:nvSpPr>
        <p:spPr>
          <a:xfrm>
            <a:off x="4251960" y="1783080"/>
            <a:ext cx="70408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frequency: sessions over a period, usually per week · intensity: how hard · time: how long · type: the training method chosen</a:t>
            </a:r>
            <a:endParaRPr lang="en-US" sz="1350" dirty="0"/>
          </a:p>
        </p:txBody>
      </p:sp>
      <p:sp>
        <p:nvSpPr>
          <p:cNvPr id="9" name="Shape 7"/>
          <p:cNvSpPr/>
          <p:nvPr/>
        </p:nvSpPr>
        <p:spPr>
          <a:xfrm>
            <a:off x="640080" y="2743200"/>
            <a:ext cx="10881360" cy="941832"/>
          </a:xfrm>
          <a:prstGeom prst="roundRect">
            <a:avLst>
              <a:gd name="adj" fmla="val 4854"/>
            </a:avLst>
          </a:prstGeom>
          <a:solidFill>
            <a:srgbClr val="FFFFFF"/>
          </a:solidFill>
          <a:ln/>
        </p:spPr>
      </p:sp>
      <p:sp>
        <p:nvSpPr>
          <p:cNvPr id="10" name="Text 8"/>
          <p:cNvSpPr txBox="1"/>
          <p:nvPr/>
        </p:nvSpPr>
        <p:spPr>
          <a:xfrm>
            <a:off x="841248" y="2834640"/>
            <a:ext cx="329184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Progressive overload · specificity</a:t>
            </a:r>
            <a:endParaRPr lang="en-US" sz="1550" dirty="0"/>
          </a:p>
        </p:txBody>
      </p:sp>
      <p:sp>
        <p:nvSpPr>
          <p:cNvPr id="11" name="Text 9"/>
          <p:cNvSpPr txBox="1"/>
          <p:nvPr/>
        </p:nvSpPr>
        <p:spPr>
          <a:xfrm>
            <a:off x="4251960" y="2834640"/>
            <a:ext cx="70408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demanding enough to cause the body to adapt · meets the needs of the sport or the fitness goals</a:t>
            </a:r>
            <a:endParaRPr lang="en-US" sz="1350" dirty="0"/>
          </a:p>
        </p:txBody>
      </p:sp>
      <p:sp>
        <p:nvSpPr>
          <p:cNvPr id="12" name="Shape 10"/>
          <p:cNvSpPr/>
          <p:nvPr/>
        </p:nvSpPr>
        <p:spPr>
          <a:xfrm>
            <a:off x="640080" y="3794760"/>
            <a:ext cx="10881360" cy="941832"/>
          </a:xfrm>
          <a:prstGeom prst="roundRect">
            <a:avLst>
              <a:gd name="adj" fmla="val 4854"/>
            </a:avLst>
          </a:prstGeom>
          <a:solidFill>
            <a:srgbClr val="F1EFE5"/>
          </a:solidFill>
          <a:ln/>
        </p:spPr>
      </p:sp>
      <p:sp>
        <p:nvSpPr>
          <p:cNvPr id="13" name="Text 11"/>
          <p:cNvSpPr txBox="1"/>
          <p:nvPr/>
        </p:nvSpPr>
        <p:spPr>
          <a:xfrm>
            <a:off x="841248" y="3886200"/>
            <a:ext cx="329184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Individual differences · adaptation</a:t>
            </a:r>
            <a:endParaRPr lang="en-US" sz="1550" dirty="0"/>
          </a:p>
        </p:txBody>
      </p:sp>
      <p:sp>
        <p:nvSpPr>
          <p:cNvPr id="14" name="Text 12"/>
          <p:cNvSpPr txBox="1"/>
          <p:nvPr/>
        </p:nvSpPr>
        <p:spPr>
          <a:xfrm>
            <a:off x="4251960" y="3886200"/>
            <a:ext cx="70408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meets the needs of the individual · changes to the body due to increased training loads</a:t>
            </a:r>
            <a:endParaRPr lang="en-US" sz="1350" dirty="0"/>
          </a:p>
        </p:txBody>
      </p:sp>
      <p:sp>
        <p:nvSpPr>
          <p:cNvPr id="15" name="Shape 13"/>
          <p:cNvSpPr/>
          <p:nvPr/>
        </p:nvSpPr>
        <p:spPr>
          <a:xfrm>
            <a:off x="640080" y="4846320"/>
            <a:ext cx="10881360" cy="941832"/>
          </a:xfrm>
          <a:prstGeom prst="roundRect">
            <a:avLst>
              <a:gd name="adj" fmla="val 4854"/>
            </a:avLst>
          </a:prstGeom>
          <a:solidFill>
            <a:srgbClr val="FFFFFF"/>
          </a:solidFill>
          <a:ln/>
        </p:spPr>
      </p:sp>
      <p:sp>
        <p:nvSpPr>
          <p:cNvPr id="16" name="Text 14"/>
          <p:cNvSpPr txBox="1"/>
          <p:nvPr/>
        </p:nvSpPr>
        <p:spPr>
          <a:xfrm>
            <a:off x="841248" y="4937760"/>
            <a:ext cx="3291840" cy="79552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Reversibility · variation · rest and recovery</a:t>
            </a:r>
            <a:endParaRPr lang="en-US" sz="1550" dirty="0"/>
          </a:p>
        </p:txBody>
      </p:sp>
      <p:sp>
        <p:nvSpPr>
          <p:cNvPr id="17" name="Text 15"/>
          <p:cNvSpPr txBox="1"/>
          <p:nvPr/>
        </p:nvSpPr>
        <p:spPr>
          <a:xfrm>
            <a:off x="4251960" y="4937760"/>
            <a:ext cx="7040880" cy="8321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gains lost if training stops or intensity drops · alter training to avoid boredom and maintain motivation · allow the body to recover and adapt</a:t>
            </a:r>
            <a:endParaRPr lang="en-US" sz="13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9</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Intensity calculations.</a:t>
            </a:r>
            <a:endParaRPr lang="en-US" sz="3400" dirty="0"/>
          </a:p>
        </p:txBody>
      </p:sp>
      <p:sp>
        <p:nvSpPr>
          <p:cNvPr id="6" name="Shape 4"/>
          <p:cNvSpPr/>
          <p:nvPr/>
        </p:nvSpPr>
        <p:spPr>
          <a:xfrm>
            <a:off x="640080" y="1645920"/>
            <a:ext cx="10881360" cy="640080"/>
          </a:xfrm>
          <a:prstGeom prst="roundRect">
            <a:avLst>
              <a:gd name="adj" fmla="val 7143"/>
            </a:avLst>
          </a:prstGeom>
          <a:solidFill>
            <a:srgbClr val="F1EFE5"/>
          </a:solidFill>
          <a:ln/>
        </p:spPr>
      </p:sp>
      <p:sp>
        <p:nvSpPr>
          <p:cNvPr id="7" name="Text 5"/>
          <p:cNvSpPr txBox="1"/>
          <p:nvPr/>
        </p:nvSpPr>
        <p:spPr>
          <a:xfrm>
            <a:off x="841248" y="1737360"/>
            <a:ext cx="237744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HR max</a:t>
            </a:r>
            <a:endParaRPr lang="en-US" sz="1550" dirty="0"/>
          </a:p>
        </p:txBody>
      </p:sp>
      <p:sp>
        <p:nvSpPr>
          <p:cNvPr id="8" name="Text 6"/>
          <p:cNvSpPr txBox="1"/>
          <p:nvPr/>
        </p:nvSpPr>
        <p:spPr>
          <a:xfrm>
            <a:off x="3337560" y="1737360"/>
            <a:ext cx="795528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220 − age</a:t>
            </a:r>
            <a:endParaRPr lang="en-US" sz="1350" dirty="0"/>
          </a:p>
        </p:txBody>
      </p:sp>
      <p:sp>
        <p:nvSpPr>
          <p:cNvPr id="9" name="Shape 7"/>
          <p:cNvSpPr/>
          <p:nvPr/>
        </p:nvSpPr>
        <p:spPr>
          <a:xfrm>
            <a:off x="640080" y="2395728"/>
            <a:ext cx="10881360" cy="640080"/>
          </a:xfrm>
          <a:prstGeom prst="roundRect">
            <a:avLst>
              <a:gd name="adj" fmla="val 7143"/>
            </a:avLst>
          </a:prstGeom>
          <a:solidFill>
            <a:srgbClr val="FFFFFF"/>
          </a:solidFill>
          <a:ln/>
        </p:spPr>
      </p:sp>
      <p:sp>
        <p:nvSpPr>
          <p:cNvPr id="10" name="Text 8"/>
          <p:cNvSpPr txBox="1"/>
          <p:nvPr/>
        </p:nvSpPr>
        <p:spPr>
          <a:xfrm>
            <a:off x="841248" y="2487168"/>
            <a:ext cx="237744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Aerobic zone</a:t>
            </a:r>
            <a:endParaRPr lang="en-US" sz="1550" dirty="0"/>
          </a:p>
        </p:txBody>
      </p:sp>
      <p:sp>
        <p:nvSpPr>
          <p:cNvPr id="11" name="Text 9"/>
          <p:cNvSpPr txBox="1"/>
          <p:nvPr/>
        </p:nvSpPr>
        <p:spPr>
          <a:xfrm>
            <a:off x="3337560" y="2487168"/>
            <a:ext cx="795528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50 to 85% of HR max</a:t>
            </a:r>
            <a:endParaRPr lang="en-US" sz="1350" dirty="0"/>
          </a:p>
        </p:txBody>
      </p:sp>
      <p:sp>
        <p:nvSpPr>
          <p:cNvPr id="12" name="Shape 10"/>
          <p:cNvSpPr/>
          <p:nvPr/>
        </p:nvSpPr>
        <p:spPr>
          <a:xfrm>
            <a:off x="640080" y="3145536"/>
            <a:ext cx="10881360" cy="640080"/>
          </a:xfrm>
          <a:prstGeom prst="roundRect">
            <a:avLst>
              <a:gd name="adj" fmla="val 7143"/>
            </a:avLst>
          </a:prstGeom>
          <a:solidFill>
            <a:srgbClr val="F1EFE5"/>
          </a:solidFill>
          <a:ln/>
        </p:spPr>
      </p:sp>
      <p:sp>
        <p:nvSpPr>
          <p:cNvPr id="13" name="Text 11"/>
          <p:cNvSpPr txBox="1"/>
          <p:nvPr/>
        </p:nvSpPr>
        <p:spPr>
          <a:xfrm>
            <a:off x="841248" y="3236976"/>
            <a:ext cx="237744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Anaerobic zone</a:t>
            </a:r>
            <a:endParaRPr lang="en-US" sz="1550" dirty="0"/>
          </a:p>
        </p:txBody>
      </p:sp>
      <p:sp>
        <p:nvSpPr>
          <p:cNvPr id="14" name="Text 12"/>
          <p:cNvSpPr txBox="1"/>
          <p:nvPr/>
        </p:nvSpPr>
        <p:spPr>
          <a:xfrm>
            <a:off x="3337560" y="3236976"/>
            <a:ext cx="795528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80 to 100% of HR max</a:t>
            </a:r>
            <a:endParaRPr lang="en-US" sz="1350" dirty="0"/>
          </a:p>
        </p:txBody>
      </p:sp>
      <p:sp>
        <p:nvSpPr>
          <p:cNvPr id="15" name="Shape 13"/>
          <p:cNvSpPr/>
          <p:nvPr/>
        </p:nvSpPr>
        <p:spPr>
          <a:xfrm>
            <a:off x="640080" y="3895344"/>
            <a:ext cx="10881360" cy="640080"/>
          </a:xfrm>
          <a:prstGeom prst="roundRect">
            <a:avLst>
              <a:gd name="adj" fmla="val 7143"/>
            </a:avLst>
          </a:prstGeom>
          <a:solidFill>
            <a:srgbClr val="FFFFFF"/>
          </a:solidFill>
          <a:ln/>
        </p:spPr>
      </p:sp>
      <p:sp>
        <p:nvSpPr>
          <p:cNvPr id="16" name="Text 14"/>
          <p:cNvSpPr txBox="1"/>
          <p:nvPr/>
        </p:nvSpPr>
        <p:spPr>
          <a:xfrm>
            <a:off x="841248" y="3986784"/>
            <a:ext cx="237744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Borg RPE</a:t>
            </a:r>
            <a:endParaRPr lang="en-US" sz="1550" dirty="0"/>
          </a:p>
        </p:txBody>
      </p:sp>
      <p:sp>
        <p:nvSpPr>
          <p:cNvPr id="17" name="Text 15"/>
          <p:cNvSpPr txBox="1"/>
          <p:nvPr/>
        </p:nvSpPr>
        <p:spPr>
          <a:xfrm>
            <a:off x="3337560" y="3986784"/>
            <a:ext cx="795528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scale runs 6 to 20 · RPE × 10 = heart rate in bpm</a:t>
            </a:r>
            <a:endParaRPr lang="en-US" sz="1350" dirty="0"/>
          </a:p>
        </p:txBody>
      </p:sp>
      <p:sp>
        <p:nvSpPr>
          <p:cNvPr id="18" name="Shape 16"/>
          <p:cNvSpPr/>
          <p:nvPr/>
        </p:nvSpPr>
        <p:spPr>
          <a:xfrm>
            <a:off x="640080" y="4645152"/>
            <a:ext cx="10881360" cy="640080"/>
          </a:xfrm>
          <a:prstGeom prst="roundRect">
            <a:avLst>
              <a:gd name="adj" fmla="val 7143"/>
            </a:avLst>
          </a:prstGeom>
          <a:solidFill>
            <a:srgbClr val="F1EFE5"/>
          </a:solidFill>
          <a:ln/>
        </p:spPr>
      </p:sp>
      <p:sp>
        <p:nvSpPr>
          <p:cNvPr id="19" name="Text 17"/>
          <p:cNvSpPr txBox="1"/>
          <p:nvPr/>
        </p:nvSpPr>
        <p:spPr>
          <a:xfrm>
            <a:off x="841248" y="4736592"/>
            <a:ext cx="237744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1RM and 15RM</a:t>
            </a:r>
            <a:endParaRPr lang="en-US" sz="1550" dirty="0"/>
          </a:p>
        </p:txBody>
      </p:sp>
      <p:sp>
        <p:nvSpPr>
          <p:cNvPr id="20" name="Text 18"/>
          <p:cNvSpPr txBox="1"/>
          <p:nvPr/>
        </p:nvSpPr>
        <p:spPr>
          <a:xfrm>
            <a:off x="3337560" y="4736592"/>
            <a:ext cx="795528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max weight lifted once, for muscular strength · max weight lifted fifteen times, for muscular endurance</a:t>
            </a:r>
            <a:endParaRPr lang="en-US" sz="1350" dirty="0"/>
          </a:p>
        </p:txBody>
      </p:sp>
      <p:sp>
        <p:nvSpPr>
          <p:cNvPr id="21" name="Shape 19"/>
          <p:cNvSpPr/>
          <p:nvPr/>
        </p:nvSpPr>
        <p:spPr>
          <a:xfrm>
            <a:off x="640080" y="5394960"/>
            <a:ext cx="10881360" cy="640080"/>
          </a:xfrm>
          <a:prstGeom prst="roundRect">
            <a:avLst>
              <a:gd name="adj" fmla="val 7143"/>
            </a:avLst>
          </a:prstGeom>
          <a:solidFill>
            <a:srgbClr val="FFFFFF"/>
          </a:solidFill>
          <a:ln/>
        </p:spPr>
      </p:sp>
      <p:sp>
        <p:nvSpPr>
          <p:cNvPr id="22" name="Text 20"/>
          <p:cNvSpPr txBox="1"/>
          <p:nvPr/>
        </p:nvSpPr>
        <p:spPr>
          <a:xfrm>
            <a:off x="841248" y="5486400"/>
            <a:ext cx="237744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Technology</a:t>
            </a:r>
            <a:endParaRPr lang="en-US" sz="1550" dirty="0"/>
          </a:p>
        </p:txBody>
      </p:sp>
      <p:sp>
        <p:nvSpPr>
          <p:cNvPr id="23" name="Text 21"/>
          <p:cNvSpPr txBox="1"/>
          <p:nvPr/>
        </p:nvSpPr>
        <p:spPr>
          <a:xfrm>
            <a:off x="3337560" y="5486400"/>
            <a:ext cx="795528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heart rate monitors · smart watches · apps</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Content area A</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Three questions this block answers.</a:t>
            </a:r>
            <a:endParaRPr lang="en-US" sz="3400" dirty="0"/>
          </a:p>
        </p:txBody>
      </p:sp>
      <p:sp>
        <p:nvSpPr>
          <p:cNvPr id="5" name="Shape 3"/>
          <p:cNvSpPr/>
          <p:nvPr/>
        </p:nvSpPr>
        <p:spPr>
          <a:xfrm>
            <a:off x="640080" y="1737360"/>
            <a:ext cx="3520440" cy="3291840"/>
          </a:xfrm>
          <a:prstGeom prst="roundRect">
            <a:avLst>
              <a:gd name="adj" fmla="val 2222"/>
            </a:avLst>
          </a:prstGeom>
          <a:solidFill>
            <a:srgbClr val="E4EFE8"/>
          </a:solidFill>
          <a:ln/>
        </p:spPr>
      </p:sp>
      <p:sp>
        <p:nvSpPr>
          <p:cNvPr id="6" name="Text 4"/>
          <p:cNvSpPr txBox="1"/>
          <p:nvPr/>
        </p:nvSpPr>
        <p:spPr>
          <a:xfrm>
            <a:off x="868680" y="1920240"/>
            <a:ext cx="914400" cy="411480"/>
          </a:xfrm>
          <a:prstGeom prst="rect">
            <a:avLst/>
          </a:prstGeom>
          <a:noFill/>
          <a:ln/>
        </p:spPr>
        <p:txBody>
          <a:bodyPr wrap="square" lIns="0" tIns="0" rIns="0" bIns="0" rtlCol="0" anchor="ctr"/>
          <a:lstStyle/>
          <a:p>
            <a:pPr indent="0" marL="0">
              <a:buNone/>
            </a:pPr>
            <a:r>
              <a:rPr lang="en-US" sz="2200" b="1" dirty="0">
                <a:solidFill>
                  <a:srgbClr val="2C6E49"/>
                </a:solidFill>
                <a:latin typeface="Arial" pitchFamily="34" charset="0"/>
                <a:ea typeface="Arial" pitchFamily="34" charset="-122"/>
                <a:cs typeface="Arial" pitchFamily="34" charset="-120"/>
              </a:rPr>
              <a:t>A1</a:t>
            </a:r>
            <a:endParaRPr lang="en-US" sz="2200" dirty="0"/>
          </a:p>
        </p:txBody>
      </p:sp>
      <p:sp>
        <p:nvSpPr>
          <p:cNvPr id="7" name="Text 5"/>
          <p:cNvSpPr txBox="1"/>
          <p:nvPr/>
        </p:nvSpPr>
        <p:spPr>
          <a:xfrm>
            <a:off x="868680" y="2377440"/>
            <a:ext cx="3063240" cy="100584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Which fitness components does a sport need, and why?</a:t>
            </a:r>
            <a:endParaRPr lang="en-US" sz="1550" dirty="0"/>
          </a:p>
        </p:txBody>
      </p:sp>
      <p:sp>
        <p:nvSpPr>
          <p:cNvPr id="8" name="Text 6"/>
          <p:cNvSpPr txBox="1"/>
          <p:nvPr/>
        </p:nvSpPr>
        <p:spPr>
          <a:xfrm>
            <a:off x="868680" y="3474720"/>
            <a:ext cx="3063240" cy="137160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The components, matched to sports, events and playing positions.</a:t>
            </a:r>
            <a:endParaRPr lang="en-US" sz="1400" dirty="0"/>
          </a:p>
        </p:txBody>
      </p:sp>
      <p:sp>
        <p:nvSpPr>
          <p:cNvPr id="9" name="Shape 7"/>
          <p:cNvSpPr/>
          <p:nvPr/>
        </p:nvSpPr>
        <p:spPr>
          <a:xfrm>
            <a:off x="4389120" y="1737360"/>
            <a:ext cx="3520440" cy="3291840"/>
          </a:xfrm>
          <a:prstGeom prst="roundRect">
            <a:avLst>
              <a:gd name="adj" fmla="val 2222"/>
            </a:avLst>
          </a:prstGeom>
          <a:solidFill>
            <a:srgbClr val="F1EFE5"/>
          </a:solidFill>
          <a:ln/>
        </p:spPr>
      </p:sp>
      <p:sp>
        <p:nvSpPr>
          <p:cNvPr id="10" name="Text 8"/>
          <p:cNvSpPr txBox="1"/>
          <p:nvPr/>
        </p:nvSpPr>
        <p:spPr>
          <a:xfrm>
            <a:off x="4617720" y="1920240"/>
            <a:ext cx="914400" cy="411480"/>
          </a:xfrm>
          <a:prstGeom prst="rect">
            <a:avLst/>
          </a:prstGeom>
          <a:noFill/>
          <a:ln/>
        </p:spPr>
        <p:txBody>
          <a:bodyPr wrap="square" lIns="0" tIns="0" rIns="0" bIns="0" rtlCol="0" anchor="ctr"/>
          <a:lstStyle/>
          <a:p>
            <a:pPr indent="0" marL="0">
              <a:buNone/>
            </a:pPr>
            <a:r>
              <a:rPr lang="en-US" sz="2200" b="1" dirty="0">
                <a:solidFill>
                  <a:srgbClr val="1F1E1B"/>
                </a:solidFill>
                <a:latin typeface="Arial" pitchFamily="34" charset="0"/>
                <a:ea typeface="Arial" pitchFamily="34" charset="-122"/>
                <a:cs typeface="Arial" pitchFamily="34" charset="-120"/>
              </a:rPr>
              <a:t>A2</a:t>
            </a:r>
            <a:endParaRPr lang="en-US" sz="2200" dirty="0"/>
          </a:p>
        </p:txBody>
      </p:sp>
      <p:sp>
        <p:nvSpPr>
          <p:cNvPr id="11" name="Text 9"/>
          <p:cNvSpPr txBox="1"/>
          <p:nvPr/>
        </p:nvSpPr>
        <p:spPr>
          <a:xfrm>
            <a:off x="4617720" y="2377440"/>
            <a:ext cx="3063240" cy="100584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What rules does good training follow?</a:t>
            </a:r>
            <a:endParaRPr lang="en-US" sz="1550" dirty="0"/>
          </a:p>
        </p:txBody>
      </p:sp>
      <p:sp>
        <p:nvSpPr>
          <p:cNvPr id="12" name="Text 10"/>
          <p:cNvSpPr txBox="1"/>
          <p:nvPr/>
        </p:nvSpPr>
        <p:spPr>
          <a:xfrm>
            <a:off x="4617720" y="3474720"/>
            <a:ext cx="3063240" cy="137160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FITT, and the additional principles of training.</a:t>
            </a:r>
            <a:endParaRPr lang="en-US" sz="1400" dirty="0"/>
          </a:p>
        </p:txBody>
      </p:sp>
      <p:sp>
        <p:nvSpPr>
          <p:cNvPr id="13" name="Shape 11"/>
          <p:cNvSpPr/>
          <p:nvPr/>
        </p:nvSpPr>
        <p:spPr>
          <a:xfrm>
            <a:off x="8138160" y="1737360"/>
            <a:ext cx="3520440" cy="3291840"/>
          </a:xfrm>
          <a:prstGeom prst="roundRect">
            <a:avLst>
              <a:gd name="adj" fmla="val 2222"/>
            </a:avLst>
          </a:prstGeom>
          <a:solidFill>
            <a:srgbClr val="F6ECDD"/>
          </a:solidFill>
          <a:ln/>
        </p:spPr>
      </p:sp>
      <p:sp>
        <p:nvSpPr>
          <p:cNvPr id="14" name="Text 12"/>
          <p:cNvSpPr txBox="1"/>
          <p:nvPr/>
        </p:nvSpPr>
        <p:spPr>
          <a:xfrm>
            <a:off x="8366760" y="1920240"/>
            <a:ext cx="914400" cy="411480"/>
          </a:xfrm>
          <a:prstGeom prst="rect">
            <a:avLst/>
          </a:prstGeom>
          <a:noFill/>
          <a:ln/>
        </p:spPr>
        <p:txBody>
          <a:bodyPr wrap="square" lIns="0" tIns="0" rIns="0" bIns="0" rtlCol="0" anchor="ctr"/>
          <a:lstStyle/>
          <a:p>
            <a:pPr indent="0" marL="0">
              <a:buNone/>
            </a:pPr>
            <a:r>
              <a:rPr lang="en-US" sz="2200" b="1" dirty="0">
                <a:solidFill>
                  <a:srgbClr val="B36A00"/>
                </a:solidFill>
                <a:latin typeface="Arial" pitchFamily="34" charset="0"/>
                <a:ea typeface="Arial" pitchFamily="34" charset="-122"/>
                <a:cs typeface="Arial" pitchFamily="34" charset="-120"/>
              </a:rPr>
              <a:t>A3</a:t>
            </a:r>
            <a:endParaRPr lang="en-US" sz="2200" dirty="0"/>
          </a:p>
        </p:txBody>
      </p:sp>
      <p:sp>
        <p:nvSpPr>
          <p:cNvPr id="15" name="Text 13"/>
          <p:cNvSpPr txBox="1"/>
          <p:nvPr/>
        </p:nvSpPr>
        <p:spPr>
          <a:xfrm>
            <a:off x="8366760" y="2377440"/>
            <a:ext cx="3063240" cy="100584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How hard is the performer working, and how do we know?</a:t>
            </a:r>
            <a:endParaRPr lang="en-US" sz="1550" dirty="0"/>
          </a:p>
        </p:txBody>
      </p:sp>
      <p:sp>
        <p:nvSpPr>
          <p:cNvPr id="16" name="Text 14"/>
          <p:cNvSpPr txBox="1"/>
          <p:nvPr/>
        </p:nvSpPr>
        <p:spPr>
          <a:xfrm>
            <a:off x="8366760" y="3474720"/>
            <a:ext cx="3063240" cy="137160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Heart rate, target zones, the Borg RPE scale, 1RM and 15RM, and the technology that measures it.</a:t>
            </a:r>
            <a:endParaRPr lang="en-US" sz="1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13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Self-test.</a:t>
            </a:r>
            <a:endParaRPr lang="en-US" sz="3400" dirty="0"/>
          </a:p>
        </p:txBody>
      </p:sp>
      <p:sp>
        <p:nvSpPr>
          <p:cNvPr id="6" name="Shape 4"/>
          <p:cNvSpPr/>
          <p:nvPr/>
        </p:nvSpPr>
        <p:spPr>
          <a:xfrm>
            <a:off x="640080" y="1645920"/>
            <a:ext cx="10881360" cy="640080"/>
          </a:xfrm>
          <a:prstGeom prst="roundRect">
            <a:avLst>
              <a:gd name="adj" fmla="val 7143"/>
            </a:avLst>
          </a:prstGeom>
          <a:solidFill>
            <a:srgbClr val="F1EFE5"/>
          </a:solidFill>
          <a:ln/>
        </p:spPr>
      </p:sp>
      <p:sp>
        <p:nvSpPr>
          <p:cNvPr id="7" name="Text 5"/>
          <p:cNvSpPr txBox="1"/>
          <p:nvPr/>
        </p:nvSpPr>
        <p:spPr>
          <a:xfrm>
            <a:off x="841248" y="1737360"/>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1</a:t>
            </a:r>
            <a:endParaRPr lang="en-US" sz="1550" dirty="0"/>
          </a:p>
        </p:txBody>
      </p:sp>
      <p:sp>
        <p:nvSpPr>
          <p:cNvPr id="8" name="Text 6"/>
          <p:cNvSpPr txBox="1"/>
          <p:nvPr/>
        </p:nvSpPr>
        <p:spPr>
          <a:xfrm>
            <a:off x="1783080" y="1737360"/>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Aerobic endurance and muscular endurance</a:t>
            </a:r>
            <a:endParaRPr lang="en-US" sz="1350" dirty="0"/>
          </a:p>
        </p:txBody>
      </p:sp>
      <p:sp>
        <p:nvSpPr>
          <p:cNvPr id="9" name="Shape 7"/>
          <p:cNvSpPr/>
          <p:nvPr/>
        </p:nvSpPr>
        <p:spPr>
          <a:xfrm>
            <a:off x="640080" y="2395728"/>
            <a:ext cx="10881360" cy="640080"/>
          </a:xfrm>
          <a:prstGeom prst="roundRect">
            <a:avLst>
              <a:gd name="adj" fmla="val 7143"/>
            </a:avLst>
          </a:prstGeom>
          <a:solidFill>
            <a:srgbClr val="FFFFFF"/>
          </a:solidFill>
          <a:ln/>
        </p:spPr>
      </p:sp>
      <p:sp>
        <p:nvSpPr>
          <p:cNvPr id="10" name="Text 8"/>
          <p:cNvSpPr txBox="1"/>
          <p:nvPr/>
        </p:nvSpPr>
        <p:spPr>
          <a:xfrm>
            <a:off x="841248" y="2487168"/>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2</a:t>
            </a:r>
            <a:endParaRPr lang="en-US" sz="1550" dirty="0"/>
          </a:p>
        </p:txBody>
      </p:sp>
      <p:sp>
        <p:nvSpPr>
          <p:cNvPr id="11" name="Text 9"/>
          <p:cNvSpPr txBox="1"/>
          <p:nvPr/>
        </p:nvSpPr>
        <p:spPr>
          <a:xfrm>
            <a:off x="1783080" y="2487168"/>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Frequency, intensity, time, type</a:t>
            </a:r>
            <a:endParaRPr lang="en-US" sz="1350" dirty="0"/>
          </a:p>
        </p:txBody>
      </p:sp>
      <p:sp>
        <p:nvSpPr>
          <p:cNvPr id="12" name="Shape 10"/>
          <p:cNvSpPr/>
          <p:nvPr/>
        </p:nvSpPr>
        <p:spPr>
          <a:xfrm>
            <a:off x="640080" y="3145536"/>
            <a:ext cx="10881360" cy="640080"/>
          </a:xfrm>
          <a:prstGeom prst="roundRect">
            <a:avLst>
              <a:gd name="adj" fmla="val 7143"/>
            </a:avLst>
          </a:prstGeom>
          <a:solidFill>
            <a:srgbClr val="F1EFE5"/>
          </a:solidFill>
          <a:ln/>
        </p:spPr>
      </p:sp>
      <p:sp>
        <p:nvSpPr>
          <p:cNvPr id="13" name="Text 11"/>
          <p:cNvSpPr txBox="1"/>
          <p:nvPr/>
        </p:nvSpPr>
        <p:spPr>
          <a:xfrm>
            <a:off x="841248" y="3236976"/>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3</a:t>
            </a:r>
            <a:endParaRPr lang="en-US" sz="1550" dirty="0"/>
          </a:p>
        </p:txBody>
      </p:sp>
      <p:sp>
        <p:nvSpPr>
          <p:cNvPr id="14" name="Text 12"/>
          <p:cNvSpPr txBox="1"/>
          <p:nvPr/>
        </p:nvSpPr>
        <p:spPr>
          <a:xfrm>
            <a:off x="1783080" y="3236976"/>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Progressive overload, specificity, individual differences, adaptation, reversibility, variation, rest and recovery</a:t>
            </a:r>
            <a:endParaRPr lang="en-US" sz="1350" dirty="0"/>
          </a:p>
        </p:txBody>
      </p:sp>
      <p:sp>
        <p:nvSpPr>
          <p:cNvPr id="15" name="Shape 13"/>
          <p:cNvSpPr/>
          <p:nvPr/>
        </p:nvSpPr>
        <p:spPr>
          <a:xfrm>
            <a:off x="640080" y="3895344"/>
            <a:ext cx="10881360" cy="640080"/>
          </a:xfrm>
          <a:prstGeom prst="roundRect">
            <a:avLst>
              <a:gd name="adj" fmla="val 7143"/>
            </a:avLst>
          </a:prstGeom>
          <a:solidFill>
            <a:srgbClr val="FFFFFF"/>
          </a:solidFill>
          <a:ln/>
        </p:spPr>
      </p:sp>
      <p:sp>
        <p:nvSpPr>
          <p:cNvPr id="16" name="Text 14"/>
          <p:cNvSpPr txBox="1"/>
          <p:nvPr/>
        </p:nvSpPr>
        <p:spPr>
          <a:xfrm>
            <a:off x="841248" y="3986784"/>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4</a:t>
            </a:r>
            <a:endParaRPr lang="en-US" sz="1550" dirty="0"/>
          </a:p>
        </p:txBody>
      </p:sp>
      <p:sp>
        <p:nvSpPr>
          <p:cNvPr id="17" name="Text 15"/>
          <p:cNvSpPr txBox="1"/>
          <p:nvPr/>
        </p:nvSpPr>
        <p:spPr>
          <a:xfrm>
            <a:off x="1783080" y="3986784"/>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220 minus age</a:t>
            </a:r>
            <a:endParaRPr lang="en-US" sz="1350" dirty="0"/>
          </a:p>
        </p:txBody>
      </p:sp>
      <p:sp>
        <p:nvSpPr>
          <p:cNvPr id="18" name="Shape 16"/>
          <p:cNvSpPr/>
          <p:nvPr/>
        </p:nvSpPr>
        <p:spPr>
          <a:xfrm>
            <a:off x="640080" y="4645152"/>
            <a:ext cx="10881360" cy="640080"/>
          </a:xfrm>
          <a:prstGeom prst="roundRect">
            <a:avLst>
              <a:gd name="adj" fmla="val 7143"/>
            </a:avLst>
          </a:prstGeom>
          <a:solidFill>
            <a:srgbClr val="F1EFE5"/>
          </a:solidFill>
          <a:ln/>
        </p:spPr>
      </p:sp>
      <p:sp>
        <p:nvSpPr>
          <p:cNvPr id="19" name="Text 17"/>
          <p:cNvSpPr txBox="1"/>
          <p:nvPr/>
        </p:nvSpPr>
        <p:spPr>
          <a:xfrm>
            <a:off x="841248" y="4736592"/>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5</a:t>
            </a:r>
            <a:endParaRPr lang="en-US" sz="1550" dirty="0"/>
          </a:p>
        </p:txBody>
      </p:sp>
      <p:sp>
        <p:nvSpPr>
          <p:cNvPr id="20" name="Text 18"/>
          <p:cNvSpPr txBox="1"/>
          <p:nvPr/>
        </p:nvSpPr>
        <p:spPr>
          <a:xfrm>
            <a:off x="1783080" y="4736592"/>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Aerobic 50 to 85%, anaerobic 80 to 100%</a:t>
            </a:r>
            <a:endParaRPr lang="en-US" sz="1350" dirty="0"/>
          </a:p>
        </p:txBody>
      </p:sp>
      <p:sp>
        <p:nvSpPr>
          <p:cNvPr id="21" name="Shape 19"/>
          <p:cNvSpPr/>
          <p:nvPr/>
        </p:nvSpPr>
        <p:spPr>
          <a:xfrm>
            <a:off x="640080" y="5394960"/>
            <a:ext cx="10881360" cy="640080"/>
          </a:xfrm>
          <a:prstGeom prst="roundRect">
            <a:avLst>
              <a:gd name="adj" fmla="val 7143"/>
            </a:avLst>
          </a:prstGeom>
          <a:solidFill>
            <a:srgbClr val="FFFFFF"/>
          </a:solidFill>
          <a:ln/>
        </p:spPr>
      </p:sp>
      <p:sp>
        <p:nvSpPr>
          <p:cNvPr id="22" name="Text 20"/>
          <p:cNvSpPr txBox="1"/>
          <p:nvPr/>
        </p:nvSpPr>
        <p:spPr>
          <a:xfrm>
            <a:off x="841248" y="5486400"/>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6</a:t>
            </a:r>
            <a:endParaRPr lang="en-US" sz="1550" dirty="0"/>
          </a:p>
        </p:txBody>
      </p:sp>
      <p:sp>
        <p:nvSpPr>
          <p:cNvPr id="23" name="Text 21"/>
          <p:cNvSpPr txBox="1"/>
          <p:nvPr/>
        </p:nvSpPr>
        <p:spPr>
          <a:xfrm>
            <a:off x="1783080" y="5486400"/>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6 to 20, and RPE multiplied by 10 gives heart rate</a:t>
            </a:r>
            <a:endParaRPr lang="en-US" sz="135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377440"/>
            <a:ext cx="10972800" cy="914400"/>
          </a:xfrm>
          <a:prstGeom prst="rect">
            <a:avLst/>
          </a:prstGeom>
          <a:noFill/>
          <a:ln/>
        </p:spPr>
        <p:txBody>
          <a:bodyPr wrap="square" lIns="0" tIns="0" rIns="0" bIns="0" rtlCol="0" anchor="ctr"/>
          <a:lstStyle/>
          <a:p>
            <a:pPr indent="0" marL="0">
              <a:buNone/>
            </a:pPr>
            <a:r>
              <a:rPr lang="en-US" sz="4600" b="1" dirty="0">
                <a:solidFill>
                  <a:srgbClr val="FFFFFF"/>
                </a:solidFill>
                <a:latin typeface="Arial" pitchFamily="34" charset="0"/>
                <a:ea typeface="Arial" pitchFamily="34" charset="-122"/>
                <a:cs typeface="Arial" pitchFamily="34" charset="-120"/>
              </a:rPr>
              <a:t>Next: content area B.</a:t>
            </a:r>
            <a:endParaRPr lang="en-US" sz="4600" dirty="0"/>
          </a:p>
        </p:txBody>
      </p:sp>
      <p:sp>
        <p:nvSpPr>
          <p:cNvPr id="3" name="Text 1"/>
          <p:cNvSpPr txBox="1"/>
          <p:nvPr/>
        </p:nvSpPr>
        <p:spPr>
          <a:xfrm>
            <a:off x="640080" y="3566160"/>
            <a:ext cx="10058400" cy="1554480"/>
          </a:xfrm>
          <a:prstGeom prst="rect">
            <a:avLst/>
          </a:prstGeom>
          <a:noFill/>
          <a:ln/>
        </p:spPr>
        <p:txBody>
          <a:bodyPr wrap="square" lIns="0" tIns="0" rIns="0" bIns="0" rtlCol="0" anchor="t"/>
          <a:lstStyle/>
          <a:p>
            <a:pPr indent="0" marL="0">
              <a:buNone/>
            </a:pPr>
            <a:r>
              <a:rPr lang="en-US" sz="1900" dirty="0">
                <a:solidFill>
                  <a:srgbClr val="D8D5C9"/>
                </a:solidFill>
                <a:latin typeface="Calibri" pitchFamily="34" charset="0"/>
                <a:ea typeface="Calibri" pitchFamily="34" charset="-122"/>
                <a:cs typeface="Calibri" pitchFamily="34" charset="-120"/>
              </a:rPr>
              <a:t>Fitness testing: why we test, how each test is run, and how to read the results against normative data
</a:t>
            </a:r>
            <a:endParaRPr lang="en-US" sz="1900" dirty="0"/>
          </a:p>
          <a:p>
            <a:pPr indent="0" marL="0">
              <a:buNone/>
            </a:pPr>
            <a:r>
              <a:rPr lang="en-US" sz="1900" dirty="0">
                <a:solidFill>
                  <a:srgbClr val="D8D5C9"/>
                </a:solidFill>
                <a:latin typeface="Calibri" pitchFamily="34" charset="0"/>
                <a:ea typeface="Calibri" pitchFamily="34" charset="-122"/>
                <a:cs typeface="Calibri" pitchFamily="34" charset="-120"/>
              </a:rPr>
              <a:t>Weeks 22 to 24, with practical testing every week
</a:t>
            </a:r>
            <a:endParaRPr lang="en-US" sz="1900" dirty="0"/>
          </a:p>
          <a:p>
            <a:pPr indent="0" marL="0">
              <a:buNone/>
            </a:pPr>
            <a:r>
              <a:rPr lang="en-US" sz="1900" b="1" dirty="0">
                <a:solidFill>
                  <a:srgbClr val="FFFFFF"/>
                </a:solidFill>
                <a:latin typeface="Calibri" pitchFamily="34" charset="0"/>
                <a:ea typeface="Calibri" pitchFamily="34" charset="-122"/>
                <a:cs typeface="Calibri" pitchFamily="34" charset="-120"/>
              </a:rPr>
              <a:t>Exam: Thu 6 May 2027</a:t>
            </a:r>
            <a:endParaRPr lang="en-US" sz="1900" dirty="0"/>
          </a:p>
        </p:txBody>
      </p:sp>
      <p:sp>
        <p:nvSpPr>
          <p:cNvPr id="4" name="Text 2"/>
          <p:cNvSpPr txBox="1"/>
          <p:nvPr/>
        </p:nvSpPr>
        <p:spPr>
          <a:xfrm>
            <a:off x="640080" y="6126480"/>
            <a:ext cx="7315200" cy="320040"/>
          </a:xfrm>
          <a:prstGeom prst="rect">
            <a:avLst/>
          </a:prstGeom>
          <a:noFill/>
          <a:ln/>
        </p:spPr>
        <p:txBody>
          <a:bodyPr wrap="square" lIns="0" tIns="0" rIns="0" bIns="0" rtlCol="0" anchor="ctr"/>
          <a:lstStyle/>
          <a:p>
            <a:pPr indent="0" marL="0">
              <a:buNone/>
            </a:pPr>
            <a:r>
              <a:rPr lang="en-US" sz="1300" dirty="0">
                <a:solidFill>
                  <a:srgbClr val="9B978A"/>
                </a:solidFill>
                <a:latin typeface="Calibri" pitchFamily="34" charset="0"/>
                <a:ea typeface="Calibri" pitchFamily="34" charset="-122"/>
                <a:cs typeface="Calibri" pitchFamily="34" charset="-120"/>
              </a:rPr>
              <a:t>DHS BTEC Sport · Component 3 · Content area A</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19 · Lesson 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Fitness components and the sports that need them</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Recall all eleven components of fitness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each component to the sports and events that rely on it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Justify why a sport needs a component, using the spec's own examples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six components of physical fitness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the five components of skill-related fitness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Which component would a marathon runner rely on most?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Aerobic endurance · muscular endurance · muscular strength · speed · flexibility · body composition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Power · agility · reaction time · balance · coordination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Aerobic endurance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Which sports need which component.</a:t>
            </a:r>
            <a:endParaRPr lang="en-US" sz="3400" dirty="0"/>
          </a:p>
        </p:txBody>
      </p:sp>
      <p:sp>
        <p:nvSpPr>
          <p:cNvPr id="6" name="Shape 4"/>
          <p:cNvSpPr/>
          <p:nvPr/>
        </p:nvSpPr>
        <p:spPr>
          <a:xfrm>
            <a:off x="640080" y="1645920"/>
            <a:ext cx="10881360" cy="640080"/>
          </a:xfrm>
          <a:prstGeom prst="roundRect">
            <a:avLst>
              <a:gd name="adj" fmla="val 7143"/>
            </a:avLst>
          </a:prstGeom>
          <a:solidFill>
            <a:srgbClr val="E4EFE8"/>
          </a:solidFill>
          <a:ln/>
        </p:spPr>
      </p:sp>
      <p:sp>
        <p:nvSpPr>
          <p:cNvPr id="7" name="Text 5"/>
          <p:cNvSpPr txBox="1"/>
          <p:nvPr/>
        </p:nvSpPr>
        <p:spPr>
          <a:xfrm>
            <a:off x="841248" y="1737360"/>
            <a:ext cx="3108960" cy="493776"/>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Aerobic endurance</a:t>
            </a:r>
            <a:endParaRPr lang="en-US" sz="1550" dirty="0"/>
          </a:p>
        </p:txBody>
      </p:sp>
      <p:sp>
        <p:nvSpPr>
          <p:cNvPr id="8" name="Text 6"/>
          <p:cNvSpPr txBox="1"/>
          <p:nvPr/>
        </p:nvSpPr>
        <p:spPr>
          <a:xfrm>
            <a:off x="4069080" y="1737360"/>
            <a:ext cx="7223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events and sports lasting more than 30 minutes</a:t>
            </a:r>
            <a:endParaRPr lang="en-US" sz="1350" dirty="0"/>
          </a:p>
        </p:txBody>
      </p:sp>
      <p:sp>
        <p:nvSpPr>
          <p:cNvPr id="9" name="Shape 7"/>
          <p:cNvSpPr/>
          <p:nvPr/>
        </p:nvSpPr>
        <p:spPr>
          <a:xfrm>
            <a:off x="640080" y="2395728"/>
            <a:ext cx="10881360" cy="640080"/>
          </a:xfrm>
          <a:prstGeom prst="roundRect">
            <a:avLst>
              <a:gd name="adj" fmla="val 7143"/>
            </a:avLst>
          </a:prstGeom>
          <a:solidFill>
            <a:srgbClr val="FFFFFF"/>
          </a:solidFill>
          <a:ln/>
        </p:spPr>
      </p:sp>
      <p:sp>
        <p:nvSpPr>
          <p:cNvPr id="10" name="Text 8"/>
          <p:cNvSpPr txBox="1"/>
          <p:nvPr/>
        </p:nvSpPr>
        <p:spPr>
          <a:xfrm>
            <a:off x="841248" y="2487168"/>
            <a:ext cx="3108960" cy="493776"/>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Muscular endurance</a:t>
            </a:r>
            <a:endParaRPr lang="en-US" sz="1550" dirty="0"/>
          </a:p>
        </p:txBody>
      </p:sp>
      <p:sp>
        <p:nvSpPr>
          <p:cNvPr id="11" name="Text 9"/>
          <p:cNvSpPr txBox="1"/>
          <p:nvPr/>
        </p:nvSpPr>
        <p:spPr>
          <a:xfrm>
            <a:off x="4069080" y="2487168"/>
            <a:ext cx="7223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events and sports lasting more than 30 minutes</a:t>
            </a:r>
            <a:endParaRPr lang="en-US" sz="1350" dirty="0"/>
          </a:p>
        </p:txBody>
      </p:sp>
      <p:sp>
        <p:nvSpPr>
          <p:cNvPr id="12" name="Shape 10"/>
          <p:cNvSpPr/>
          <p:nvPr/>
        </p:nvSpPr>
        <p:spPr>
          <a:xfrm>
            <a:off x="640080" y="3145536"/>
            <a:ext cx="10881360" cy="640080"/>
          </a:xfrm>
          <a:prstGeom prst="roundRect">
            <a:avLst>
              <a:gd name="adj" fmla="val 7143"/>
            </a:avLst>
          </a:prstGeom>
          <a:solidFill>
            <a:srgbClr val="E4EFE8"/>
          </a:solidFill>
          <a:ln/>
        </p:spPr>
      </p:sp>
      <p:sp>
        <p:nvSpPr>
          <p:cNvPr id="13" name="Text 11"/>
          <p:cNvSpPr txBox="1"/>
          <p:nvPr/>
        </p:nvSpPr>
        <p:spPr>
          <a:xfrm>
            <a:off x="841248" y="3236976"/>
            <a:ext cx="3108960" cy="493776"/>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Muscular strength</a:t>
            </a:r>
            <a:endParaRPr lang="en-US" sz="1550" dirty="0"/>
          </a:p>
        </p:txBody>
      </p:sp>
      <p:sp>
        <p:nvSpPr>
          <p:cNvPr id="14" name="Text 12"/>
          <p:cNvSpPr txBox="1"/>
          <p:nvPr/>
        </p:nvSpPr>
        <p:spPr>
          <a:xfrm>
            <a:off x="4069080" y="3236976"/>
            <a:ext cx="7223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activities requiring force, for example throwing events</a:t>
            </a:r>
            <a:endParaRPr lang="en-US" sz="1350" dirty="0"/>
          </a:p>
        </p:txBody>
      </p:sp>
      <p:sp>
        <p:nvSpPr>
          <p:cNvPr id="15" name="Shape 13"/>
          <p:cNvSpPr/>
          <p:nvPr/>
        </p:nvSpPr>
        <p:spPr>
          <a:xfrm>
            <a:off x="640080" y="3895344"/>
            <a:ext cx="10881360" cy="640080"/>
          </a:xfrm>
          <a:prstGeom prst="roundRect">
            <a:avLst>
              <a:gd name="adj" fmla="val 7143"/>
            </a:avLst>
          </a:prstGeom>
          <a:solidFill>
            <a:srgbClr val="FFFFFF"/>
          </a:solidFill>
          <a:ln/>
        </p:spPr>
      </p:sp>
      <p:sp>
        <p:nvSpPr>
          <p:cNvPr id="16" name="Text 14"/>
          <p:cNvSpPr txBox="1"/>
          <p:nvPr/>
        </p:nvSpPr>
        <p:spPr>
          <a:xfrm>
            <a:off x="841248" y="3986784"/>
            <a:ext cx="3108960" cy="493776"/>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Speed</a:t>
            </a:r>
            <a:endParaRPr lang="en-US" sz="1550" dirty="0"/>
          </a:p>
        </p:txBody>
      </p:sp>
      <p:sp>
        <p:nvSpPr>
          <p:cNvPr id="17" name="Text 15"/>
          <p:cNvSpPr txBox="1"/>
          <p:nvPr/>
        </p:nvSpPr>
        <p:spPr>
          <a:xfrm>
            <a:off x="4069080" y="3986784"/>
            <a:ext cx="7223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activities requiring fast movement, for example sprinting</a:t>
            </a:r>
            <a:endParaRPr lang="en-US" sz="1350" dirty="0"/>
          </a:p>
        </p:txBody>
      </p:sp>
      <p:sp>
        <p:nvSpPr>
          <p:cNvPr id="18" name="Shape 16"/>
          <p:cNvSpPr/>
          <p:nvPr/>
        </p:nvSpPr>
        <p:spPr>
          <a:xfrm>
            <a:off x="640080" y="4645152"/>
            <a:ext cx="10881360" cy="640080"/>
          </a:xfrm>
          <a:prstGeom prst="roundRect">
            <a:avLst>
              <a:gd name="adj" fmla="val 7143"/>
            </a:avLst>
          </a:prstGeom>
          <a:solidFill>
            <a:srgbClr val="E4EFE8"/>
          </a:solidFill>
          <a:ln/>
        </p:spPr>
      </p:sp>
      <p:sp>
        <p:nvSpPr>
          <p:cNvPr id="19" name="Text 17"/>
          <p:cNvSpPr txBox="1"/>
          <p:nvPr/>
        </p:nvSpPr>
        <p:spPr>
          <a:xfrm>
            <a:off x="841248" y="4736592"/>
            <a:ext cx="3108960" cy="493776"/>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Flexibility</a:t>
            </a:r>
            <a:endParaRPr lang="en-US" sz="1550" dirty="0"/>
          </a:p>
        </p:txBody>
      </p:sp>
      <p:sp>
        <p:nvSpPr>
          <p:cNvPr id="20" name="Text 18"/>
          <p:cNvSpPr txBox="1"/>
          <p:nvPr/>
        </p:nvSpPr>
        <p:spPr>
          <a:xfrm>
            <a:off x="4069080" y="4736592"/>
            <a:ext cx="7223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activities requiring a wide range of movement around a joint, for example gymnastics and martial arts</a:t>
            </a:r>
            <a:endParaRPr lang="en-US" sz="1350" dirty="0"/>
          </a:p>
        </p:txBody>
      </p:sp>
      <p:sp>
        <p:nvSpPr>
          <p:cNvPr id="21" name="Shape 19"/>
          <p:cNvSpPr/>
          <p:nvPr/>
        </p:nvSpPr>
        <p:spPr>
          <a:xfrm>
            <a:off x="640080" y="5394960"/>
            <a:ext cx="10881360" cy="640080"/>
          </a:xfrm>
          <a:prstGeom prst="roundRect">
            <a:avLst>
              <a:gd name="adj" fmla="val 7143"/>
            </a:avLst>
          </a:prstGeom>
          <a:solidFill>
            <a:srgbClr val="FFFFFF"/>
          </a:solidFill>
          <a:ln/>
        </p:spPr>
      </p:sp>
      <p:sp>
        <p:nvSpPr>
          <p:cNvPr id="22" name="Text 20"/>
          <p:cNvSpPr txBox="1"/>
          <p:nvPr/>
        </p:nvSpPr>
        <p:spPr>
          <a:xfrm>
            <a:off x="841248" y="5486400"/>
            <a:ext cx="3108960" cy="493776"/>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Body composition</a:t>
            </a:r>
            <a:endParaRPr lang="en-US" sz="1550" dirty="0"/>
          </a:p>
        </p:txBody>
      </p:sp>
      <p:sp>
        <p:nvSpPr>
          <p:cNvPr id="23" name="Text 21"/>
          <p:cNvSpPr txBox="1"/>
          <p:nvPr/>
        </p:nvSpPr>
        <p:spPr>
          <a:xfrm>
            <a:off x="4069080" y="5486400"/>
            <a:ext cx="7223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low body fat, for example gymnastics; high muscle mass, for example sprinters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A</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Skill-related components and their sports.</a:t>
            </a:r>
            <a:endParaRPr lang="en-US" sz="3400" dirty="0"/>
          </a:p>
        </p:txBody>
      </p:sp>
      <p:sp>
        <p:nvSpPr>
          <p:cNvPr id="6" name="Shape 4"/>
          <p:cNvSpPr/>
          <p:nvPr/>
        </p:nvSpPr>
        <p:spPr>
          <a:xfrm>
            <a:off x="640080" y="1645920"/>
            <a:ext cx="10881360" cy="758952"/>
          </a:xfrm>
          <a:prstGeom prst="roundRect">
            <a:avLst>
              <a:gd name="adj" fmla="val 6024"/>
            </a:avLst>
          </a:prstGeom>
          <a:solidFill>
            <a:srgbClr val="E4EFE8"/>
          </a:solidFill>
          <a:ln/>
        </p:spPr>
      </p:sp>
      <p:sp>
        <p:nvSpPr>
          <p:cNvPr id="7" name="Text 5"/>
          <p:cNvSpPr txBox="1"/>
          <p:nvPr/>
        </p:nvSpPr>
        <p:spPr>
          <a:xfrm>
            <a:off x="841248" y="1737360"/>
            <a:ext cx="256032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Power</a:t>
            </a:r>
            <a:endParaRPr lang="en-US" sz="1550" dirty="0"/>
          </a:p>
        </p:txBody>
      </p:sp>
      <p:sp>
        <p:nvSpPr>
          <p:cNvPr id="8" name="Text 6"/>
          <p:cNvSpPr txBox="1"/>
          <p:nvPr/>
        </p:nvSpPr>
        <p:spPr>
          <a:xfrm>
            <a:off x="3520440" y="1737360"/>
            <a:ext cx="777240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activities requiring explosive movement, for example gymnastics and basketball</a:t>
            </a:r>
            <a:endParaRPr lang="en-US" sz="1350" dirty="0"/>
          </a:p>
        </p:txBody>
      </p:sp>
      <p:sp>
        <p:nvSpPr>
          <p:cNvPr id="9" name="Shape 7"/>
          <p:cNvSpPr/>
          <p:nvPr/>
        </p:nvSpPr>
        <p:spPr>
          <a:xfrm>
            <a:off x="640080" y="2514600"/>
            <a:ext cx="10881360" cy="758952"/>
          </a:xfrm>
          <a:prstGeom prst="roundRect">
            <a:avLst>
              <a:gd name="adj" fmla="val 6024"/>
            </a:avLst>
          </a:prstGeom>
          <a:solidFill>
            <a:srgbClr val="FFFFFF"/>
          </a:solidFill>
          <a:ln/>
        </p:spPr>
      </p:sp>
      <p:sp>
        <p:nvSpPr>
          <p:cNvPr id="10" name="Text 8"/>
          <p:cNvSpPr txBox="1"/>
          <p:nvPr/>
        </p:nvSpPr>
        <p:spPr>
          <a:xfrm>
            <a:off x="841248" y="2606040"/>
            <a:ext cx="256032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Agility</a:t>
            </a:r>
            <a:endParaRPr lang="en-US" sz="1550" dirty="0"/>
          </a:p>
        </p:txBody>
      </p:sp>
      <p:sp>
        <p:nvSpPr>
          <p:cNvPr id="11" name="Text 9"/>
          <p:cNvSpPr txBox="1"/>
          <p:nvPr/>
        </p:nvSpPr>
        <p:spPr>
          <a:xfrm>
            <a:off x="3520440" y="2606040"/>
            <a:ext cx="777240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activities requiring quick changes of direction, for example dodging the opposition in a team game, and freestyle skiing</a:t>
            </a:r>
            <a:endParaRPr lang="en-US" sz="1350" dirty="0"/>
          </a:p>
        </p:txBody>
      </p:sp>
      <p:sp>
        <p:nvSpPr>
          <p:cNvPr id="12" name="Shape 10"/>
          <p:cNvSpPr/>
          <p:nvPr/>
        </p:nvSpPr>
        <p:spPr>
          <a:xfrm>
            <a:off x="640080" y="3383280"/>
            <a:ext cx="10881360" cy="758952"/>
          </a:xfrm>
          <a:prstGeom prst="roundRect">
            <a:avLst>
              <a:gd name="adj" fmla="val 6024"/>
            </a:avLst>
          </a:prstGeom>
          <a:solidFill>
            <a:srgbClr val="E4EFE8"/>
          </a:solidFill>
          <a:ln/>
        </p:spPr>
      </p:sp>
      <p:sp>
        <p:nvSpPr>
          <p:cNvPr id="13" name="Text 11"/>
          <p:cNvSpPr txBox="1"/>
          <p:nvPr/>
        </p:nvSpPr>
        <p:spPr>
          <a:xfrm>
            <a:off x="841248" y="3474720"/>
            <a:ext cx="256032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Reaction time</a:t>
            </a:r>
            <a:endParaRPr lang="en-US" sz="1550" dirty="0"/>
          </a:p>
        </p:txBody>
      </p:sp>
      <p:sp>
        <p:nvSpPr>
          <p:cNvPr id="14" name="Text 12"/>
          <p:cNvSpPr txBox="1"/>
          <p:nvPr/>
        </p:nvSpPr>
        <p:spPr>
          <a:xfrm>
            <a:off x="3520440" y="3474720"/>
            <a:ext cx="777240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any activity where a quick decision or response to a stimulus is needed</a:t>
            </a:r>
            <a:endParaRPr lang="en-US" sz="1350" dirty="0"/>
          </a:p>
        </p:txBody>
      </p:sp>
      <p:sp>
        <p:nvSpPr>
          <p:cNvPr id="15" name="Shape 13"/>
          <p:cNvSpPr/>
          <p:nvPr/>
        </p:nvSpPr>
        <p:spPr>
          <a:xfrm>
            <a:off x="640080" y="4251960"/>
            <a:ext cx="10881360" cy="758952"/>
          </a:xfrm>
          <a:prstGeom prst="roundRect">
            <a:avLst>
              <a:gd name="adj" fmla="val 6024"/>
            </a:avLst>
          </a:prstGeom>
          <a:solidFill>
            <a:srgbClr val="FFFFFF"/>
          </a:solidFill>
          <a:ln/>
        </p:spPr>
      </p:sp>
      <p:sp>
        <p:nvSpPr>
          <p:cNvPr id="16" name="Text 14"/>
          <p:cNvSpPr txBox="1"/>
          <p:nvPr/>
        </p:nvSpPr>
        <p:spPr>
          <a:xfrm>
            <a:off x="841248" y="4343400"/>
            <a:ext cx="256032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Balance</a:t>
            </a:r>
            <a:endParaRPr lang="en-US" sz="1550" dirty="0"/>
          </a:p>
        </p:txBody>
      </p:sp>
      <p:sp>
        <p:nvSpPr>
          <p:cNvPr id="17" name="Text 15"/>
          <p:cNvSpPr txBox="1"/>
          <p:nvPr/>
        </p:nvSpPr>
        <p:spPr>
          <a:xfrm>
            <a:off x="3520440" y="4343400"/>
            <a:ext cx="777240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an activity requiring the control of the distribution of weight, or to remain upright and steady</a:t>
            </a:r>
            <a:endParaRPr lang="en-US" sz="1350" dirty="0"/>
          </a:p>
        </p:txBody>
      </p:sp>
      <p:sp>
        <p:nvSpPr>
          <p:cNvPr id="18" name="Shape 16"/>
          <p:cNvSpPr/>
          <p:nvPr/>
        </p:nvSpPr>
        <p:spPr>
          <a:xfrm>
            <a:off x="640080" y="5120640"/>
            <a:ext cx="10881360" cy="758952"/>
          </a:xfrm>
          <a:prstGeom prst="roundRect">
            <a:avLst>
              <a:gd name="adj" fmla="val 6024"/>
            </a:avLst>
          </a:prstGeom>
          <a:solidFill>
            <a:srgbClr val="E4EFE8"/>
          </a:solidFill>
          <a:ln/>
        </p:spPr>
      </p:sp>
      <p:sp>
        <p:nvSpPr>
          <p:cNvPr id="19" name="Text 17"/>
          <p:cNvSpPr txBox="1"/>
          <p:nvPr/>
        </p:nvSpPr>
        <p:spPr>
          <a:xfrm>
            <a:off x="841248" y="5212080"/>
            <a:ext cx="2560320" cy="6126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Coordination</a:t>
            </a:r>
            <a:endParaRPr lang="en-US" sz="1550" dirty="0"/>
          </a:p>
        </p:txBody>
      </p:sp>
      <p:sp>
        <p:nvSpPr>
          <p:cNvPr id="20" name="Text 18"/>
          <p:cNvSpPr txBox="1"/>
          <p:nvPr/>
        </p:nvSpPr>
        <p:spPr>
          <a:xfrm>
            <a:off x="3520440" y="5212080"/>
            <a:ext cx="7772400" cy="6492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any activity requiring the movement of two or more body parts, which can include sporting equipment, for example hand, eyes and tennis racquet to connect with the tennis ball</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51</Slides>
  <Notes>51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C3 Content Area A Teacher Deck</dc:title>
  <dc:subject>PptxGenJS Presentation</dc:subject>
  <dc:creator>DHS PE Department</dc:creator>
  <cp:lastModifiedBy>DHS PE Department</cp:lastModifiedBy>
  <cp:revision>1</cp:revision>
  <dcterms:created xsi:type="dcterms:W3CDTF">2026-08-31T09:14:51Z</dcterms:created>
  <dcterms:modified xsi:type="dcterms:W3CDTF">2026-08-31T09:14:51Z</dcterms:modified>
</cp:coreProperties>
</file>