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ransfordanthony-walker/Documents/Claude Code/BTEC Centre/site/img/component-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41413">
              <a:alpha val="5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1360" y="554553"/>
            <a:ext cx="9085936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587913" y="2319040"/>
            <a:ext cx="9513509" cy="1209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area B.</a:t>
            </a:r>
            <a:endParaRPr lang="en-US" sz="5000" dirty="0"/>
          </a:p>
        </p:txBody>
      </p:sp>
      <p:sp>
        <p:nvSpPr>
          <p:cNvPr id="6" name="Text 3"/>
          <p:cNvSpPr txBox="1"/>
          <p:nvPr/>
        </p:nvSpPr>
        <p:spPr>
          <a:xfrm>
            <a:off x="641360" y="3528974"/>
            <a:ext cx="897904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fitness testing to determine fitness levels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1360" y="5646359"/>
            <a:ext cx="4703308" cy="12603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55147" y="5797601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NAME: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855147" y="6352154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TEACHER: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641360" y="7057949"/>
            <a:ext cx="8017002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Exam: Thu 6 May 2027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10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ANALYSE, THEN RECOMMEND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504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steps, every time: compare the score to normative data, analyse what it means for this performer, then recommend a training method that would improve it.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87913" y="151241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Performer and sport: ____________________________</a:t>
            </a:r>
            <a:endParaRPr lang="en-US" sz="1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865315"/>
          <a:ext cx="9513509" cy="914400"/>
        </p:xfrm>
        <a:graphic>
          <a:graphicData uri="http://schemas.openxmlformats.org/drawingml/2006/table">
            <a:tbl>
              <a:tblPr/>
              <a:tblGrid>
                <a:gridCol w="1924080"/>
                <a:gridCol w="1710294"/>
                <a:gridCol w="2886121"/>
                <a:gridCol w="2993014"/>
              </a:tblGrid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and score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· Rating from the table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· What it means for this performer in their sport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· Recommendation, and why it would work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133092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092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092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587913" y="640256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recommendation has to name a real training method. "Train harder" is not a recommendation.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11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B EXAM PRACTICE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9513509" cy="1260348"/>
          </a:xfrm>
          <a:prstGeom prst="roundRect">
            <a:avLst>
              <a:gd name="adj" fmla="val 4353"/>
            </a:avLst>
          </a:prstGeom>
          <a:solidFill>
            <a:srgbClr val="F1EFE5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01700" y="1109106"/>
            <a:ext cx="9085936" cy="10586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Adam is a badminton player completing fitness testing.
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(a) 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one reason why fitness testing is important. 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(1)
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(b) 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how the sit and reach test is carried out. 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(3)
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(c) 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what the Bioelectrical Impedance Analysis test does. </a:t>
            </a:r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94807" y="2520696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94807" y="2974421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94807" y="3428147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94807" y="3881872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94807" y="4335597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94807" y="4789322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94807" y="5243048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94807" y="5696773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87913" y="640256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mark:        / 6            One thing to revise tonight: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772241" y="6705051"/>
            <a:ext cx="427573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SELF-TEST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notes. Mark it against the knowledge organiser on the next page.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87913" y="146200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Give two reasons why fitness testing is carried out.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08594" y="1845149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08594" y="2208130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87913" y="239970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Name the four pre-test procedures.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08594" y="2782848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08594" y="3145829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87913" y="3337402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Define reliability, and define validity.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08594" y="3720547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08594" y="4083528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87913" y="4275100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Name the four tests for aerobic endurance.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08594" y="4658246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8594" y="5021226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87913" y="5212799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Name the two tests for agility.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8594" y="5595945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8594" y="5958925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87913" y="615049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What are the three steps from a test result to a recommendation?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08594" y="6533644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08594" y="6896624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B KNOWLEDGE ORGANISER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E4EF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58943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B1 Why and how we test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758943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Reasons: baseline data for monitoring and improving performance · design training programmes · determine if training is working · something to aim for · goal setting aims.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Pre-test: calibration of equipment · informed consent · PAR-Q (Physical Activity Readiness Questionnaire) · participant pre fitness test check.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Reliability: results are consistent. Affected by calibration, motivation of the participant, testing conditions (inside vs outside), experience of the tester, compliance with the standardised procedure.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Validity: measures what it says it measures.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Practicality: cost, time to set up, perform and analyse, number tested at once.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375908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3930113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 Physical tests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3930113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Aerobic endurance: multi-stage fitness test (bleep, 20m) · Yo-Yo · Harvard step · 12-minute Cooper run or swim.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Muscular endurance: one-minute press-up · one-minute sit-up · timed plank.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Flexibility: sit and reach · calf muscle · shoulder flexibility.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Speed: 30 metre sprint · 30 metre flying sprint.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Muscular strength: grip dynamometer · 1 Rep Max.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composition: BMI (kg ÷ m²) · BIA (electric current, measures fat and muscle mass) · waist to hip ratio.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693025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F6ECDD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101282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B3 and B4 Skill tests and results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7101282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Agility: Illinois agility run · T Test.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Balance: stork stand · Y balance.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Coordination: alternate-hand wall toss · stick flip.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Power: vertical jump · standing long or broad jump · Margaria-Kalamen.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Reaction time: ruler drop · online reaction time test.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Interpreting results: compare to normative published data and give the rating in the table's words · analyse what it means for this performer · recommend a training method that would improve the weakness.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questions: one mark per protocol step.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87913" y="6301740"/>
            <a:ext cx="9513509" cy="705795"/>
          </a:xfrm>
          <a:prstGeom prst="roundRect">
            <a:avLst>
              <a:gd name="adj" fmla="val 7773"/>
            </a:avLst>
          </a:prstGeom>
          <a:solidFill>
            <a:srgbClr val="FAE6E8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01700" y="6452982"/>
            <a:ext cx="9085936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 is consistency. Validity is measuring the right thing. Practicality is cost and time. The exam has asked you to tell them apart.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TEST, AND WHAT HAPPENS FIRST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57864"/>
            <a:ext cx="9513509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reasons a coach carries out fitness testing. Write each one, then what the coach can do with it:</a:t>
            </a:r>
            <a:endParaRPr lang="en-US" sz="12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310762"/>
          <a:ext cx="9513509" cy="914400"/>
        </p:xfrm>
        <a:graphic>
          <a:graphicData uri="http://schemas.openxmlformats.org/drawingml/2006/table">
            <a:tbl>
              <a:tblPr/>
              <a:tblGrid>
                <a:gridCol w="3848161"/>
                <a:gridCol w="5665348"/>
              </a:tblGrid>
              <a:tr h="3226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Reason for testing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lets the coach do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4234769"/>
            <a:ext cx="9513509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pre-test procedures. Complete each, and say why it is done:</a:t>
            </a:r>
            <a:endParaRPr lang="en-US" sz="1200" dirty="0"/>
          </a:p>
        </p:txBody>
      </p:sp>
      <p:graphicFrame>
        <p:nvGraphicFramePr>
          <p:cNvPr id="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4638081"/>
          <a:ext cx="9513509" cy="914400"/>
        </p:xfrm>
        <a:graphic>
          <a:graphicData uri="http://schemas.openxmlformats.org/drawingml/2006/table">
            <a:tbl>
              <a:tblPr/>
              <a:tblGrid>
                <a:gridCol w="3848161"/>
                <a:gridCol w="5665348"/>
              </a:tblGrid>
              <a:tr h="3226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Procedure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it is done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55455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C____________ of equipment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5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Complete i__________ consent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5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Complete the P______ (write out what the letters stand for)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5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Participant pre fitness test c______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RELIABILITY, VALIDITY AND PRACTICALITY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three get mixed up, and the exam has asked students to pick the right one from a list. Define each precisely: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87913" y="1462004"/>
            <a:ext cx="3042898" cy="1915729"/>
          </a:xfrm>
          <a:prstGeom prst="roundRect">
            <a:avLst>
              <a:gd name="adj" fmla="val 3341"/>
            </a:avLst>
          </a:prstGeom>
          <a:solidFill>
            <a:srgbClr val="E4EF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01700" y="1593080"/>
            <a:ext cx="2615324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01700" y="2268626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01700" y="2631607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01700" y="2994587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759083" y="1462004"/>
            <a:ext cx="3042898" cy="1915729"/>
          </a:xfrm>
          <a:prstGeom prst="roundRect">
            <a:avLst>
              <a:gd name="adj" fmla="val 3341"/>
            </a:avLst>
          </a:prstGeom>
          <a:solidFill>
            <a:srgbClr val="E3EDF3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3972870" y="1593080"/>
            <a:ext cx="2615324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Validity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972870" y="2268626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72870" y="2631607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72870" y="2994587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930253" y="1462004"/>
            <a:ext cx="3042898" cy="1915729"/>
          </a:xfrm>
          <a:prstGeom prst="roundRect">
            <a:avLst>
              <a:gd name="adj" fmla="val 3341"/>
            </a:avLst>
          </a:prstGeom>
          <a:solidFill>
            <a:srgbClr val="F6ECDD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7144040" y="1593080"/>
            <a:ext cx="2615324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Practicality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144040" y="2268626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144040" y="2631607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44040" y="2994587"/>
            <a:ext cx="26153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87913" y="3579388"/>
            <a:ext cx="9513509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factors that affect reliability. Write each one, and how it would change a result:</a:t>
            </a:r>
            <a:endParaRPr lang="en-US" sz="1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3982700"/>
          <a:ext cx="9513509" cy="914400"/>
        </p:xfrm>
        <a:graphic>
          <a:graphicData uri="http://schemas.openxmlformats.org/drawingml/2006/table">
            <a:tbl>
              <a:tblPr/>
              <a:tblGrid>
                <a:gridCol w="3634374"/>
                <a:gridCol w="5879135"/>
              </a:tblGrid>
              <a:tr h="3226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Factor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it would change the result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50413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13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13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13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13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4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TESTS: AEROBIC AND MUSCULAR ENDURANCE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protocol as </a:t>
            </a:r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steps</a:t>
            </a:r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 three-mark describe question needs at least four steps, so give yourself room.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2779227"/>
                <a:gridCol w="6734282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 and test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the test is carried out, step by step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2301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Aerobic endurance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Multi-stage fitness test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(bleep test)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1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Aerobic endurance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12-minute Cooper run or swim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1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endurance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One-minute press-up or sit-up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1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endurance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Timed plank test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805879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other two aerobic endurance tests are the Y______ test and the H________ step test.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5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TESTS: FLEXIBILITY, SPEED, STRENGTH, BODY COMPOSITION</a:t>
            </a:r>
            <a:endParaRPr lang="en-US" sz="2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008278"/>
          <a:ext cx="9513509" cy="914400"/>
        </p:xfrm>
        <a:graphic>
          <a:graphicData uri="http://schemas.openxmlformats.org/drawingml/2006/table">
            <a:tbl>
              <a:tblPr/>
              <a:tblGrid>
                <a:gridCol w="1817187"/>
                <a:gridCol w="2779227"/>
                <a:gridCol w="491709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tests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the main test is carried out, step by step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25026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26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26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strength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26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Body composition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87913" y="6402568"/>
            <a:ext cx="9513509" cy="806623"/>
          </a:xfrm>
          <a:prstGeom prst="roundRect">
            <a:avLst>
              <a:gd name="adj" fmla="val 6802"/>
            </a:avLst>
          </a:prstGeom>
          <a:solidFill>
            <a:srgbClr val="F6ECDD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801700" y="6553810"/>
            <a:ext cx="9085936" cy="58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composition, precisely.  </a:t>
            </a:r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BMI = weight in kg ÷ height in m squared.   BIA passes an electric current through the body to measure body fat and muscle mass.   Waist to hip ratio = waist ÷ hip circumference.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6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MARK PER STEP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9513509" cy="725960"/>
          </a:xfrm>
          <a:prstGeom prst="roundRect">
            <a:avLst>
              <a:gd name="adj" fmla="val 7557"/>
            </a:avLst>
          </a:prstGeom>
          <a:solidFill>
            <a:srgbClr val="FAE6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01700" y="1109106"/>
            <a:ext cx="9085936" cy="504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exam question: </a:t>
            </a:r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"Describe how the standing long or broad jump test is carried out." (3 marks). The mark scheme gave one mark for each protocol point, from twelve possible points.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587913" y="1865315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Twelve points the mark scheme accepted. Tick the four you would write: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87913" y="2268626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Tape measure laid on the floor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3759083" y="2268626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Stands on or behind a line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6930253" y="2268626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Feet slightly or shoulder width apart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87913" y="2692103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Jumps from a standstill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3759083" y="2692103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Takes off with two feet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6930253" y="2692103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Bends their knees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587913" y="3115580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Swings their arms</a:t>
            </a:r>
            <a:endParaRPr lang="en-US" sz="1000" dirty="0"/>
          </a:p>
        </p:txBody>
      </p:sp>
      <p:sp>
        <p:nvSpPr>
          <p:cNvPr id="15" name="Text 13"/>
          <p:cNvSpPr txBox="1"/>
          <p:nvPr/>
        </p:nvSpPr>
        <p:spPr>
          <a:xfrm>
            <a:off x="3759083" y="3115580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Jumps forward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930253" y="3115580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Jumps as far as possible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587913" y="3539057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Lands on two feet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3759083" y="3539057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Does not fall backwards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6930253" y="3539057"/>
            <a:ext cx="3064276" cy="383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☐  Measured from take-off line to back of heels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587913" y="413394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write a full protocol for a test of your choice, as separate numbered steps: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587913" y="453725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Test: ____________________________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801700" y="5142220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01700" y="5565697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1700" y="5989174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1700" y="6412651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1700" y="6836128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587913" y="710836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your partner run the test from your steps alone, without asking a single question?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7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TESTS: SKILL-RELATED COMPONENTS</a:t>
            </a:r>
            <a:endParaRPr lang="en-US" sz="25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008278"/>
          <a:ext cx="9513509" cy="914400"/>
        </p:xfrm>
        <a:graphic>
          <a:graphicData uri="http://schemas.openxmlformats.org/drawingml/2006/table">
            <a:tbl>
              <a:tblPr/>
              <a:tblGrid>
                <a:gridCol w="1817187"/>
                <a:gridCol w="2779227"/>
                <a:gridCol w="491709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tests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the main test is carried out, step by step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06877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77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Balance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77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Coordination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77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77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Reaction time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8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RESULTS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every test you perform. You will use your own data to write recommendations later, and again in content areas C and D.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1175827"/>
                <a:gridCol w="2672334"/>
                <a:gridCol w="2351654"/>
                <a:gridCol w="1496507"/>
                <a:gridCol w="1817187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 measured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My score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Rating from normative data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97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B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9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 RESULTS AGAINST NORMATIVE DATA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mark, and it is the easiest in the paper. Use the table's </a:t>
            </a:r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words</a:t>
            </a:r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the rating, and check the row twice.</a:t>
            </a:r>
            <a:endParaRPr lang="en-US" sz="12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62004"/>
          <a:ext cx="3848161" cy="914400"/>
        </p:xfrm>
        <a:graphic>
          <a:graphicData uri="http://schemas.openxmlformats.org/drawingml/2006/table">
            <a:tbl>
              <a:tblPr/>
              <a:tblGrid>
                <a:gridCol w="1924080"/>
                <a:gridCol w="1924080"/>
              </a:tblGrid>
              <a:tr h="3629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4234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over 14cm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Excellent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4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14cm to 11cm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Above average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4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10.9cm to 7cm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4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6.9cm to 4cm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Below average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4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under 4cm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1159520"/>
            <a:ext cx="3848161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 and reach normative data</a:t>
            </a:r>
            <a:endParaRPr lang="en-US" sz="1050" dirty="0"/>
          </a:p>
        </p:txBody>
      </p:sp>
      <p:sp>
        <p:nvSpPr>
          <p:cNvPr id="8" name="Text 5"/>
          <p:cNvSpPr txBox="1"/>
          <p:nvPr/>
        </p:nvSpPr>
        <p:spPr>
          <a:xfrm>
            <a:off x="4917095" y="1159520"/>
            <a:ext cx="5130881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rating for each score:</a:t>
            </a:r>
            <a:endParaRPr lang="en-US" sz="1200" dirty="0"/>
          </a:p>
        </p:txBody>
      </p:sp>
      <p:sp>
        <p:nvSpPr>
          <p:cNvPr id="9" name="Text 6"/>
          <p:cNvSpPr txBox="1"/>
          <p:nvPr/>
        </p:nvSpPr>
        <p:spPr>
          <a:xfrm>
            <a:off x="4917095" y="1613245"/>
            <a:ext cx="1282720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cm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306708" y="1895563"/>
            <a:ext cx="374126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4917095" y="2167799"/>
            <a:ext cx="1282720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12.0 cm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306708" y="2450117"/>
            <a:ext cx="374126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4917095" y="2722352"/>
            <a:ext cx="1282720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16.5 cm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306708" y="3004670"/>
            <a:ext cx="374126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4917095" y="3276905"/>
            <a:ext cx="1282720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7.0 cm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306708" y="3559223"/>
            <a:ext cx="374126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4917095" y="3831458"/>
            <a:ext cx="1282720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3.9 cm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6306708" y="4113776"/>
            <a:ext cx="374126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587913" y="453725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of those scores sit close to a boundary. Which two, and how did you decide?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801700" y="4990978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01700" y="5394289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87913" y="5999256"/>
            <a:ext cx="9513509" cy="806623"/>
          </a:xfrm>
          <a:prstGeom prst="roundRect">
            <a:avLst>
              <a:gd name="adj" fmla="val 6802"/>
            </a:avLst>
          </a:prstGeom>
          <a:solidFill>
            <a:srgbClr val="FAE6E8"/>
          </a:solidFill>
          <a:ln/>
        </p:spPr>
      </p:sp>
      <p:sp>
        <p:nvSpPr>
          <p:cNvPr id="23" name="Text 20"/>
          <p:cNvSpPr txBox="1"/>
          <p:nvPr/>
        </p:nvSpPr>
        <p:spPr>
          <a:xfrm>
            <a:off x="801700" y="6170664"/>
            <a:ext cx="9085936" cy="5041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rating exactly as the table writes it. "Below average" earns the mark. "Quite bad" or "needs work" does not.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 Area B Student Booklet</dc:title>
  <dc:subject>PptxGenJS Presentation</dc:subject>
  <dc:creator>DHS PE Department</dc:creator>
  <cp:lastModifiedBy>DHS PE Department</cp:lastModifiedBy>
  <cp:revision>1</cp:revision>
  <dcterms:created xsi:type="dcterms:W3CDTF">2026-08-31T10:21:23Z</dcterms:created>
  <dcterms:modified xsi:type="dcterms:W3CDTF">2026-08-31T10:21:23Z</dcterms:modified>
</cp:coreProperties>
</file>