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notesMasterIdLst>
    <p:notesMasterId r:id="rId4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esProps" Target="presProps.xml"/><Relationship Id="rId49" Type="http://schemas.openxmlformats.org/officeDocument/2006/relationships/viewProps" Target="viewProps.xml"/><Relationship Id="rId50" Type="http://schemas.openxmlformats.org/officeDocument/2006/relationships/theme" Target="theme/theme1.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Area B is the largest content area and the most practical. Spec Issue 4 pp.42-44. Demonstration videos for the tests are in Component 3/B Fitness testing/Videos. Every week has a testing practical: students should perform every test they will be asked to describe.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three-way distinction is examined directly, including as a multiple choice question where the wrong options are the other two words.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January 2026 question 3(a) with its mark scheme, including why each distractor was wrong. Drill this three-way distinction hard: it is free marks once secure.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B1 verbatim. Link each factor to a testing mistake students will actually make in the practical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deliberate-error repeat is the lesson: a different surface, an untrained timer or a shouted crowd changes the number. That is reliability made visible. Demonstration videos are in the Videos folder.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B2 verbatim. The bleep test is 20 metres: that number is examinable. Protocols are practised in this week's practical.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weeks. B2 and B3 are long lists of protocols: the practicals are what make them stick.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B2 verbatim. The BIA explanation is from the January 2026 mark scheme: 'body composition (1) electric current flows through the body, measures muscle mass or body fat (1)'. Two marks, identify and expand.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highest-value exam skill in area B: describe questions are worth up to three marks and each protocol point is one mark.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January 2026 question 2(c) with its full mark scheme. This slide teaches the strategy for every describe question in the paper: separate steps, one per line, slightly more than the marks available.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could-they-run-it test is the quality bar, same as the C1 warm-up plan. Booklet pages 6 and 7 hold the protocol tables.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Demonstration videos are in Component 3/B Fitness testing/Videos if a station needs modelling. Results feed the normative data work in week 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B3 verbatim. Note the standing long jump appears here as a POWER test, and it is the one the January 2026 paper asked students to describe.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Protocols in enough detail to answer a describe question. Students perform all five in this week's practical.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Area B opens. B1 is the theory that frames every test that follows.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B4. Reading a table for one mark is the easiest mark in the paper, and it is regularly dropped by reading the wrong row.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January 2026 question 3(b), where the answer was simply 'below average' for one mark. Practise with several tables and several scores, including ones that sit exactly on a boundary.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B4. This three-step chain is also the shape of the longer questions: compare, analyse, recommend. It sets up content area C in three weeks'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Past papers with area B questions: Jan 2024, Jun 2024, Jan 2025, May 2025, Jan 2026 and the sample. Mark schemes and examiner reports sit alongside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Their own data makes B4 real. Keep the profiles: they are reused when content area C covers training methods, and again in area D for programme design.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A3 for the wall and A5 for books.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B1 verbatim. In January 2026 this was a one-mark 'state one reason why fitness testing is important' question, and the mark scheme accepted any of these. One clean reason is all it needs.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one-sentence discipline matters: students routinely write a paragraph for one mark and run out of time on the six-marker.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B1 verbatim. Show a real PAR-Q and a real informed consent form. Students complete both before the first practical, which makes the theory concrete.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685800"/>
            <a:ext cx="6400800" cy="365760"/>
          </a:xfrm>
          <a:prstGeom prst="rect">
            <a:avLst/>
          </a:prstGeom>
          <a:noFill/>
          <a:ln/>
        </p:spPr>
        <p:txBody>
          <a:bodyPr wrap="square" lIns="0" tIns="0" rIns="0" bIns="0" rtlCol="0" anchor="ctr"/>
          <a:lstStyle/>
          <a:p>
            <a:pPr indent="0" marL="0">
              <a:buNone/>
            </a:pPr>
            <a:r>
              <a:rPr lang="en-US" sz="1500" b="1" spc="500" kern="0" dirty="0">
                <a:solidFill>
                  <a:srgbClr val="FFFFFF"/>
                </a:solidFill>
                <a:latin typeface="Calibri" pitchFamily="34" charset="0"/>
                <a:ea typeface="Calibri" pitchFamily="34" charset="-122"/>
                <a:cs typeface="Calibri" pitchFamily="34" charset="-120"/>
              </a:rPr>
              <a:t>DHS BTEC SPORT · COMPONENT 3</a:t>
            </a:r>
            <a:endParaRPr lang="en-US" sz="1500" dirty="0"/>
          </a:p>
        </p:txBody>
      </p:sp>
      <p:sp>
        <p:nvSpPr>
          <p:cNvPr id="3" name="Text 1"/>
          <p:cNvSpPr txBox="1"/>
          <p:nvPr/>
        </p:nvSpPr>
        <p:spPr>
          <a:xfrm>
            <a:off x="640080" y="2103120"/>
            <a:ext cx="11155680" cy="1463040"/>
          </a:xfrm>
          <a:prstGeom prst="rect">
            <a:avLst/>
          </a:prstGeom>
          <a:noFill/>
          <a:ln/>
        </p:spPr>
        <p:txBody>
          <a:bodyPr wrap="square" lIns="0" tIns="0" rIns="0" bIns="0" rtlCol="0" anchor="ctr"/>
          <a:lstStyle/>
          <a:p>
            <a:pPr indent="0" marL="0">
              <a:buNone/>
            </a:pPr>
            <a:r>
              <a:rPr lang="en-US" sz="7000" b="1" dirty="0">
                <a:solidFill>
                  <a:srgbClr val="FFFFFF"/>
                </a:solidFill>
                <a:latin typeface="Arial" pitchFamily="34" charset="0"/>
                <a:ea typeface="Arial" pitchFamily="34" charset="-122"/>
                <a:cs typeface="Arial" pitchFamily="34" charset="-120"/>
              </a:rPr>
              <a:t>Content area B.</a:t>
            </a:r>
            <a:endParaRPr lang="en-US" sz="7000" dirty="0"/>
          </a:p>
        </p:txBody>
      </p:sp>
      <p:sp>
        <p:nvSpPr>
          <p:cNvPr id="4" name="Text 2"/>
          <p:cNvSpPr txBox="1"/>
          <p:nvPr/>
        </p:nvSpPr>
        <p:spPr>
          <a:xfrm>
            <a:off x="640080" y="3611880"/>
            <a:ext cx="10424160" cy="822960"/>
          </a:xfrm>
          <a:prstGeom prst="rect">
            <a:avLst/>
          </a:prstGeom>
          <a:noFill/>
          <a:ln/>
        </p:spPr>
        <p:txBody>
          <a:bodyPr wrap="square" lIns="0" tIns="0" rIns="0" bIns="0" rtlCol="0" anchor="ctr"/>
          <a:lstStyle/>
          <a:p>
            <a:pPr indent="0" marL="0">
              <a:buNone/>
            </a:pPr>
            <a:r>
              <a:rPr lang="en-US" sz="1900" dirty="0">
                <a:solidFill>
                  <a:srgbClr val="D8D5C9"/>
                </a:solidFill>
                <a:latin typeface="Calibri" pitchFamily="34" charset="0"/>
                <a:ea typeface="Calibri" pitchFamily="34" charset="-122"/>
                <a:cs typeface="Calibri" pitchFamily="34" charset="-120"/>
              </a:rPr>
              <a:t>Investigate fitness testing to determine fitness levels</a:t>
            </a:r>
            <a:endParaRPr lang="en-US" sz="1900" dirty="0"/>
          </a:p>
        </p:txBody>
      </p:sp>
      <p:sp>
        <p:nvSpPr>
          <p:cNvPr id="5" name="Text 3"/>
          <p:cNvSpPr txBox="1"/>
          <p:nvPr/>
        </p:nvSpPr>
        <p:spPr>
          <a:xfrm>
            <a:off x="640080" y="4937760"/>
            <a:ext cx="10058400" cy="457200"/>
          </a:xfrm>
          <a:prstGeom prst="rect">
            <a:avLst/>
          </a:prstGeom>
          <a:noFill/>
          <a:ln/>
        </p:spPr>
        <p:txBody>
          <a:bodyPr wrap="square" lIns="0" tIns="0" rIns="0" bIns="0" rtlCol="0" anchor="ctr"/>
          <a:lstStyle/>
          <a:p>
            <a:pPr indent="0" marL="0">
              <a:buNone/>
            </a:pPr>
            <a:r>
              <a:rPr lang="en-US" sz="1600" dirty="0">
                <a:solidFill>
                  <a:srgbClr val="9B978A"/>
                </a:solidFill>
                <a:latin typeface="Calibri" pitchFamily="34" charset="0"/>
                <a:ea typeface="Calibri" pitchFamily="34" charset="-122"/>
                <a:cs typeface="Calibri" pitchFamily="34" charset="-120"/>
              </a:rPr>
              <a:t>Year 11 · Weeks 22 to 24 · Exam: Thu 6 May 2027</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22 · Lesson 3</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3</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Reliability, validity and practicality</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Define reliability, validity and practicality separately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five factors that affect reliability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Choose the right word when a question offers all three</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four pre-test procedures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does PAR-Q stand for?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Why is equipment calibrated?</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Calibration of equipment · informed consent · PAR-Q · participant pre fitness test check</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Physical Activity Readiness Questionnaire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So it measures accurately and the result can be trusted</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Three words that get confused.</a:t>
            </a:r>
            <a:endParaRPr lang="en-US" sz="3400" dirty="0"/>
          </a:p>
        </p:txBody>
      </p:sp>
      <p:sp>
        <p:nvSpPr>
          <p:cNvPr id="6" name="Shape 4"/>
          <p:cNvSpPr/>
          <p:nvPr/>
        </p:nvSpPr>
        <p:spPr>
          <a:xfrm>
            <a:off x="640080" y="1737360"/>
            <a:ext cx="3520440" cy="3108960"/>
          </a:xfrm>
          <a:prstGeom prst="roundRect">
            <a:avLst>
              <a:gd name="adj" fmla="val 2353"/>
            </a:avLst>
          </a:prstGeom>
          <a:solidFill>
            <a:srgbClr val="E4EFE8"/>
          </a:solidFill>
          <a:ln/>
        </p:spPr>
      </p:sp>
      <p:sp>
        <p:nvSpPr>
          <p:cNvPr id="7" name="Text 5"/>
          <p:cNvSpPr txBox="1"/>
          <p:nvPr/>
        </p:nvSpPr>
        <p:spPr>
          <a:xfrm>
            <a:off x="868680" y="1920240"/>
            <a:ext cx="3063240" cy="457200"/>
          </a:xfrm>
          <a:prstGeom prst="rect">
            <a:avLst/>
          </a:prstGeom>
          <a:noFill/>
          <a:ln/>
        </p:spPr>
        <p:txBody>
          <a:bodyPr wrap="square" lIns="0" tIns="0" rIns="0" bIns="0" rtlCol="0" anchor="ctr"/>
          <a:lstStyle/>
          <a:p>
            <a:pPr indent="0" marL="0">
              <a:buNone/>
            </a:pPr>
            <a:r>
              <a:rPr lang="en-US" sz="2000" b="1" dirty="0">
                <a:solidFill>
                  <a:srgbClr val="2C6E49"/>
                </a:solidFill>
                <a:latin typeface="Arial" pitchFamily="34" charset="0"/>
                <a:ea typeface="Arial" pitchFamily="34" charset="-122"/>
                <a:cs typeface="Arial" pitchFamily="34" charset="-120"/>
              </a:rPr>
              <a:t>Reliability</a:t>
            </a:r>
            <a:endParaRPr lang="en-US" sz="2000" dirty="0"/>
          </a:p>
        </p:txBody>
      </p:sp>
      <p:sp>
        <p:nvSpPr>
          <p:cNvPr id="8" name="Text 6"/>
          <p:cNvSpPr txBox="1"/>
          <p:nvPr/>
        </p:nvSpPr>
        <p:spPr>
          <a:xfrm>
            <a:off x="868680" y="2468880"/>
            <a:ext cx="3063240" cy="219456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The test results are consistent. Repeat the test in the same conditions and you get the same result.</a:t>
            </a:r>
            <a:endParaRPr lang="en-US" sz="1450" dirty="0"/>
          </a:p>
        </p:txBody>
      </p:sp>
      <p:sp>
        <p:nvSpPr>
          <p:cNvPr id="9" name="Shape 7"/>
          <p:cNvSpPr/>
          <p:nvPr/>
        </p:nvSpPr>
        <p:spPr>
          <a:xfrm>
            <a:off x="4389120" y="1737360"/>
            <a:ext cx="3520440" cy="3108960"/>
          </a:xfrm>
          <a:prstGeom prst="roundRect">
            <a:avLst>
              <a:gd name="adj" fmla="val 2353"/>
            </a:avLst>
          </a:prstGeom>
          <a:solidFill>
            <a:srgbClr val="E3EDF3"/>
          </a:solidFill>
          <a:ln/>
        </p:spPr>
      </p:sp>
      <p:sp>
        <p:nvSpPr>
          <p:cNvPr id="10" name="Text 8"/>
          <p:cNvSpPr txBox="1"/>
          <p:nvPr/>
        </p:nvSpPr>
        <p:spPr>
          <a:xfrm>
            <a:off x="4617720" y="1920240"/>
            <a:ext cx="3063240" cy="457200"/>
          </a:xfrm>
          <a:prstGeom prst="rect">
            <a:avLst/>
          </a:prstGeom>
          <a:noFill/>
          <a:ln/>
        </p:spPr>
        <p:txBody>
          <a:bodyPr wrap="square" lIns="0" tIns="0" rIns="0" bIns="0" rtlCol="0" anchor="ctr"/>
          <a:lstStyle/>
          <a:p>
            <a:pPr indent="0" marL="0">
              <a:buNone/>
            </a:pPr>
            <a:r>
              <a:rPr lang="en-US" sz="2000" b="1" dirty="0">
                <a:solidFill>
                  <a:srgbClr val="1F5C8B"/>
                </a:solidFill>
                <a:latin typeface="Arial" pitchFamily="34" charset="0"/>
                <a:ea typeface="Arial" pitchFamily="34" charset="-122"/>
                <a:cs typeface="Arial" pitchFamily="34" charset="-120"/>
              </a:rPr>
              <a:t>Validity</a:t>
            </a:r>
            <a:endParaRPr lang="en-US" sz="2000" dirty="0"/>
          </a:p>
        </p:txBody>
      </p:sp>
      <p:sp>
        <p:nvSpPr>
          <p:cNvPr id="11" name="Text 9"/>
          <p:cNvSpPr txBox="1"/>
          <p:nvPr/>
        </p:nvSpPr>
        <p:spPr>
          <a:xfrm>
            <a:off x="4617720" y="2468880"/>
            <a:ext cx="3063240" cy="219456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The test measures what it says it measures. A sit and reach test is not a valid test of speed.</a:t>
            </a:r>
            <a:endParaRPr lang="en-US" sz="1450" dirty="0"/>
          </a:p>
        </p:txBody>
      </p:sp>
      <p:sp>
        <p:nvSpPr>
          <p:cNvPr id="12" name="Shape 10"/>
          <p:cNvSpPr/>
          <p:nvPr/>
        </p:nvSpPr>
        <p:spPr>
          <a:xfrm>
            <a:off x="8138160" y="1737360"/>
            <a:ext cx="3520440" cy="3108960"/>
          </a:xfrm>
          <a:prstGeom prst="roundRect">
            <a:avLst>
              <a:gd name="adj" fmla="val 2353"/>
            </a:avLst>
          </a:prstGeom>
          <a:solidFill>
            <a:srgbClr val="F6ECDD"/>
          </a:solidFill>
          <a:ln/>
        </p:spPr>
      </p:sp>
      <p:sp>
        <p:nvSpPr>
          <p:cNvPr id="13" name="Text 11"/>
          <p:cNvSpPr txBox="1"/>
          <p:nvPr/>
        </p:nvSpPr>
        <p:spPr>
          <a:xfrm>
            <a:off x="8366760" y="1920240"/>
            <a:ext cx="3063240" cy="457200"/>
          </a:xfrm>
          <a:prstGeom prst="rect">
            <a:avLst/>
          </a:prstGeom>
          <a:noFill/>
          <a:ln/>
        </p:spPr>
        <p:txBody>
          <a:bodyPr wrap="square" lIns="0" tIns="0" rIns="0" bIns="0" rtlCol="0" anchor="ctr"/>
          <a:lstStyle/>
          <a:p>
            <a:pPr indent="0" marL="0">
              <a:buNone/>
            </a:pPr>
            <a:r>
              <a:rPr lang="en-US" sz="2000" b="1" dirty="0">
                <a:solidFill>
                  <a:srgbClr val="B36A00"/>
                </a:solidFill>
                <a:latin typeface="Arial" pitchFamily="34" charset="0"/>
                <a:ea typeface="Arial" pitchFamily="34" charset="-122"/>
                <a:cs typeface="Arial" pitchFamily="34" charset="-120"/>
              </a:rPr>
              <a:t>Practicality</a:t>
            </a:r>
            <a:endParaRPr lang="en-US" sz="2000" dirty="0"/>
          </a:p>
        </p:txBody>
      </p:sp>
      <p:sp>
        <p:nvSpPr>
          <p:cNvPr id="14" name="Text 12"/>
          <p:cNvSpPr txBox="1"/>
          <p:nvPr/>
        </p:nvSpPr>
        <p:spPr>
          <a:xfrm>
            <a:off x="8366760" y="2468880"/>
            <a:ext cx="3063240" cy="219456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How easy the test is to run: cost, time to set up, time to perform, time to analyse, and how many people can be tested at once.</a:t>
            </a:r>
            <a:endParaRPr lang="en-US" sz="1450" dirty="0"/>
          </a:p>
        </p:txBody>
      </p:sp>
      <p:sp>
        <p:nvSpPr>
          <p:cNvPr id="15" name="Shape 13"/>
          <p:cNvSpPr/>
          <p:nvPr/>
        </p:nvSpPr>
        <p:spPr>
          <a:xfrm>
            <a:off x="640080" y="5029200"/>
            <a:ext cx="10881360" cy="1097280"/>
          </a:xfrm>
          <a:prstGeom prst="roundRect">
            <a:avLst>
              <a:gd name="adj" fmla="val 6667"/>
            </a:avLst>
          </a:prstGeom>
          <a:solidFill>
            <a:srgbClr val="FAE6E8"/>
          </a:solidFill>
          <a:ln/>
        </p:spPr>
      </p:sp>
      <p:sp>
        <p:nvSpPr>
          <p:cNvPr id="16" name="Text 14"/>
          <p:cNvSpPr txBox="1"/>
          <p:nvPr/>
        </p:nvSpPr>
        <p:spPr>
          <a:xfrm>
            <a:off x="868680" y="5230368"/>
            <a:ext cx="10424160" cy="822960"/>
          </a:xfrm>
          <a:prstGeom prst="rect">
            <a:avLst/>
          </a:prstGeom>
          <a:noFill/>
          <a:ln/>
        </p:spPr>
        <p:txBody>
          <a:bodyPr wrap="square" lIns="0" tIns="0" rIns="0" bIns="0" rtlCol="0" anchor="t"/>
          <a:lstStyle/>
          <a:p>
            <a:pPr indent="0" marL="0">
              <a:buNone/>
            </a:pPr>
            <a:r>
              <a:rPr lang="en-US" sz="1450" b="1" dirty="0">
                <a:solidFill>
                  <a:srgbClr val="D0202E"/>
                </a:solidFill>
                <a:latin typeface="Calibri" pitchFamily="34" charset="0"/>
                <a:ea typeface="Calibri" pitchFamily="34" charset="-122"/>
                <a:cs typeface="Calibri" pitchFamily="34" charset="-120"/>
              </a:rPr>
              <a:t>A real exam question:  </a:t>
            </a:r>
            <a:pPr indent="0" marL="0">
              <a:buNone/>
            </a:pPr>
            <a:r>
              <a:rPr lang="en-US" sz="1450" dirty="0">
                <a:solidFill>
                  <a:srgbClr val="1F1E1B"/>
                </a:solidFill>
                <a:latin typeface="Calibri" pitchFamily="34" charset="0"/>
                <a:ea typeface="Calibri" pitchFamily="34" charset="-122"/>
                <a:cs typeface="Calibri" pitchFamily="34" charset="-120"/>
              </a:rPr>
              <a:t>"Which one of the following is the correct definition of reliability?"  The wrong options were "the test is quick to carry out" and "the test is cheap to carry out" (both practicality) and "the test measures what it says it measures" (validity). The answer was "the test results are consistent."</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Five things that make a test unreliable.</a:t>
            </a:r>
            <a:endParaRPr lang="en-US" sz="3400" dirty="0"/>
          </a:p>
        </p:txBody>
      </p:sp>
      <p:sp>
        <p:nvSpPr>
          <p:cNvPr id="6" name="Shape 4"/>
          <p:cNvSpPr/>
          <p:nvPr/>
        </p:nvSpPr>
        <p:spPr>
          <a:xfrm>
            <a:off x="640080" y="1691640"/>
            <a:ext cx="10881360" cy="758952"/>
          </a:xfrm>
          <a:prstGeom prst="roundRect">
            <a:avLst>
              <a:gd name="adj" fmla="val 6024"/>
            </a:avLst>
          </a:prstGeom>
          <a:solidFill>
            <a:srgbClr val="E4EFE8"/>
          </a:solidFill>
          <a:ln/>
        </p:spPr>
      </p:sp>
      <p:sp>
        <p:nvSpPr>
          <p:cNvPr id="7" name="Text 5"/>
          <p:cNvSpPr txBox="1"/>
          <p:nvPr/>
        </p:nvSpPr>
        <p:spPr>
          <a:xfrm>
            <a:off x="841248" y="1783080"/>
            <a:ext cx="42062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Calibration of equipment</a:t>
            </a:r>
            <a:endParaRPr lang="en-US" sz="1550" dirty="0"/>
          </a:p>
        </p:txBody>
      </p:sp>
      <p:sp>
        <p:nvSpPr>
          <p:cNvPr id="8" name="Text 6"/>
          <p:cNvSpPr txBox="1"/>
          <p:nvPr/>
        </p:nvSpPr>
        <p:spPr>
          <a:xfrm>
            <a:off x="5166360" y="1783080"/>
            <a:ext cx="61264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uncalibrated equipment gives a different reading for the same performance</a:t>
            </a:r>
            <a:endParaRPr lang="en-US" sz="1350" dirty="0"/>
          </a:p>
        </p:txBody>
      </p:sp>
      <p:sp>
        <p:nvSpPr>
          <p:cNvPr id="9" name="Shape 7"/>
          <p:cNvSpPr/>
          <p:nvPr/>
        </p:nvSpPr>
        <p:spPr>
          <a:xfrm>
            <a:off x="640080" y="2560320"/>
            <a:ext cx="10881360" cy="758952"/>
          </a:xfrm>
          <a:prstGeom prst="roundRect">
            <a:avLst>
              <a:gd name="adj" fmla="val 6024"/>
            </a:avLst>
          </a:prstGeom>
          <a:solidFill>
            <a:srgbClr val="FFFFFF"/>
          </a:solidFill>
          <a:ln/>
        </p:spPr>
      </p:sp>
      <p:sp>
        <p:nvSpPr>
          <p:cNvPr id="10" name="Text 8"/>
          <p:cNvSpPr txBox="1"/>
          <p:nvPr/>
        </p:nvSpPr>
        <p:spPr>
          <a:xfrm>
            <a:off x="841248" y="2651760"/>
            <a:ext cx="42062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Motivation of the participant</a:t>
            </a:r>
            <a:endParaRPr lang="en-US" sz="1550" dirty="0"/>
          </a:p>
        </p:txBody>
      </p:sp>
      <p:sp>
        <p:nvSpPr>
          <p:cNvPr id="11" name="Text 9"/>
          <p:cNvSpPr txBox="1"/>
          <p:nvPr/>
        </p:nvSpPr>
        <p:spPr>
          <a:xfrm>
            <a:off x="5166360" y="2651760"/>
            <a:ext cx="61264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performer who tries harder on the second test scores better without being fitter</a:t>
            </a:r>
            <a:endParaRPr lang="en-US" sz="1350" dirty="0"/>
          </a:p>
        </p:txBody>
      </p:sp>
      <p:sp>
        <p:nvSpPr>
          <p:cNvPr id="12" name="Shape 10"/>
          <p:cNvSpPr/>
          <p:nvPr/>
        </p:nvSpPr>
        <p:spPr>
          <a:xfrm>
            <a:off x="640080" y="3429000"/>
            <a:ext cx="10881360" cy="758952"/>
          </a:xfrm>
          <a:prstGeom prst="roundRect">
            <a:avLst>
              <a:gd name="adj" fmla="val 6024"/>
            </a:avLst>
          </a:prstGeom>
          <a:solidFill>
            <a:srgbClr val="E4EFE8"/>
          </a:solidFill>
          <a:ln/>
        </p:spPr>
      </p:sp>
      <p:sp>
        <p:nvSpPr>
          <p:cNvPr id="13" name="Text 11"/>
          <p:cNvSpPr txBox="1"/>
          <p:nvPr/>
        </p:nvSpPr>
        <p:spPr>
          <a:xfrm>
            <a:off x="841248" y="3520440"/>
            <a:ext cx="42062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Conditions of the testing environment</a:t>
            </a:r>
            <a:endParaRPr lang="en-US" sz="1550" dirty="0"/>
          </a:p>
        </p:txBody>
      </p:sp>
      <p:sp>
        <p:nvSpPr>
          <p:cNvPr id="14" name="Text 12"/>
          <p:cNvSpPr txBox="1"/>
          <p:nvPr/>
        </p:nvSpPr>
        <p:spPr>
          <a:xfrm>
            <a:off x="5166360" y="3520440"/>
            <a:ext cx="61264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inside versus outside: wind, temperature and surface all change results</a:t>
            </a:r>
            <a:endParaRPr lang="en-US" sz="1350" dirty="0"/>
          </a:p>
        </p:txBody>
      </p:sp>
      <p:sp>
        <p:nvSpPr>
          <p:cNvPr id="15" name="Shape 13"/>
          <p:cNvSpPr/>
          <p:nvPr/>
        </p:nvSpPr>
        <p:spPr>
          <a:xfrm>
            <a:off x="640080" y="4297680"/>
            <a:ext cx="10881360" cy="758952"/>
          </a:xfrm>
          <a:prstGeom prst="roundRect">
            <a:avLst>
              <a:gd name="adj" fmla="val 6024"/>
            </a:avLst>
          </a:prstGeom>
          <a:solidFill>
            <a:srgbClr val="FFFFFF"/>
          </a:solidFill>
          <a:ln/>
        </p:spPr>
      </p:sp>
      <p:sp>
        <p:nvSpPr>
          <p:cNvPr id="16" name="Text 14"/>
          <p:cNvSpPr txBox="1"/>
          <p:nvPr/>
        </p:nvSpPr>
        <p:spPr>
          <a:xfrm>
            <a:off x="841248" y="4389120"/>
            <a:ext cx="42062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Experience of the person administering the test</a:t>
            </a:r>
            <a:endParaRPr lang="en-US" sz="1550" dirty="0"/>
          </a:p>
        </p:txBody>
      </p:sp>
      <p:sp>
        <p:nvSpPr>
          <p:cNvPr id="17" name="Text 15"/>
          <p:cNvSpPr txBox="1"/>
          <p:nvPr/>
        </p:nvSpPr>
        <p:spPr>
          <a:xfrm>
            <a:off x="5166360" y="4389120"/>
            <a:ext cx="61264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an inexperienced tester starts the stopwatch late or measures from the wrong point</a:t>
            </a:r>
            <a:endParaRPr lang="en-US" sz="1350" dirty="0"/>
          </a:p>
        </p:txBody>
      </p:sp>
      <p:sp>
        <p:nvSpPr>
          <p:cNvPr id="18" name="Shape 16"/>
          <p:cNvSpPr/>
          <p:nvPr/>
        </p:nvSpPr>
        <p:spPr>
          <a:xfrm>
            <a:off x="640080" y="5166360"/>
            <a:ext cx="10881360" cy="758952"/>
          </a:xfrm>
          <a:prstGeom prst="roundRect">
            <a:avLst>
              <a:gd name="adj" fmla="val 6024"/>
            </a:avLst>
          </a:prstGeom>
          <a:solidFill>
            <a:srgbClr val="E4EFE8"/>
          </a:solidFill>
          <a:ln/>
        </p:spPr>
      </p:sp>
      <p:sp>
        <p:nvSpPr>
          <p:cNvPr id="19" name="Text 17"/>
          <p:cNvSpPr txBox="1"/>
          <p:nvPr/>
        </p:nvSpPr>
        <p:spPr>
          <a:xfrm>
            <a:off x="841248" y="5257800"/>
            <a:ext cx="42062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Compliance with the standardised test procedure</a:t>
            </a:r>
            <a:endParaRPr lang="en-US" sz="1550" dirty="0"/>
          </a:p>
        </p:txBody>
      </p:sp>
      <p:sp>
        <p:nvSpPr>
          <p:cNvPr id="20" name="Text 18"/>
          <p:cNvSpPr txBox="1"/>
          <p:nvPr/>
        </p:nvSpPr>
        <p:spPr>
          <a:xfrm>
            <a:off x="5166360" y="5257800"/>
            <a:ext cx="61264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changing the protocol between tests means you are no longer comparing like with like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22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run the pre-test procedures.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Complete a PAR-Q and an informed consent form before anyone tests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Calibrate what can be calibrated: check the tape measure, the scales, the stopwatches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First tests: sit and reach, and the 30 metre sprint. Record every result in your booklet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Then repeat one test with a deliberate reliability error and compare the two scores</a:t>
            </a:r>
            <a:endParaRPr lang="en-US" sz="1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23 · Lesson 4</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4</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Tests for aerobic and muscular endurance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tests for aerobic endurance and muscular endurance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how each test is carried out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Match the test to the component it measures</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Define reliability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Define validity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three factors that affect reliability</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The test results are consistent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The test measures what it says it measures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Any three: calibration · motivation · testing conditions · experience of the tester · compliance with the standardised procedure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Aerobic endurance, then muscular endurance.</a:t>
            </a:r>
            <a:endParaRPr lang="en-US" sz="3400" dirty="0"/>
          </a:p>
        </p:txBody>
      </p:sp>
      <p:sp>
        <p:nvSpPr>
          <p:cNvPr id="6" name="Shape 4"/>
          <p:cNvSpPr/>
          <p:nvPr/>
        </p:nvSpPr>
        <p:spPr>
          <a:xfrm>
            <a:off x="640080" y="1572768"/>
            <a:ext cx="10881360" cy="502920"/>
          </a:xfrm>
          <a:prstGeom prst="roundRect">
            <a:avLst>
              <a:gd name="adj" fmla="val 9091"/>
            </a:avLst>
          </a:prstGeom>
          <a:solidFill>
            <a:srgbClr val="1F1E1B"/>
          </a:solidFill>
          <a:ln/>
        </p:spPr>
      </p:sp>
      <p:sp>
        <p:nvSpPr>
          <p:cNvPr id="7" name="Text 5"/>
          <p:cNvSpPr txBox="1"/>
          <p:nvPr/>
        </p:nvSpPr>
        <p:spPr>
          <a:xfrm>
            <a:off x="841248" y="1664208"/>
            <a:ext cx="10424160" cy="365760"/>
          </a:xfrm>
          <a:prstGeom prst="rect">
            <a:avLst/>
          </a:prstGeom>
          <a:noFill/>
          <a:ln/>
        </p:spPr>
        <p:txBody>
          <a:bodyPr wrap="square" lIns="0" tIns="0" rIns="0" bIns="0" rtlCol="0" anchor="ctr"/>
          <a:lstStyle/>
          <a:p>
            <a:pPr indent="0" marL="0">
              <a:buNone/>
            </a:pPr>
            <a:r>
              <a:rPr lang="en-US" sz="1200" b="1" spc="300" kern="0" dirty="0">
                <a:solidFill>
                  <a:srgbClr val="FFFFFF"/>
                </a:solidFill>
                <a:latin typeface="Calibri" pitchFamily="34" charset="0"/>
                <a:ea typeface="Calibri" pitchFamily="34" charset="-122"/>
                <a:cs typeface="Calibri" pitchFamily="34" charset="-120"/>
              </a:rPr>
              <a:t>AEROBIC ENDURANCE</a:t>
            </a:r>
            <a:endParaRPr lang="en-US" sz="1200" dirty="0"/>
          </a:p>
        </p:txBody>
      </p:sp>
      <p:sp>
        <p:nvSpPr>
          <p:cNvPr id="8" name="Shape 6"/>
          <p:cNvSpPr/>
          <p:nvPr/>
        </p:nvSpPr>
        <p:spPr>
          <a:xfrm>
            <a:off x="640080" y="2167128"/>
            <a:ext cx="10881360" cy="502920"/>
          </a:xfrm>
          <a:prstGeom prst="roundRect">
            <a:avLst>
              <a:gd name="adj" fmla="val 9091"/>
            </a:avLst>
          </a:prstGeom>
          <a:solidFill>
            <a:srgbClr val="FFFFFF"/>
          </a:solidFill>
          <a:ln/>
        </p:spPr>
      </p:sp>
      <p:sp>
        <p:nvSpPr>
          <p:cNvPr id="9" name="Text 7"/>
          <p:cNvSpPr txBox="1"/>
          <p:nvPr/>
        </p:nvSpPr>
        <p:spPr>
          <a:xfrm>
            <a:off x="841248" y="2258568"/>
            <a:ext cx="3108960" cy="365760"/>
          </a:xfrm>
          <a:prstGeom prst="rect">
            <a:avLst/>
          </a:prstGeom>
          <a:noFill/>
          <a:ln/>
        </p:spPr>
        <p:txBody>
          <a:bodyPr wrap="square" lIns="0" tIns="0" rIns="0" bIns="0" rtlCol="0" anchor="ctr"/>
          <a:lstStyle/>
          <a:p>
            <a:pPr indent="0" marL="0">
              <a:buNone/>
            </a:pPr>
            <a:r>
              <a:rPr lang="en-US" sz="1400" b="1" dirty="0">
                <a:solidFill>
                  <a:srgbClr val="1F1E1B"/>
                </a:solidFill>
                <a:latin typeface="Calibri" pitchFamily="34" charset="0"/>
                <a:ea typeface="Calibri" pitchFamily="34" charset="-122"/>
                <a:cs typeface="Calibri" pitchFamily="34" charset="-120"/>
              </a:rPr>
              <a:t>Multi-stage fitness test</a:t>
            </a:r>
            <a:endParaRPr lang="en-US" sz="1400" dirty="0"/>
          </a:p>
        </p:txBody>
      </p:sp>
      <p:sp>
        <p:nvSpPr>
          <p:cNvPr id="10" name="Text 8"/>
          <p:cNvSpPr txBox="1"/>
          <p:nvPr/>
        </p:nvSpPr>
        <p:spPr>
          <a:xfrm>
            <a:off x="4114800" y="2240280"/>
            <a:ext cx="7223760" cy="411480"/>
          </a:xfrm>
          <a:prstGeom prst="rect">
            <a:avLst/>
          </a:prstGeom>
          <a:noFill/>
          <a:ln/>
        </p:spPr>
        <p:txBody>
          <a:bodyPr wrap="square" lIns="0" tIns="0" rIns="0" bIns="0" rtlCol="0" anchor="t"/>
          <a:lstStyle/>
          <a:p>
            <a:pPr indent="0" marL="0">
              <a:buNone/>
            </a:pPr>
            <a:r>
              <a:rPr lang="en-US" sz="1250" dirty="0">
                <a:solidFill>
                  <a:srgbClr val="565349"/>
                </a:solidFill>
                <a:latin typeface="Calibri" pitchFamily="34" charset="0"/>
                <a:ea typeface="Calibri" pitchFamily="34" charset="-122"/>
                <a:cs typeface="Calibri" pitchFamily="34" charset="-120"/>
              </a:rPr>
              <a:t>also called the bleep test. Run 20 metres between markers in time with the bleeps, which get faster each level. Record the level and shuttle reached</a:t>
            </a:r>
            <a:endParaRPr lang="en-US" sz="1250" dirty="0"/>
          </a:p>
        </p:txBody>
      </p:sp>
      <p:sp>
        <p:nvSpPr>
          <p:cNvPr id="11" name="Shape 9"/>
          <p:cNvSpPr/>
          <p:nvPr/>
        </p:nvSpPr>
        <p:spPr>
          <a:xfrm>
            <a:off x="640080" y="2761488"/>
            <a:ext cx="10881360" cy="502920"/>
          </a:xfrm>
          <a:prstGeom prst="roundRect">
            <a:avLst>
              <a:gd name="adj" fmla="val 9091"/>
            </a:avLst>
          </a:prstGeom>
          <a:solidFill>
            <a:srgbClr val="E4EFE8"/>
          </a:solidFill>
          <a:ln/>
        </p:spPr>
      </p:sp>
      <p:sp>
        <p:nvSpPr>
          <p:cNvPr id="12" name="Text 10"/>
          <p:cNvSpPr txBox="1"/>
          <p:nvPr/>
        </p:nvSpPr>
        <p:spPr>
          <a:xfrm>
            <a:off x="841248" y="2852928"/>
            <a:ext cx="3108960" cy="365760"/>
          </a:xfrm>
          <a:prstGeom prst="rect">
            <a:avLst/>
          </a:prstGeom>
          <a:noFill/>
          <a:ln/>
        </p:spPr>
        <p:txBody>
          <a:bodyPr wrap="square" lIns="0" tIns="0" rIns="0" bIns="0" rtlCol="0" anchor="ctr"/>
          <a:lstStyle/>
          <a:p>
            <a:pPr indent="0" marL="0">
              <a:buNone/>
            </a:pPr>
            <a:r>
              <a:rPr lang="en-US" sz="1400" b="1" dirty="0">
                <a:solidFill>
                  <a:srgbClr val="1F1E1B"/>
                </a:solidFill>
                <a:latin typeface="Calibri" pitchFamily="34" charset="0"/>
                <a:ea typeface="Calibri" pitchFamily="34" charset="-122"/>
                <a:cs typeface="Calibri" pitchFamily="34" charset="-120"/>
              </a:rPr>
              <a:t>Yo-Yo test</a:t>
            </a:r>
            <a:endParaRPr lang="en-US" sz="1400" dirty="0"/>
          </a:p>
        </p:txBody>
      </p:sp>
      <p:sp>
        <p:nvSpPr>
          <p:cNvPr id="13" name="Text 11"/>
          <p:cNvSpPr txBox="1"/>
          <p:nvPr/>
        </p:nvSpPr>
        <p:spPr>
          <a:xfrm>
            <a:off x="4114800" y="2834640"/>
            <a:ext cx="7223760" cy="411480"/>
          </a:xfrm>
          <a:prstGeom prst="rect">
            <a:avLst/>
          </a:prstGeom>
          <a:noFill/>
          <a:ln/>
        </p:spPr>
        <p:txBody>
          <a:bodyPr wrap="square" lIns="0" tIns="0" rIns="0" bIns="0" rtlCol="0" anchor="t"/>
          <a:lstStyle/>
          <a:p>
            <a:pPr indent="0" marL="0">
              <a:buNone/>
            </a:pPr>
            <a:r>
              <a:rPr lang="en-US" sz="1250" dirty="0">
                <a:solidFill>
                  <a:srgbClr val="565349"/>
                </a:solidFill>
                <a:latin typeface="Calibri" pitchFamily="34" charset="0"/>
                <a:ea typeface="Calibri" pitchFamily="34" charset="-122"/>
                <a:cs typeface="Calibri" pitchFamily="34" charset="-120"/>
              </a:rPr>
              <a:t>shuttle running with a short recovery period between each shuttle</a:t>
            </a:r>
            <a:endParaRPr lang="en-US" sz="1250" dirty="0"/>
          </a:p>
        </p:txBody>
      </p:sp>
      <p:sp>
        <p:nvSpPr>
          <p:cNvPr id="14" name="Shape 12"/>
          <p:cNvSpPr/>
          <p:nvPr/>
        </p:nvSpPr>
        <p:spPr>
          <a:xfrm>
            <a:off x="640080" y="3355848"/>
            <a:ext cx="10881360" cy="502920"/>
          </a:xfrm>
          <a:prstGeom prst="roundRect">
            <a:avLst>
              <a:gd name="adj" fmla="val 9091"/>
            </a:avLst>
          </a:prstGeom>
          <a:solidFill>
            <a:srgbClr val="FFFFFF"/>
          </a:solidFill>
          <a:ln/>
        </p:spPr>
      </p:sp>
      <p:sp>
        <p:nvSpPr>
          <p:cNvPr id="15" name="Text 13"/>
          <p:cNvSpPr txBox="1"/>
          <p:nvPr/>
        </p:nvSpPr>
        <p:spPr>
          <a:xfrm>
            <a:off x="841248" y="3447288"/>
            <a:ext cx="3108960" cy="365760"/>
          </a:xfrm>
          <a:prstGeom prst="rect">
            <a:avLst/>
          </a:prstGeom>
          <a:noFill/>
          <a:ln/>
        </p:spPr>
        <p:txBody>
          <a:bodyPr wrap="square" lIns="0" tIns="0" rIns="0" bIns="0" rtlCol="0" anchor="ctr"/>
          <a:lstStyle/>
          <a:p>
            <a:pPr indent="0" marL="0">
              <a:buNone/>
            </a:pPr>
            <a:r>
              <a:rPr lang="en-US" sz="1400" b="1" dirty="0">
                <a:solidFill>
                  <a:srgbClr val="1F1E1B"/>
                </a:solidFill>
                <a:latin typeface="Calibri" pitchFamily="34" charset="0"/>
                <a:ea typeface="Calibri" pitchFamily="34" charset="-122"/>
                <a:cs typeface="Calibri" pitchFamily="34" charset="-120"/>
              </a:rPr>
              <a:t>Harvard step test</a:t>
            </a:r>
            <a:endParaRPr lang="en-US" sz="1400" dirty="0"/>
          </a:p>
        </p:txBody>
      </p:sp>
      <p:sp>
        <p:nvSpPr>
          <p:cNvPr id="16" name="Text 14"/>
          <p:cNvSpPr txBox="1"/>
          <p:nvPr/>
        </p:nvSpPr>
        <p:spPr>
          <a:xfrm>
            <a:off x="4114800" y="3429000"/>
            <a:ext cx="7223760" cy="411480"/>
          </a:xfrm>
          <a:prstGeom prst="rect">
            <a:avLst/>
          </a:prstGeom>
          <a:noFill/>
          <a:ln/>
        </p:spPr>
        <p:txBody>
          <a:bodyPr wrap="square" lIns="0" tIns="0" rIns="0" bIns="0" rtlCol="0" anchor="t"/>
          <a:lstStyle/>
          <a:p>
            <a:pPr indent="0" marL="0">
              <a:buNone/>
            </a:pPr>
            <a:r>
              <a:rPr lang="en-US" sz="1250" dirty="0">
                <a:solidFill>
                  <a:srgbClr val="565349"/>
                </a:solidFill>
                <a:latin typeface="Calibri" pitchFamily="34" charset="0"/>
                <a:ea typeface="Calibri" pitchFamily="34" charset="-122"/>
                <a:cs typeface="Calibri" pitchFamily="34" charset="-120"/>
              </a:rPr>
              <a:t>step up and down on a box at a set rate for a set time, then measure recovery heart rate</a:t>
            </a:r>
            <a:endParaRPr lang="en-US" sz="1250" dirty="0"/>
          </a:p>
        </p:txBody>
      </p:sp>
      <p:sp>
        <p:nvSpPr>
          <p:cNvPr id="17" name="Shape 15"/>
          <p:cNvSpPr/>
          <p:nvPr/>
        </p:nvSpPr>
        <p:spPr>
          <a:xfrm>
            <a:off x="640080" y="3950208"/>
            <a:ext cx="10881360" cy="502920"/>
          </a:xfrm>
          <a:prstGeom prst="roundRect">
            <a:avLst>
              <a:gd name="adj" fmla="val 9091"/>
            </a:avLst>
          </a:prstGeom>
          <a:solidFill>
            <a:srgbClr val="E4EFE8"/>
          </a:solidFill>
          <a:ln/>
        </p:spPr>
      </p:sp>
      <p:sp>
        <p:nvSpPr>
          <p:cNvPr id="18" name="Text 16"/>
          <p:cNvSpPr txBox="1"/>
          <p:nvPr/>
        </p:nvSpPr>
        <p:spPr>
          <a:xfrm>
            <a:off x="841248" y="4041648"/>
            <a:ext cx="3108960" cy="365760"/>
          </a:xfrm>
          <a:prstGeom prst="rect">
            <a:avLst/>
          </a:prstGeom>
          <a:noFill/>
          <a:ln/>
        </p:spPr>
        <p:txBody>
          <a:bodyPr wrap="square" lIns="0" tIns="0" rIns="0" bIns="0" rtlCol="0" anchor="ctr"/>
          <a:lstStyle/>
          <a:p>
            <a:pPr indent="0" marL="0">
              <a:buNone/>
            </a:pPr>
            <a:r>
              <a:rPr lang="en-US" sz="1400" b="1" dirty="0">
                <a:solidFill>
                  <a:srgbClr val="1F1E1B"/>
                </a:solidFill>
                <a:latin typeface="Calibri" pitchFamily="34" charset="0"/>
                <a:ea typeface="Calibri" pitchFamily="34" charset="-122"/>
                <a:cs typeface="Calibri" pitchFamily="34" charset="-120"/>
              </a:rPr>
              <a:t>12-minute Cooper run or swim</a:t>
            </a:r>
            <a:endParaRPr lang="en-US" sz="1400" dirty="0"/>
          </a:p>
        </p:txBody>
      </p:sp>
      <p:sp>
        <p:nvSpPr>
          <p:cNvPr id="19" name="Text 17"/>
          <p:cNvSpPr txBox="1"/>
          <p:nvPr/>
        </p:nvSpPr>
        <p:spPr>
          <a:xfrm>
            <a:off x="4114800" y="4023360"/>
            <a:ext cx="7223760" cy="411480"/>
          </a:xfrm>
          <a:prstGeom prst="rect">
            <a:avLst/>
          </a:prstGeom>
          <a:noFill/>
          <a:ln/>
        </p:spPr>
        <p:txBody>
          <a:bodyPr wrap="square" lIns="0" tIns="0" rIns="0" bIns="0" rtlCol="0" anchor="t"/>
          <a:lstStyle/>
          <a:p>
            <a:pPr indent="0" marL="0">
              <a:buNone/>
            </a:pPr>
            <a:r>
              <a:rPr lang="en-US" sz="1250" dirty="0">
                <a:solidFill>
                  <a:srgbClr val="565349"/>
                </a:solidFill>
                <a:latin typeface="Calibri" pitchFamily="34" charset="0"/>
                <a:ea typeface="Calibri" pitchFamily="34" charset="-122"/>
                <a:cs typeface="Calibri" pitchFamily="34" charset="-120"/>
              </a:rPr>
              <a:t>cover as much distance as possible in 12 minutes. Record the distance</a:t>
            </a:r>
            <a:endParaRPr lang="en-US" sz="1250" dirty="0"/>
          </a:p>
        </p:txBody>
      </p:sp>
      <p:sp>
        <p:nvSpPr>
          <p:cNvPr id="20" name="Shape 18"/>
          <p:cNvSpPr/>
          <p:nvPr/>
        </p:nvSpPr>
        <p:spPr>
          <a:xfrm>
            <a:off x="640080" y="4544568"/>
            <a:ext cx="10881360" cy="502920"/>
          </a:xfrm>
          <a:prstGeom prst="roundRect">
            <a:avLst>
              <a:gd name="adj" fmla="val 9091"/>
            </a:avLst>
          </a:prstGeom>
          <a:solidFill>
            <a:srgbClr val="1F1E1B"/>
          </a:solidFill>
          <a:ln/>
        </p:spPr>
      </p:sp>
      <p:sp>
        <p:nvSpPr>
          <p:cNvPr id="21" name="Text 19"/>
          <p:cNvSpPr txBox="1"/>
          <p:nvPr/>
        </p:nvSpPr>
        <p:spPr>
          <a:xfrm>
            <a:off x="841248" y="4636008"/>
            <a:ext cx="10424160" cy="365760"/>
          </a:xfrm>
          <a:prstGeom prst="rect">
            <a:avLst/>
          </a:prstGeom>
          <a:noFill/>
          <a:ln/>
        </p:spPr>
        <p:txBody>
          <a:bodyPr wrap="square" lIns="0" tIns="0" rIns="0" bIns="0" rtlCol="0" anchor="ctr"/>
          <a:lstStyle/>
          <a:p>
            <a:pPr indent="0" marL="0">
              <a:buNone/>
            </a:pPr>
            <a:r>
              <a:rPr lang="en-US" sz="1200" b="1" spc="300" kern="0" dirty="0">
                <a:solidFill>
                  <a:srgbClr val="FFFFFF"/>
                </a:solidFill>
                <a:latin typeface="Calibri" pitchFamily="34" charset="0"/>
                <a:ea typeface="Calibri" pitchFamily="34" charset="-122"/>
                <a:cs typeface="Calibri" pitchFamily="34" charset="-120"/>
              </a:rPr>
              <a:t>MUSCULAR ENDURANCE</a:t>
            </a:r>
            <a:endParaRPr lang="en-US" sz="1200" dirty="0"/>
          </a:p>
        </p:txBody>
      </p:sp>
      <p:sp>
        <p:nvSpPr>
          <p:cNvPr id="22" name="Shape 20"/>
          <p:cNvSpPr/>
          <p:nvPr/>
        </p:nvSpPr>
        <p:spPr>
          <a:xfrm>
            <a:off x="640080" y="5138928"/>
            <a:ext cx="10881360" cy="502920"/>
          </a:xfrm>
          <a:prstGeom prst="roundRect">
            <a:avLst>
              <a:gd name="adj" fmla="val 9091"/>
            </a:avLst>
          </a:prstGeom>
          <a:solidFill>
            <a:srgbClr val="E4EFE8"/>
          </a:solidFill>
          <a:ln/>
        </p:spPr>
      </p:sp>
      <p:sp>
        <p:nvSpPr>
          <p:cNvPr id="23" name="Text 21"/>
          <p:cNvSpPr txBox="1"/>
          <p:nvPr/>
        </p:nvSpPr>
        <p:spPr>
          <a:xfrm>
            <a:off x="841248" y="5230368"/>
            <a:ext cx="3108960" cy="365760"/>
          </a:xfrm>
          <a:prstGeom prst="rect">
            <a:avLst/>
          </a:prstGeom>
          <a:noFill/>
          <a:ln/>
        </p:spPr>
        <p:txBody>
          <a:bodyPr wrap="square" lIns="0" tIns="0" rIns="0" bIns="0" rtlCol="0" anchor="ctr"/>
          <a:lstStyle/>
          <a:p>
            <a:pPr indent="0" marL="0">
              <a:buNone/>
            </a:pPr>
            <a:r>
              <a:rPr lang="en-US" sz="1400" b="1" dirty="0">
                <a:solidFill>
                  <a:srgbClr val="1F1E1B"/>
                </a:solidFill>
                <a:latin typeface="Calibri" pitchFamily="34" charset="0"/>
                <a:ea typeface="Calibri" pitchFamily="34" charset="-122"/>
                <a:cs typeface="Calibri" pitchFamily="34" charset="-120"/>
              </a:rPr>
              <a:t>One-minute press-up, one-minute sit-up</a:t>
            </a:r>
            <a:endParaRPr lang="en-US" sz="1400" dirty="0"/>
          </a:p>
        </p:txBody>
      </p:sp>
      <p:sp>
        <p:nvSpPr>
          <p:cNvPr id="24" name="Text 22"/>
          <p:cNvSpPr txBox="1"/>
          <p:nvPr/>
        </p:nvSpPr>
        <p:spPr>
          <a:xfrm>
            <a:off x="4114800" y="5212080"/>
            <a:ext cx="7223760" cy="411480"/>
          </a:xfrm>
          <a:prstGeom prst="rect">
            <a:avLst/>
          </a:prstGeom>
          <a:noFill/>
          <a:ln/>
        </p:spPr>
        <p:txBody>
          <a:bodyPr wrap="square" lIns="0" tIns="0" rIns="0" bIns="0" rtlCol="0" anchor="t"/>
          <a:lstStyle/>
          <a:p>
            <a:pPr indent="0" marL="0">
              <a:buNone/>
            </a:pPr>
            <a:r>
              <a:rPr lang="en-US" sz="1250" dirty="0">
                <a:solidFill>
                  <a:srgbClr val="565349"/>
                </a:solidFill>
                <a:latin typeface="Calibri" pitchFamily="34" charset="0"/>
                <a:ea typeface="Calibri" pitchFamily="34" charset="-122"/>
                <a:cs typeface="Calibri" pitchFamily="34" charset="-120"/>
              </a:rPr>
              <a:t>maximum repetitions with correct technique in 60 seconds</a:t>
            </a:r>
            <a:endParaRPr lang="en-US" sz="1250" dirty="0"/>
          </a:p>
        </p:txBody>
      </p:sp>
      <p:sp>
        <p:nvSpPr>
          <p:cNvPr id="25" name="Shape 23"/>
          <p:cNvSpPr/>
          <p:nvPr/>
        </p:nvSpPr>
        <p:spPr>
          <a:xfrm>
            <a:off x="640080" y="5733288"/>
            <a:ext cx="10881360" cy="502920"/>
          </a:xfrm>
          <a:prstGeom prst="roundRect">
            <a:avLst>
              <a:gd name="adj" fmla="val 9091"/>
            </a:avLst>
          </a:prstGeom>
          <a:solidFill>
            <a:srgbClr val="FFFFFF"/>
          </a:solidFill>
          <a:ln/>
        </p:spPr>
      </p:sp>
      <p:sp>
        <p:nvSpPr>
          <p:cNvPr id="26" name="Text 24"/>
          <p:cNvSpPr txBox="1"/>
          <p:nvPr/>
        </p:nvSpPr>
        <p:spPr>
          <a:xfrm>
            <a:off x="841248" y="5824728"/>
            <a:ext cx="3108960" cy="365760"/>
          </a:xfrm>
          <a:prstGeom prst="rect">
            <a:avLst/>
          </a:prstGeom>
          <a:noFill/>
          <a:ln/>
        </p:spPr>
        <p:txBody>
          <a:bodyPr wrap="square" lIns="0" tIns="0" rIns="0" bIns="0" rtlCol="0" anchor="ctr"/>
          <a:lstStyle/>
          <a:p>
            <a:pPr indent="0" marL="0">
              <a:buNone/>
            </a:pPr>
            <a:r>
              <a:rPr lang="en-US" sz="1400" b="1" dirty="0">
                <a:solidFill>
                  <a:srgbClr val="1F1E1B"/>
                </a:solidFill>
                <a:latin typeface="Calibri" pitchFamily="34" charset="0"/>
                <a:ea typeface="Calibri" pitchFamily="34" charset="-122"/>
                <a:cs typeface="Calibri" pitchFamily="34" charset="-120"/>
              </a:rPr>
              <a:t>Timed plank test</a:t>
            </a:r>
            <a:endParaRPr lang="en-US" sz="1400" dirty="0"/>
          </a:p>
        </p:txBody>
      </p:sp>
      <p:sp>
        <p:nvSpPr>
          <p:cNvPr id="27" name="Text 25"/>
          <p:cNvSpPr txBox="1"/>
          <p:nvPr/>
        </p:nvSpPr>
        <p:spPr>
          <a:xfrm>
            <a:off x="4114800" y="5806440"/>
            <a:ext cx="7223760" cy="411480"/>
          </a:xfrm>
          <a:prstGeom prst="rect">
            <a:avLst/>
          </a:prstGeom>
          <a:noFill/>
          <a:ln/>
        </p:spPr>
        <p:txBody>
          <a:bodyPr wrap="square" lIns="0" tIns="0" rIns="0" bIns="0" rtlCol="0" anchor="t"/>
          <a:lstStyle/>
          <a:p>
            <a:pPr indent="0" marL="0">
              <a:buNone/>
            </a:pPr>
            <a:r>
              <a:rPr lang="en-US" sz="1250" dirty="0">
                <a:solidFill>
                  <a:srgbClr val="565349"/>
                </a:solidFill>
                <a:latin typeface="Calibri" pitchFamily="34" charset="0"/>
                <a:ea typeface="Calibri" pitchFamily="34" charset="-122"/>
                <a:cs typeface="Calibri" pitchFamily="34" charset="-120"/>
              </a:rPr>
              <a:t>hold the plank position, timed until the position can no longer be held</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23 · Lesson 5</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5</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Tests for flexibility, speed, strength and body composition</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tests for the remaining physical components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how each is carried out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BMI, BIA and waist to hip ratio each measure</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two tests for aerobic endurance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How long is the shuttle in the multi-stage fitness test?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two tests for muscular endurance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Any two: multi-stage fitness test · Yo-Yo test · Harvard step test · 12-minute Cooper run or swim</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20 metres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Any two: one-minute press-up · one-minute sit-up · timed plank</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Content area B</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Four questions this block answers.</a:t>
            </a:r>
            <a:endParaRPr lang="en-US" sz="3400" dirty="0"/>
          </a:p>
        </p:txBody>
      </p:sp>
      <p:sp>
        <p:nvSpPr>
          <p:cNvPr id="5" name="Shape 3"/>
          <p:cNvSpPr/>
          <p:nvPr/>
        </p:nvSpPr>
        <p:spPr>
          <a:xfrm>
            <a:off x="640080" y="1783080"/>
            <a:ext cx="2606040" cy="3200400"/>
          </a:xfrm>
          <a:prstGeom prst="roundRect">
            <a:avLst>
              <a:gd name="adj" fmla="val 2807"/>
            </a:avLst>
          </a:prstGeom>
          <a:solidFill>
            <a:srgbClr val="E4EFE8"/>
          </a:solidFill>
          <a:ln/>
        </p:spPr>
      </p:sp>
      <p:sp>
        <p:nvSpPr>
          <p:cNvPr id="6" name="Text 4"/>
          <p:cNvSpPr txBox="1"/>
          <p:nvPr/>
        </p:nvSpPr>
        <p:spPr>
          <a:xfrm>
            <a:off x="822960" y="1965960"/>
            <a:ext cx="914400" cy="411480"/>
          </a:xfrm>
          <a:prstGeom prst="rect">
            <a:avLst/>
          </a:prstGeom>
          <a:noFill/>
          <a:ln/>
        </p:spPr>
        <p:txBody>
          <a:bodyPr wrap="square" lIns="0" tIns="0" rIns="0" bIns="0" rtlCol="0" anchor="ctr"/>
          <a:lstStyle/>
          <a:p>
            <a:pPr indent="0" marL="0">
              <a:buNone/>
            </a:pPr>
            <a:r>
              <a:rPr lang="en-US" sz="2100" b="1" dirty="0">
                <a:solidFill>
                  <a:srgbClr val="2C6E49"/>
                </a:solidFill>
                <a:latin typeface="Arial" pitchFamily="34" charset="0"/>
                <a:ea typeface="Arial" pitchFamily="34" charset="-122"/>
                <a:cs typeface="Arial" pitchFamily="34" charset="-120"/>
              </a:rPr>
              <a:t>B1</a:t>
            </a:r>
            <a:endParaRPr lang="en-US" sz="2100" dirty="0"/>
          </a:p>
        </p:txBody>
      </p:sp>
      <p:sp>
        <p:nvSpPr>
          <p:cNvPr id="7" name="Text 5"/>
          <p:cNvSpPr txBox="1"/>
          <p:nvPr/>
        </p:nvSpPr>
        <p:spPr>
          <a:xfrm>
            <a:off x="822960" y="2423160"/>
            <a:ext cx="2240280" cy="1097280"/>
          </a:xfrm>
          <a:prstGeom prst="rect">
            <a:avLst/>
          </a:prstGeom>
          <a:noFill/>
          <a:ln/>
        </p:spPr>
        <p:txBody>
          <a:bodyPr wrap="square" lIns="0" tIns="0" rIns="0" bIns="0" rtlCol="0" anchor="t"/>
          <a:lstStyle/>
          <a:p>
            <a:pPr indent="0" marL="0">
              <a:buNone/>
            </a:pPr>
            <a:r>
              <a:rPr lang="en-US" sz="1450" b="1" dirty="0">
                <a:solidFill>
                  <a:srgbClr val="1F1E1B"/>
                </a:solidFill>
                <a:latin typeface="Calibri" pitchFamily="34" charset="0"/>
                <a:ea typeface="Calibri" pitchFamily="34" charset="-122"/>
                <a:cs typeface="Calibri" pitchFamily="34" charset="-120"/>
              </a:rPr>
              <a:t>Why do we test, and how do we test properly?</a:t>
            </a:r>
            <a:endParaRPr lang="en-US" sz="1450" dirty="0"/>
          </a:p>
        </p:txBody>
      </p:sp>
      <p:sp>
        <p:nvSpPr>
          <p:cNvPr id="8" name="Text 6"/>
          <p:cNvSpPr txBox="1"/>
          <p:nvPr/>
        </p:nvSpPr>
        <p:spPr>
          <a:xfrm>
            <a:off x="822960" y="3611880"/>
            <a:ext cx="2240280" cy="123444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Reasons for testing, pre-test procedures, and whether a test is reliable, valid and practical.</a:t>
            </a:r>
            <a:endParaRPr lang="en-US" sz="1300" dirty="0"/>
          </a:p>
        </p:txBody>
      </p:sp>
      <p:sp>
        <p:nvSpPr>
          <p:cNvPr id="9" name="Shape 7"/>
          <p:cNvSpPr/>
          <p:nvPr/>
        </p:nvSpPr>
        <p:spPr>
          <a:xfrm>
            <a:off x="3429000" y="1783080"/>
            <a:ext cx="2606040" cy="3200400"/>
          </a:xfrm>
          <a:prstGeom prst="roundRect">
            <a:avLst>
              <a:gd name="adj" fmla="val 2807"/>
            </a:avLst>
          </a:prstGeom>
          <a:solidFill>
            <a:srgbClr val="F1EFE5"/>
          </a:solidFill>
          <a:ln/>
        </p:spPr>
      </p:sp>
      <p:sp>
        <p:nvSpPr>
          <p:cNvPr id="10" name="Text 8"/>
          <p:cNvSpPr txBox="1"/>
          <p:nvPr/>
        </p:nvSpPr>
        <p:spPr>
          <a:xfrm>
            <a:off x="3611880" y="1965960"/>
            <a:ext cx="914400" cy="411480"/>
          </a:xfrm>
          <a:prstGeom prst="rect">
            <a:avLst/>
          </a:prstGeom>
          <a:noFill/>
          <a:ln/>
        </p:spPr>
        <p:txBody>
          <a:bodyPr wrap="square" lIns="0" tIns="0" rIns="0" bIns="0" rtlCol="0" anchor="ctr"/>
          <a:lstStyle/>
          <a:p>
            <a:pPr indent="0" marL="0">
              <a:buNone/>
            </a:pPr>
            <a:r>
              <a:rPr lang="en-US" sz="2100" b="1" dirty="0">
                <a:solidFill>
                  <a:srgbClr val="1F1E1B"/>
                </a:solidFill>
                <a:latin typeface="Arial" pitchFamily="34" charset="0"/>
                <a:ea typeface="Arial" pitchFamily="34" charset="-122"/>
                <a:cs typeface="Arial" pitchFamily="34" charset="-120"/>
              </a:rPr>
              <a:t>B2</a:t>
            </a:r>
            <a:endParaRPr lang="en-US" sz="2100" dirty="0"/>
          </a:p>
        </p:txBody>
      </p:sp>
      <p:sp>
        <p:nvSpPr>
          <p:cNvPr id="11" name="Text 9"/>
          <p:cNvSpPr txBox="1"/>
          <p:nvPr/>
        </p:nvSpPr>
        <p:spPr>
          <a:xfrm>
            <a:off x="3611880" y="2423160"/>
            <a:ext cx="2240280" cy="1097280"/>
          </a:xfrm>
          <a:prstGeom prst="rect">
            <a:avLst/>
          </a:prstGeom>
          <a:noFill/>
          <a:ln/>
        </p:spPr>
        <p:txBody>
          <a:bodyPr wrap="square" lIns="0" tIns="0" rIns="0" bIns="0" rtlCol="0" anchor="t"/>
          <a:lstStyle/>
          <a:p>
            <a:pPr indent="0" marL="0">
              <a:buNone/>
            </a:pPr>
            <a:r>
              <a:rPr lang="en-US" sz="1450" b="1" dirty="0">
                <a:solidFill>
                  <a:srgbClr val="1F1E1B"/>
                </a:solidFill>
                <a:latin typeface="Calibri" pitchFamily="34" charset="0"/>
                <a:ea typeface="Calibri" pitchFamily="34" charset="-122"/>
                <a:cs typeface="Calibri" pitchFamily="34" charset="-120"/>
              </a:rPr>
              <a:t>Which test for which physical component?</a:t>
            </a:r>
            <a:endParaRPr lang="en-US" sz="1450" dirty="0"/>
          </a:p>
        </p:txBody>
      </p:sp>
      <p:sp>
        <p:nvSpPr>
          <p:cNvPr id="12" name="Text 10"/>
          <p:cNvSpPr txBox="1"/>
          <p:nvPr/>
        </p:nvSpPr>
        <p:spPr>
          <a:xfrm>
            <a:off x="3611880" y="3611880"/>
            <a:ext cx="2240280" cy="123444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Aerobic and muscular endurance, flexibility, speed, strength, body composition.</a:t>
            </a:r>
            <a:endParaRPr lang="en-US" sz="1300" dirty="0"/>
          </a:p>
        </p:txBody>
      </p:sp>
      <p:sp>
        <p:nvSpPr>
          <p:cNvPr id="13" name="Shape 11"/>
          <p:cNvSpPr/>
          <p:nvPr/>
        </p:nvSpPr>
        <p:spPr>
          <a:xfrm>
            <a:off x="6217920" y="1783080"/>
            <a:ext cx="2606040" cy="3200400"/>
          </a:xfrm>
          <a:prstGeom prst="roundRect">
            <a:avLst>
              <a:gd name="adj" fmla="val 2807"/>
            </a:avLst>
          </a:prstGeom>
          <a:solidFill>
            <a:srgbClr val="F1EFE5"/>
          </a:solidFill>
          <a:ln/>
        </p:spPr>
      </p:sp>
      <p:sp>
        <p:nvSpPr>
          <p:cNvPr id="14" name="Text 12"/>
          <p:cNvSpPr txBox="1"/>
          <p:nvPr/>
        </p:nvSpPr>
        <p:spPr>
          <a:xfrm>
            <a:off x="6400800" y="1965960"/>
            <a:ext cx="914400" cy="411480"/>
          </a:xfrm>
          <a:prstGeom prst="rect">
            <a:avLst/>
          </a:prstGeom>
          <a:noFill/>
          <a:ln/>
        </p:spPr>
        <p:txBody>
          <a:bodyPr wrap="square" lIns="0" tIns="0" rIns="0" bIns="0" rtlCol="0" anchor="ctr"/>
          <a:lstStyle/>
          <a:p>
            <a:pPr indent="0" marL="0">
              <a:buNone/>
            </a:pPr>
            <a:r>
              <a:rPr lang="en-US" sz="2100" b="1" dirty="0">
                <a:solidFill>
                  <a:srgbClr val="1F1E1B"/>
                </a:solidFill>
                <a:latin typeface="Arial" pitchFamily="34" charset="0"/>
                <a:ea typeface="Arial" pitchFamily="34" charset="-122"/>
                <a:cs typeface="Arial" pitchFamily="34" charset="-120"/>
              </a:rPr>
              <a:t>B3</a:t>
            </a:r>
            <a:endParaRPr lang="en-US" sz="2100" dirty="0"/>
          </a:p>
        </p:txBody>
      </p:sp>
      <p:sp>
        <p:nvSpPr>
          <p:cNvPr id="15" name="Text 13"/>
          <p:cNvSpPr txBox="1"/>
          <p:nvPr/>
        </p:nvSpPr>
        <p:spPr>
          <a:xfrm>
            <a:off x="6400800" y="2423160"/>
            <a:ext cx="2240280" cy="1097280"/>
          </a:xfrm>
          <a:prstGeom prst="rect">
            <a:avLst/>
          </a:prstGeom>
          <a:noFill/>
          <a:ln/>
        </p:spPr>
        <p:txBody>
          <a:bodyPr wrap="square" lIns="0" tIns="0" rIns="0" bIns="0" rtlCol="0" anchor="t"/>
          <a:lstStyle/>
          <a:p>
            <a:pPr indent="0" marL="0">
              <a:buNone/>
            </a:pPr>
            <a:r>
              <a:rPr lang="en-US" sz="1450" b="1" dirty="0">
                <a:solidFill>
                  <a:srgbClr val="1F1E1B"/>
                </a:solidFill>
                <a:latin typeface="Calibri" pitchFamily="34" charset="0"/>
                <a:ea typeface="Calibri" pitchFamily="34" charset="-122"/>
                <a:cs typeface="Calibri" pitchFamily="34" charset="-120"/>
              </a:rPr>
              <a:t>Which test for which skill-related component?</a:t>
            </a:r>
            <a:endParaRPr lang="en-US" sz="1450" dirty="0"/>
          </a:p>
        </p:txBody>
      </p:sp>
      <p:sp>
        <p:nvSpPr>
          <p:cNvPr id="16" name="Text 14"/>
          <p:cNvSpPr txBox="1"/>
          <p:nvPr/>
        </p:nvSpPr>
        <p:spPr>
          <a:xfrm>
            <a:off x="6400800" y="3611880"/>
            <a:ext cx="2240280" cy="123444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Agility, balance, coordination, power, reaction time.</a:t>
            </a:r>
            <a:endParaRPr lang="en-US" sz="1300" dirty="0"/>
          </a:p>
        </p:txBody>
      </p:sp>
      <p:sp>
        <p:nvSpPr>
          <p:cNvPr id="17" name="Shape 15"/>
          <p:cNvSpPr/>
          <p:nvPr/>
        </p:nvSpPr>
        <p:spPr>
          <a:xfrm>
            <a:off x="9006840" y="1783080"/>
            <a:ext cx="2606040" cy="3200400"/>
          </a:xfrm>
          <a:prstGeom prst="roundRect">
            <a:avLst>
              <a:gd name="adj" fmla="val 2807"/>
            </a:avLst>
          </a:prstGeom>
          <a:solidFill>
            <a:srgbClr val="F6ECDD"/>
          </a:solidFill>
          <a:ln/>
        </p:spPr>
      </p:sp>
      <p:sp>
        <p:nvSpPr>
          <p:cNvPr id="18" name="Text 16"/>
          <p:cNvSpPr txBox="1"/>
          <p:nvPr/>
        </p:nvSpPr>
        <p:spPr>
          <a:xfrm>
            <a:off x="9189720" y="1965960"/>
            <a:ext cx="914400" cy="411480"/>
          </a:xfrm>
          <a:prstGeom prst="rect">
            <a:avLst/>
          </a:prstGeom>
          <a:noFill/>
          <a:ln/>
        </p:spPr>
        <p:txBody>
          <a:bodyPr wrap="square" lIns="0" tIns="0" rIns="0" bIns="0" rtlCol="0" anchor="ctr"/>
          <a:lstStyle/>
          <a:p>
            <a:pPr indent="0" marL="0">
              <a:buNone/>
            </a:pPr>
            <a:r>
              <a:rPr lang="en-US" sz="2100" b="1" dirty="0">
                <a:solidFill>
                  <a:srgbClr val="B36A00"/>
                </a:solidFill>
                <a:latin typeface="Arial" pitchFamily="34" charset="0"/>
                <a:ea typeface="Arial" pitchFamily="34" charset="-122"/>
                <a:cs typeface="Arial" pitchFamily="34" charset="-120"/>
              </a:rPr>
              <a:t>B4</a:t>
            </a:r>
            <a:endParaRPr lang="en-US" sz="2100" dirty="0"/>
          </a:p>
        </p:txBody>
      </p:sp>
      <p:sp>
        <p:nvSpPr>
          <p:cNvPr id="19" name="Text 17"/>
          <p:cNvSpPr txBox="1"/>
          <p:nvPr/>
        </p:nvSpPr>
        <p:spPr>
          <a:xfrm>
            <a:off x="9189720" y="2423160"/>
            <a:ext cx="2240280" cy="1097280"/>
          </a:xfrm>
          <a:prstGeom prst="rect">
            <a:avLst/>
          </a:prstGeom>
          <a:noFill/>
          <a:ln/>
        </p:spPr>
        <p:txBody>
          <a:bodyPr wrap="square" lIns="0" tIns="0" rIns="0" bIns="0" rtlCol="0" anchor="t"/>
          <a:lstStyle/>
          <a:p>
            <a:pPr indent="0" marL="0">
              <a:buNone/>
            </a:pPr>
            <a:r>
              <a:rPr lang="en-US" sz="1450" b="1" dirty="0">
                <a:solidFill>
                  <a:srgbClr val="1F1E1B"/>
                </a:solidFill>
                <a:latin typeface="Calibri" pitchFamily="34" charset="0"/>
                <a:ea typeface="Calibri" pitchFamily="34" charset="-122"/>
                <a:cs typeface="Calibri" pitchFamily="34" charset="-120"/>
              </a:rPr>
              <a:t>What do the results actually mean?</a:t>
            </a:r>
            <a:endParaRPr lang="en-US" sz="1450" dirty="0"/>
          </a:p>
        </p:txBody>
      </p:sp>
      <p:sp>
        <p:nvSpPr>
          <p:cNvPr id="20" name="Text 18"/>
          <p:cNvSpPr txBox="1"/>
          <p:nvPr/>
        </p:nvSpPr>
        <p:spPr>
          <a:xfrm>
            <a:off x="9189720" y="3611880"/>
            <a:ext cx="2240280" cy="123444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Comparing to normative data, analysing, and recommending improvements.</a:t>
            </a:r>
            <a:endParaRPr lang="en-US" sz="1300" dirty="0"/>
          </a:p>
        </p:txBody>
      </p:sp>
      <p:sp>
        <p:nvSpPr>
          <p:cNvPr id="21" name="Text 19"/>
          <p:cNvSpPr txBox="1"/>
          <p:nvPr/>
        </p:nvSpPr>
        <p:spPr>
          <a:xfrm>
            <a:off x="640080" y="5257800"/>
            <a:ext cx="10881360" cy="411480"/>
          </a:xfrm>
          <a:prstGeom prst="rect">
            <a:avLst/>
          </a:prstGeom>
          <a:noFill/>
          <a:ln/>
        </p:spPr>
        <p:txBody>
          <a:bodyPr wrap="square" lIns="0" tIns="0" rIns="0" bIns="0" rtlCol="0" anchor="ctr"/>
          <a:lstStyle/>
          <a:p>
            <a:pPr indent="0" marL="0">
              <a:buNone/>
            </a:pPr>
            <a:r>
              <a:rPr lang="en-US" sz="1600" dirty="0">
                <a:solidFill>
                  <a:srgbClr val="1F1E1B"/>
                </a:solidFill>
                <a:latin typeface="Calibri" pitchFamily="34" charset="0"/>
                <a:ea typeface="Calibri" pitchFamily="34" charset="-122"/>
                <a:cs typeface="Calibri" pitchFamily="34" charset="-120"/>
              </a:rPr>
              <a:t>You will perform every test in this block. The tests you have done yourself are the ones you can describe in May.</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remaining physical tests.</a:t>
            </a:r>
            <a:endParaRPr lang="en-US" sz="3400" dirty="0"/>
          </a:p>
        </p:txBody>
      </p:sp>
      <p:sp>
        <p:nvSpPr>
          <p:cNvPr id="6" name="Shape 4"/>
          <p:cNvSpPr/>
          <p:nvPr/>
        </p:nvSpPr>
        <p:spPr>
          <a:xfrm>
            <a:off x="640080" y="1737360"/>
            <a:ext cx="10881360" cy="850392"/>
          </a:xfrm>
          <a:prstGeom prst="roundRect">
            <a:avLst>
              <a:gd name="adj" fmla="val 5376"/>
            </a:avLst>
          </a:prstGeom>
          <a:solidFill>
            <a:srgbClr val="E4EFE8"/>
          </a:solidFill>
          <a:ln/>
        </p:spPr>
      </p:sp>
      <p:sp>
        <p:nvSpPr>
          <p:cNvPr id="7" name="Text 5"/>
          <p:cNvSpPr txBox="1"/>
          <p:nvPr/>
        </p:nvSpPr>
        <p:spPr>
          <a:xfrm>
            <a:off x="841248" y="1828800"/>
            <a:ext cx="2743200" cy="70408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Flexibility</a:t>
            </a:r>
            <a:endParaRPr lang="en-US" sz="1550" dirty="0"/>
          </a:p>
        </p:txBody>
      </p:sp>
      <p:sp>
        <p:nvSpPr>
          <p:cNvPr id="8" name="Text 6"/>
          <p:cNvSpPr txBox="1"/>
          <p:nvPr/>
        </p:nvSpPr>
        <p:spPr>
          <a:xfrm>
            <a:off x="3703320" y="1828800"/>
            <a:ext cx="758952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sit and reach test · calf muscle flexibility test · shoulder flexibility test</a:t>
            </a:r>
            <a:endParaRPr lang="en-US" sz="1350" dirty="0"/>
          </a:p>
        </p:txBody>
      </p:sp>
      <p:sp>
        <p:nvSpPr>
          <p:cNvPr id="9" name="Shape 7"/>
          <p:cNvSpPr/>
          <p:nvPr/>
        </p:nvSpPr>
        <p:spPr>
          <a:xfrm>
            <a:off x="640080" y="2697480"/>
            <a:ext cx="10881360" cy="850392"/>
          </a:xfrm>
          <a:prstGeom prst="roundRect">
            <a:avLst>
              <a:gd name="adj" fmla="val 5376"/>
            </a:avLst>
          </a:prstGeom>
          <a:solidFill>
            <a:srgbClr val="FFFFFF"/>
          </a:solidFill>
          <a:ln/>
        </p:spPr>
      </p:sp>
      <p:sp>
        <p:nvSpPr>
          <p:cNvPr id="10" name="Text 8"/>
          <p:cNvSpPr txBox="1"/>
          <p:nvPr/>
        </p:nvSpPr>
        <p:spPr>
          <a:xfrm>
            <a:off x="841248" y="2788920"/>
            <a:ext cx="2743200" cy="70408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Speed</a:t>
            </a:r>
            <a:endParaRPr lang="en-US" sz="1550" dirty="0"/>
          </a:p>
        </p:txBody>
      </p:sp>
      <p:sp>
        <p:nvSpPr>
          <p:cNvPr id="11" name="Text 9"/>
          <p:cNvSpPr txBox="1"/>
          <p:nvPr/>
        </p:nvSpPr>
        <p:spPr>
          <a:xfrm>
            <a:off x="3703320" y="2788920"/>
            <a:ext cx="758952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30 metre sprint test · 30 metre flying sprint</a:t>
            </a:r>
            <a:endParaRPr lang="en-US" sz="1350" dirty="0"/>
          </a:p>
        </p:txBody>
      </p:sp>
      <p:sp>
        <p:nvSpPr>
          <p:cNvPr id="12" name="Shape 10"/>
          <p:cNvSpPr/>
          <p:nvPr/>
        </p:nvSpPr>
        <p:spPr>
          <a:xfrm>
            <a:off x="640080" y="3657600"/>
            <a:ext cx="10881360" cy="850392"/>
          </a:xfrm>
          <a:prstGeom prst="roundRect">
            <a:avLst>
              <a:gd name="adj" fmla="val 5376"/>
            </a:avLst>
          </a:prstGeom>
          <a:solidFill>
            <a:srgbClr val="E4EFE8"/>
          </a:solidFill>
          <a:ln/>
        </p:spPr>
      </p:sp>
      <p:sp>
        <p:nvSpPr>
          <p:cNvPr id="13" name="Text 11"/>
          <p:cNvSpPr txBox="1"/>
          <p:nvPr/>
        </p:nvSpPr>
        <p:spPr>
          <a:xfrm>
            <a:off x="841248" y="3749040"/>
            <a:ext cx="2743200" cy="70408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Muscular strength</a:t>
            </a:r>
            <a:endParaRPr lang="en-US" sz="1550" dirty="0"/>
          </a:p>
        </p:txBody>
      </p:sp>
      <p:sp>
        <p:nvSpPr>
          <p:cNvPr id="14" name="Text 12"/>
          <p:cNvSpPr txBox="1"/>
          <p:nvPr/>
        </p:nvSpPr>
        <p:spPr>
          <a:xfrm>
            <a:off x="3703320" y="3749040"/>
            <a:ext cx="758952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grip dynamometer · 1 Rep Max</a:t>
            </a:r>
            <a:endParaRPr lang="en-US" sz="1350" dirty="0"/>
          </a:p>
        </p:txBody>
      </p:sp>
      <p:sp>
        <p:nvSpPr>
          <p:cNvPr id="15" name="Shape 13"/>
          <p:cNvSpPr/>
          <p:nvPr/>
        </p:nvSpPr>
        <p:spPr>
          <a:xfrm>
            <a:off x="640080" y="4617720"/>
            <a:ext cx="10881360" cy="850392"/>
          </a:xfrm>
          <a:prstGeom prst="roundRect">
            <a:avLst>
              <a:gd name="adj" fmla="val 5376"/>
            </a:avLst>
          </a:prstGeom>
          <a:solidFill>
            <a:srgbClr val="FFFFFF"/>
          </a:solidFill>
          <a:ln/>
        </p:spPr>
      </p:sp>
      <p:sp>
        <p:nvSpPr>
          <p:cNvPr id="16" name="Text 14"/>
          <p:cNvSpPr txBox="1"/>
          <p:nvPr/>
        </p:nvSpPr>
        <p:spPr>
          <a:xfrm>
            <a:off x="841248" y="4709160"/>
            <a:ext cx="2743200" cy="70408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Body composition</a:t>
            </a:r>
            <a:endParaRPr lang="en-US" sz="1550" dirty="0"/>
          </a:p>
        </p:txBody>
      </p:sp>
      <p:sp>
        <p:nvSpPr>
          <p:cNvPr id="17" name="Text 15"/>
          <p:cNvSpPr txBox="1"/>
          <p:nvPr/>
        </p:nvSpPr>
        <p:spPr>
          <a:xfrm>
            <a:off x="3703320" y="4709160"/>
            <a:ext cx="758952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Body Mass Index (BMI) · Bioelectrical Impedance Analysis (BIA) · waist to hip ratio</a:t>
            </a:r>
            <a:endParaRPr lang="en-US" sz="1350" dirty="0"/>
          </a:p>
        </p:txBody>
      </p:sp>
      <p:sp>
        <p:nvSpPr>
          <p:cNvPr id="18" name="Shape 16"/>
          <p:cNvSpPr/>
          <p:nvPr/>
        </p:nvSpPr>
        <p:spPr>
          <a:xfrm>
            <a:off x="640080" y="5623560"/>
            <a:ext cx="10881360" cy="777240"/>
          </a:xfrm>
          <a:prstGeom prst="roundRect">
            <a:avLst>
              <a:gd name="adj" fmla="val 7059"/>
            </a:avLst>
          </a:prstGeom>
          <a:solidFill>
            <a:srgbClr val="F6ECDD"/>
          </a:solidFill>
          <a:ln/>
        </p:spPr>
      </p:sp>
      <p:sp>
        <p:nvSpPr>
          <p:cNvPr id="19" name="Text 17"/>
          <p:cNvSpPr txBox="1"/>
          <p:nvPr/>
        </p:nvSpPr>
        <p:spPr>
          <a:xfrm>
            <a:off x="868680" y="5779008"/>
            <a:ext cx="10424160" cy="548640"/>
          </a:xfrm>
          <a:prstGeom prst="rect">
            <a:avLst/>
          </a:prstGeom>
          <a:noFill/>
          <a:ln/>
        </p:spPr>
        <p:txBody>
          <a:bodyPr wrap="square" lIns="0" tIns="0" rIns="0" bIns="0" rtlCol="0" anchor="t"/>
          <a:lstStyle/>
          <a:p>
            <a:pPr indent="0" marL="0">
              <a:buNone/>
            </a:pPr>
            <a:r>
              <a:rPr lang="en-US" sz="1350" b="1" dirty="0">
                <a:solidFill>
                  <a:srgbClr val="B36A00"/>
                </a:solidFill>
                <a:latin typeface="Calibri" pitchFamily="34" charset="0"/>
                <a:ea typeface="Calibri" pitchFamily="34" charset="-122"/>
                <a:cs typeface="Calibri" pitchFamily="34" charset="-120"/>
              </a:rPr>
              <a:t>Body composition, precisely:  </a:t>
            </a:r>
            <a:pPr indent="0" marL="0">
              <a:buNone/>
            </a:pPr>
            <a:r>
              <a:rPr lang="en-US" sz="1350" dirty="0">
                <a:solidFill>
                  <a:srgbClr val="1F1E1B"/>
                </a:solidFill>
                <a:latin typeface="Calibri" pitchFamily="34" charset="0"/>
                <a:ea typeface="Calibri" pitchFamily="34" charset="-122"/>
                <a:cs typeface="Calibri" pitchFamily="34" charset="-120"/>
              </a:rPr>
              <a:t>BMI is weight in kilograms divided by height in metres squared. BIA passes a small electric current through the body to measure body fat and muscle mass. Waist to hip ratio divides waist circumference by hip circumference.</a:t>
            </a:r>
            <a:endParaRPr lang="en-US" sz="13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23 · Lesson 6</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6</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Describing a test protocol</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a fitness test step by step</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Earn every mark on a describe question</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how many points a three-mark describe question needs</a:t>
            </a:r>
            <a:endParaRPr 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three flexibility tests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the two speed tests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does BMI stand for, and how is it calculated?</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Sit and reach · calf muscle flexibility · shoulder flexibility</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30 metre sprint · 30 metre flying sprint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Body Mass Index: weight in kilograms divided by height in metres squared</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One mark per protocol point.</a:t>
            </a:r>
            <a:endParaRPr lang="en-US" sz="3400" dirty="0"/>
          </a:p>
        </p:txBody>
      </p:sp>
      <p:sp>
        <p:nvSpPr>
          <p:cNvPr id="6" name="Shape 4"/>
          <p:cNvSpPr/>
          <p:nvPr/>
        </p:nvSpPr>
        <p:spPr>
          <a:xfrm>
            <a:off x="640080" y="1645920"/>
            <a:ext cx="10881360" cy="822960"/>
          </a:xfrm>
          <a:prstGeom prst="roundRect">
            <a:avLst>
              <a:gd name="adj" fmla="val 8889"/>
            </a:avLst>
          </a:prstGeom>
          <a:solidFill>
            <a:srgbClr val="FAE6E8"/>
          </a:solidFill>
          <a:ln/>
        </p:spPr>
      </p:sp>
      <p:sp>
        <p:nvSpPr>
          <p:cNvPr id="7" name="Text 5"/>
          <p:cNvSpPr txBox="1"/>
          <p:nvPr/>
        </p:nvSpPr>
        <p:spPr>
          <a:xfrm>
            <a:off x="868680" y="1828800"/>
            <a:ext cx="10424160" cy="548640"/>
          </a:xfrm>
          <a:prstGeom prst="rect">
            <a:avLst/>
          </a:prstGeom>
          <a:noFill/>
          <a:ln/>
        </p:spPr>
        <p:txBody>
          <a:bodyPr wrap="square" lIns="0" tIns="0" rIns="0" bIns="0" rtlCol="0" anchor="t"/>
          <a:lstStyle/>
          <a:p>
            <a:pPr indent="0" marL="0">
              <a:buNone/>
            </a:pPr>
            <a:r>
              <a:rPr lang="en-US" sz="1600" b="1" dirty="0">
                <a:solidFill>
                  <a:srgbClr val="D0202E"/>
                </a:solidFill>
                <a:latin typeface="Calibri" pitchFamily="34" charset="0"/>
                <a:ea typeface="Calibri" pitchFamily="34" charset="-122"/>
                <a:cs typeface="Calibri" pitchFamily="34" charset="-120"/>
              </a:rPr>
              <a:t>The real question:  </a:t>
            </a:r>
            <a:pPr indent="0" marL="0">
              <a:buNone/>
            </a:pPr>
            <a:r>
              <a:rPr lang="en-US" sz="1600" i="1" dirty="0">
                <a:solidFill>
                  <a:srgbClr val="1F1E1B"/>
                </a:solidFill>
                <a:latin typeface="Calibri" pitchFamily="34" charset="0"/>
                <a:ea typeface="Calibri" pitchFamily="34" charset="-122"/>
                <a:cs typeface="Calibri" pitchFamily="34" charset="-120"/>
              </a:rPr>
              <a:t>"Describe how the standing long or broad jump test is carried out."  (3 marks)</a:t>
            </a:r>
            <a:endParaRPr lang="en-US" sz="1600" dirty="0"/>
          </a:p>
        </p:txBody>
      </p:sp>
      <p:sp>
        <p:nvSpPr>
          <p:cNvPr id="8" name="Text 6"/>
          <p:cNvSpPr txBox="1"/>
          <p:nvPr/>
        </p:nvSpPr>
        <p:spPr>
          <a:xfrm>
            <a:off x="640080" y="2697480"/>
            <a:ext cx="1088136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The mark scheme awarded one mark for each of these, up to three:</a:t>
            </a:r>
            <a:endParaRPr lang="en-US" sz="1400" dirty="0"/>
          </a:p>
        </p:txBody>
      </p:sp>
      <p:sp>
        <p:nvSpPr>
          <p:cNvPr id="9" name="Text 7"/>
          <p:cNvSpPr txBox="1"/>
          <p:nvPr/>
        </p:nvSpPr>
        <p:spPr>
          <a:xfrm>
            <a:off x="640080" y="3108960"/>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Tape measure is laid on the floor</a:t>
            </a:r>
            <a:endParaRPr lang="en-US" sz="1300" dirty="0"/>
          </a:p>
        </p:txBody>
      </p:sp>
      <p:sp>
        <p:nvSpPr>
          <p:cNvPr id="10" name="Text 8"/>
          <p:cNvSpPr txBox="1"/>
          <p:nvPr/>
        </p:nvSpPr>
        <p:spPr>
          <a:xfrm>
            <a:off x="4389120" y="3108960"/>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Participant stands on or behind a line</a:t>
            </a:r>
            <a:endParaRPr lang="en-US" sz="1300" dirty="0"/>
          </a:p>
        </p:txBody>
      </p:sp>
      <p:sp>
        <p:nvSpPr>
          <p:cNvPr id="11" name="Text 9"/>
          <p:cNvSpPr txBox="1"/>
          <p:nvPr/>
        </p:nvSpPr>
        <p:spPr>
          <a:xfrm>
            <a:off x="8138160" y="3108960"/>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Feet slightly or shoulder width apart</a:t>
            </a:r>
            <a:endParaRPr lang="en-US" sz="1300" dirty="0"/>
          </a:p>
        </p:txBody>
      </p:sp>
      <p:sp>
        <p:nvSpPr>
          <p:cNvPr id="12" name="Text 10"/>
          <p:cNvSpPr txBox="1"/>
          <p:nvPr/>
        </p:nvSpPr>
        <p:spPr>
          <a:xfrm>
            <a:off x="640080" y="3675888"/>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Participant jumps from a standstill</a:t>
            </a:r>
            <a:endParaRPr lang="en-US" sz="1300" dirty="0"/>
          </a:p>
        </p:txBody>
      </p:sp>
      <p:sp>
        <p:nvSpPr>
          <p:cNvPr id="13" name="Text 11"/>
          <p:cNvSpPr txBox="1"/>
          <p:nvPr/>
        </p:nvSpPr>
        <p:spPr>
          <a:xfrm>
            <a:off x="4389120" y="3675888"/>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Must take off with two feet</a:t>
            </a:r>
            <a:endParaRPr lang="en-US" sz="1300" dirty="0"/>
          </a:p>
        </p:txBody>
      </p:sp>
      <p:sp>
        <p:nvSpPr>
          <p:cNvPr id="14" name="Text 12"/>
          <p:cNvSpPr txBox="1"/>
          <p:nvPr/>
        </p:nvSpPr>
        <p:spPr>
          <a:xfrm>
            <a:off x="8138160" y="3675888"/>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Participant bends their knees</a:t>
            </a:r>
            <a:endParaRPr lang="en-US" sz="1300" dirty="0"/>
          </a:p>
        </p:txBody>
      </p:sp>
      <p:sp>
        <p:nvSpPr>
          <p:cNvPr id="15" name="Text 13"/>
          <p:cNvSpPr txBox="1"/>
          <p:nvPr/>
        </p:nvSpPr>
        <p:spPr>
          <a:xfrm>
            <a:off x="640080" y="4242816"/>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Participant swings their arms</a:t>
            </a:r>
            <a:endParaRPr lang="en-US" sz="1300" dirty="0"/>
          </a:p>
        </p:txBody>
      </p:sp>
      <p:sp>
        <p:nvSpPr>
          <p:cNvPr id="16" name="Text 14"/>
          <p:cNvSpPr txBox="1"/>
          <p:nvPr/>
        </p:nvSpPr>
        <p:spPr>
          <a:xfrm>
            <a:off x="4389120" y="4242816"/>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Jumps forward, as far as possible</a:t>
            </a:r>
            <a:endParaRPr lang="en-US" sz="1300" dirty="0"/>
          </a:p>
        </p:txBody>
      </p:sp>
      <p:sp>
        <p:nvSpPr>
          <p:cNvPr id="17" name="Text 15"/>
          <p:cNvSpPr txBox="1"/>
          <p:nvPr/>
        </p:nvSpPr>
        <p:spPr>
          <a:xfrm>
            <a:off x="8138160" y="4242816"/>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Lands on two feet</a:t>
            </a:r>
            <a:endParaRPr lang="en-US" sz="1300" dirty="0"/>
          </a:p>
        </p:txBody>
      </p:sp>
      <p:sp>
        <p:nvSpPr>
          <p:cNvPr id="18" name="Text 16"/>
          <p:cNvSpPr txBox="1"/>
          <p:nvPr/>
        </p:nvSpPr>
        <p:spPr>
          <a:xfrm>
            <a:off x="640080" y="4809744"/>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Should not fall backwards</a:t>
            </a:r>
            <a:endParaRPr lang="en-US" sz="1300" dirty="0"/>
          </a:p>
        </p:txBody>
      </p:sp>
      <p:sp>
        <p:nvSpPr>
          <p:cNvPr id="19" name="Text 17"/>
          <p:cNvSpPr txBox="1"/>
          <p:nvPr/>
        </p:nvSpPr>
        <p:spPr>
          <a:xfrm>
            <a:off x="4389120" y="4809744"/>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Measured from the take-off line to the back of the heels</a:t>
            </a:r>
            <a:endParaRPr lang="en-US" sz="1300" dirty="0"/>
          </a:p>
        </p:txBody>
      </p:sp>
      <p:sp>
        <p:nvSpPr>
          <p:cNvPr id="20" name="Text 18"/>
          <p:cNvSpPr txBox="1"/>
          <p:nvPr/>
        </p:nvSpPr>
        <p:spPr>
          <a:xfrm>
            <a:off x="8138160" y="4809744"/>
            <a:ext cx="3566160" cy="45720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  Three attempts, best recorded</a:t>
            </a:r>
            <a:endParaRPr lang="en-US" sz="1300" dirty="0"/>
          </a:p>
        </p:txBody>
      </p:sp>
      <p:sp>
        <p:nvSpPr>
          <p:cNvPr id="21" name="Text 19"/>
          <p:cNvSpPr txBox="1"/>
          <p:nvPr/>
        </p:nvSpPr>
        <p:spPr>
          <a:xfrm>
            <a:off x="640080" y="5669280"/>
            <a:ext cx="10881360" cy="411480"/>
          </a:xfrm>
          <a:prstGeom prst="rect">
            <a:avLst/>
          </a:prstGeom>
          <a:noFill/>
          <a:ln/>
        </p:spPr>
        <p:txBody>
          <a:bodyPr wrap="square" lIns="0" tIns="0" rIns="0" bIns="0" rtlCol="0" anchor="ctr"/>
          <a:lstStyle/>
          <a:p>
            <a:pPr indent="0" marL="0">
              <a:buNone/>
            </a:pPr>
            <a:r>
              <a:rPr lang="en-US" sz="1500" b="1" dirty="0">
                <a:solidFill>
                  <a:srgbClr val="D0202E"/>
                </a:solidFill>
                <a:latin typeface="Calibri" pitchFamily="34" charset="0"/>
                <a:ea typeface="Calibri" pitchFamily="34" charset="-122"/>
                <a:cs typeface="Calibri" pitchFamily="34" charset="-120"/>
              </a:rPr>
              <a:t>Twelve possible marking points, three marks available. Write four to be safe, and make each one a separate step.</a:t>
            </a:r>
            <a:endParaRPr lang="en-US" sz="15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Write the protocols.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four tests you have performed: write the protocol as separate numbered steps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Count your steps. A three-mark question needs at least four to be safe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Swap: could your partner run the test from your steps alone, without asking anything?</a:t>
            </a:r>
            <a:endParaRPr lang="en-US" sz="17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23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the physical component tests.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Circuit of stations: multi-stage fitness test, one-minute press-up, sit and reach, 30 metre sprint, grip dynamometer</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Run each test to the standardised protocol, and record every result in your booklet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One person at each station administers: that is where compliance with the procedure gets real</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After each test, write the protocol from memory while it is fresh</a:t>
            </a:r>
            <a:endParaRPr lang="en-US" sz="17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24 · Lesson 7</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7</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Tests for skill-related fitness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tests for agility, balance, coordination, power and reaction time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how each is carried out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Match a test to a performer's sport</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Describe three steps of the standing long jump protocol</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the two muscular strength tests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does BIA measure, and how?</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Any three protocol points, e.g. stands behind a line, takes off from two feet, measured to the back of the heels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Grip dynamometer · 1 Rep Max</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Body composition: an electric current flows through the body to measure body fat or muscle mass</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Five components, ten tests.</a:t>
            </a:r>
            <a:endParaRPr lang="en-US" sz="3400" dirty="0"/>
          </a:p>
        </p:txBody>
      </p:sp>
      <p:sp>
        <p:nvSpPr>
          <p:cNvPr id="6" name="Shape 4"/>
          <p:cNvSpPr/>
          <p:nvPr/>
        </p:nvSpPr>
        <p:spPr>
          <a:xfrm>
            <a:off x="640080" y="1737360"/>
            <a:ext cx="10881360" cy="804672"/>
          </a:xfrm>
          <a:prstGeom prst="roundRect">
            <a:avLst>
              <a:gd name="adj" fmla="val 5682"/>
            </a:avLst>
          </a:prstGeom>
          <a:solidFill>
            <a:srgbClr val="E4EFE8"/>
          </a:solidFill>
          <a:ln/>
        </p:spPr>
      </p:sp>
      <p:sp>
        <p:nvSpPr>
          <p:cNvPr id="7" name="Text 5"/>
          <p:cNvSpPr txBox="1"/>
          <p:nvPr/>
        </p:nvSpPr>
        <p:spPr>
          <a:xfrm>
            <a:off x="841248" y="182880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Agility</a:t>
            </a:r>
            <a:endParaRPr lang="en-US" sz="1550" dirty="0"/>
          </a:p>
        </p:txBody>
      </p:sp>
      <p:sp>
        <p:nvSpPr>
          <p:cNvPr id="8" name="Text 6"/>
          <p:cNvSpPr txBox="1"/>
          <p:nvPr/>
        </p:nvSpPr>
        <p:spPr>
          <a:xfrm>
            <a:off x="3337560" y="182880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Illinois agility run test · T Test</a:t>
            </a:r>
            <a:endParaRPr lang="en-US" sz="1350" dirty="0"/>
          </a:p>
        </p:txBody>
      </p:sp>
      <p:sp>
        <p:nvSpPr>
          <p:cNvPr id="9" name="Shape 7"/>
          <p:cNvSpPr/>
          <p:nvPr/>
        </p:nvSpPr>
        <p:spPr>
          <a:xfrm>
            <a:off x="640080" y="2651760"/>
            <a:ext cx="10881360" cy="804672"/>
          </a:xfrm>
          <a:prstGeom prst="roundRect">
            <a:avLst>
              <a:gd name="adj" fmla="val 5682"/>
            </a:avLst>
          </a:prstGeom>
          <a:solidFill>
            <a:srgbClr val="FFFFFF"/>
          </a:solidFill>
          <a:ln/>
        </p:spPr>
      </p:sp>
      <p:sp>
        <p:nvSpPr>
          <p:cNvPr id="10" name="Text 8"/>
          <p:cNvSpPr txBox="1"/>
          <p:nvPr/>
        </p:nvSpPr>
        <p:spPr>
          <a:xfrm>
            <a:off x="841248" y="274320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Balance</a:t>
            </a:r>
            <a:endParaRPr lang="en-US" sz="1550" dirty="0"/>
          </a:p>
        </p:txBody>
      </p:sp>
      <p:sp>
        <p:nvSpPr>
          <p:cNvPr id="11" name="Text 9"/>
          <p:cNvSpPr txBox="1"/>
          <p:nvPr/>
        </p:nvSpPr>
        <p:spPr>
          <a:xfrm>
            <a:off x="3337560" y="274320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stork stand test · Y balance test</a:t>
            </a:r>
            <a:endParaRPr lang="en-US" sz="1350" dirty="0"/>
          </a:p>
        </p:txBody>
      </p:sp>
      <p:sp>
        <p:nvSpPr>
          <p:cNvPr id="12" name="Shape 10"/>
          <p:cNvSpPr/>
          <p:nvPr/>
        </p:nvSpPr>
        <p:spPr>
          <a:xfrm>
            <a:off x="640080" y="3566160"/>
            <a:ext cx="10881360" cy="804672"/>
          </a:xfrm>
          <a:prstGeom prst="roundRect">
            <a:avLst>
              <a:gd name="adj" fmla="val 5682"/>
            </a:avLst>
          </a:prstGeom>
          <a:solidFill>
            <a:srgbClr val="E4EFE8"/>
          </a:solidFill>
          <a:ln/>
        </p:spPr>
      </p:sp>
      <p:sp>
        <p:nvSpPr>
          <p:cNvPr id="13" name="Text 11"/>
          <p:cNvSpPr txBox="1"/>
          <p:nvPr/>
        </p:nvSpPr>
        <p:spPr>
          <a:xfrm>
            <a:off x="841248" y="365760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Coordination</a:t>
            </a:r>
            <a:endParaRPr lang="en-US" sz="1550" dirty="0"/>
          </a:p>
        </p:txBody>
      </p:sp>
      <p:sp>
        <p:nvSpPr>
          <p:cNvPr id="14" name="Text 12"/>
          <p:cNvSpPr txBox="1"/>
          <p:nvPr/>
        </p:nvSpPr>
        <p:spPr>
          <a:xfrm>
            <a:off x="3337560" y="365760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Alternate-Hand Wall-Toss test · stick flip coordination test</a:t>
            </a:r>
            <a:endParaRPr lang="en-US" sz="1350" dirty="0"/>
          </a:p>
        </p:txBody>
      </p:sp>
      <p:sp>
        <p:nvSpPr>
          <p:cNvPr id="15" name="Shape 13"/>
          <p:cNvSpPr/>
          <p:nvPr/>
        </p:nvSpPr>
        <p:spPr>
          <a:xfrm>
            <a:off x="640080" y="4480560"/>
            <a:ext cx="10881360" cy="804672"/>
          </a:xfrm>
          <a:prstGeom prst="roundRect">
            <a:avLst>
              <a:gd name="adj" fmla="val 5682"/>
            </a:avLst>
          </a:prstGeom>
          <a:solidFill>
            <a:srgbClr val="FFFFFF"/>
          </a:solidFill>
          <a:ln/>
        </p:spPr>
      </p:sp>
      <p:sp>
        <p:nvSpPr>
          <p:cNvPr id="16" name="Text 14"/>
          <p:cNvSpPr txBox="1"/>
          <p:nvPr/>
        </p:nvSpPr>
        <p:spPr>
          <a:xfrm>
            <a:off x="841248" y="457200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Power</a:t>
            </a:r>
            <a:endParaRPr lang="en-US" sz="1550" dirty="0"/>
          </a:p>
        </p:txBody>
      </p:sp>
      <p:sp>
        <p:nvSpPr>
          <p:cNvPr id="17" name="Text 15"/>
          <p:cNvSpPr txBox="1"/>
          <p:nvPr/>
        </p:nvSpPr>
        <p:spPr>
          <a:xfrm>
            <a:off x="3337560" y="457200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vertical jump test · standing long or broad jump · Margaria-Kalamen power test</a:t>
            </a:r>
            <a:endParaRPr lang="en-US" sz="1350" dirty="0"/>
          </a:p>
        </p:txBody>
      </p:sp>
      <p:sp>
        <p:nvSpPr>
          <p:cNvPr id="18" name="Shape 16"/>
          <p:cNvSpPr/>
          <p:nvPr/>
        </p:nvSpPr>
        <p:spPr>
          <a:xfrm>
            <a:off x="640080" y="5394960"/>
            <a:ext cx="10881360" cy="804672"/>
          </a:xfrm>
          <a:prstGeom prst="roundRect">
            <a:avLst>
              <a:gd name="adj" fmla="val 5682"/>
            </a:avLst>
          </a:prstGeom>
          <a:solidFill>
            <a:srgbClr val="E4EFE8"/>
          </a:solidFill>
          <a:ln/>
        </p:spPr>
      </p:sp>
      <p:sp>
        <p:nvSpPr>
          <p:cNvPr id="19" name="Text 17"/>
          <p:cNvSpPr txBox="1"/>
          <p:nvPr/>
        </p:nvSpPr>
        <p:spPr>
          <a:xfrm>
            <a:off x="841248" y="548640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Reaction time</a:t>
            </a:r>
            <a:endParaRPr lang="en-US" sz="1550" dirty="0"/>
          </a:p>
        </p:txBody>
      </p:sp>
      <p:sp>
        <p:nvSpPr>
          <p:cNvPr id="20" name="Text 18"/>
          <p:cNvSpPr txBox="1"/>
          <p:nvPr/>
        </p:nvSpPr>
        <p:spPr>
          <a:xfrm>
            <a:off x="3337560" y="548640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ruler drop test · online reaction time test, also called a reaction test timer</a:t>
            </a:r>
            <a:endParaRPr lang="en-US" sz="1350" dirty="0"/>
          </a:p>
        </p:txBody>
      </p:sp>
      <p:sp>
        <p:nvSpPr>
          <p:cNvPr id="21" name="Text 19"/>
          <p:cNvSpPr txBox="1"/>
          <p:nvPr/>
        </p:nvSpPr>
        <p:spPr>
          <a:xfrm>
            <a:off x="640080" y="6309360"/>
            <a:ext cx="10881360" cy="365760"/>
          </a:xfrm>
          <a:prstGeom prst="rect">
            <a:avLst/>
          </a:prstGeom>
          <a:noFill/>
          <a:ln/>
        </p:spPr>
        <p:txBody>
          <a:bodyPr wrap="square" lIns="0" tIns="0" rIns="0" bIns="0" rtlCol="0" anchor="ctr"/>
          <a:lstStyle/>
          <a:p>
            <a:pPr indent="0" marL="0">
              <a:buNone/>
            </a:pPr>
            <a:r>
              <a:rPr lang="en-US" sz="1450" dirty="0">
                <a:solidFill>
                  <a:srgbClr val="565349"/>
                </a:solidFill>
                <a:latin typeface="Calibri" pitchFamily="34" charset="0"/>
                <a:ea typeface="Calibri" pitchFamily="34" charset="-122"/>
                <a:cs typeface="Calibri" pitchFamily="34" charset="-120"/>
              </a:rPr>
              <a:t>Learn them in pairs by component. The exam asks which test measures which component, both ways round.</a:t>
            </a:r>
            <a:endParaRPr lang="en-US" sz="14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How the skill-related tests are run.</a:t>
            </a:r>
            <a:endParaRPr lang="en-US" sz="3400" dirty="0"/>
          </a:p>
        </p:txBody>
      </p:sp>
      <p:sp>
        <p:nvSpPr>
          <p:cNvPr id="6" name="Shape 4"/>
          <p:cNvSpPr/>
          <p:nvPr/>
        </p:nvSpPr>
        <p:spPr>
          <a:xfrm>
            <a:off x="640080" y="1691640"/>
            <a:ext cx="10881360" cy="804672"/>
          </a:xfrm>
          <a:prstGeom prst="roundRect">
            <a:avLst>
              <a:gd name="adj" fmla="val 5682"/>
            </a:avLst>
          </a:prstGeom>
          <a:solidFill>
            <a:srgbClr val="E4EFE8"/>
          </a:solidFill>
          <a:ln/>
        </p:spPr>
      </p:sp>
      <p:sp>
        <p:nvSpPr>
          <p:cNvPr id="7" name="Text 5"/>
          <p:cNvSpPr txBox="1"/>
          <p:nvPr/>
        </p:nvSpPr>
        <p:spPr>
          <a:xfrm>
            <a:off x="841248" y="1783080"/>
            <a:ext cx="274320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Illinois agility run</a:t>
            </a:r>
            <a:endParaRPr lang="en-US" sz="1550" dirty="0"/>
          </a:p>
        </p:txBody>
      </p:sp>
      <p:sp>
        <p:nvSpPr>
          <p:cNvPr id="8" name="Text 6"/>
          <p:cNvSpPr txBox="1"/>
          <p:nvPr/>
        </p:nvSpPr>
        <p:spPr>
          <a:xfrm>
            <a:off x="3703320" y="1783080"/>
            <a:ext cx="758952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marked course of cones run as fast as possible, weaving through the middle cones. Timed</a:t>
            </a:r>
            <a:endParaRPr lang="en-US" sz="1350" dirty="0"/>
          </a:p>
        </p:txBody>
      </p:sp>
      <p:sp>
        <p:nvSpPr>
          <p:cNvPr id="9" name="Shape 7"/>
          <p:cNvSpPr/>
          <p:nvPr/>
        </p:nvSpPr>
        <p:spPr>
          <a:xfrm>
            <a:off x="640080" y="2606040"/>
            <a:ext cx="10881360" cy="804672"/>
          </a:xfrm>
          <a:prstGeom prst="roundRect">
            <a:avLst>
              <a:gd name="adj" fmla="val 5682"/>
            </a:avLst>
          </a:prstGeom>
          <a:solidFill>
            <a:srgbClr val="FFFFFF"/>
          </a:solidFill>
          <a:ln/>
        </p:spPr>
      </p:sp>
      <p:sp>
        <p:nvSpPr>
          <p:cNvPr id="10" name="Text 8"/>
          <p:cNvSpPr txBox="1"/>
          <p:nvPr/>
        </p:nvSpPr>
        <p:spPr>
          <a:xfrm>
            <a:off x="841248" y="2697480"/>
            <a:ext cx="274320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Stork stand</a:t>
            </a:r>
            <a:endParaRPr lang="en-US" sz="1550" dirty="0"/>
          </a:p>
        </p:txBody>
      </p:sp>
      <p:sp>
        <p:nvSpPr>
          <p:cNvPr id="11" name="Text 9"/>
          <p:cNvSpPr txBox="1"/>
          <p:nvPr/>
        </p:nvSpPr>
        <p:spPr>
          <a:xfrm>
            <a:off x="3703320" y="2697480"/>
            <a:ext cx="758952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hands on hips, place one foot against the opposite knee, raise the heel, and time how long balance is held</a:t>
            </a:r>
            <a:endParaRPr lang="en-US" sz="1350" dirty="0"/>
          </a:p>
        </p:txBody>
      </p:sp>
      <p:sp>
        <p:nvSpPr>
          <p:cNvPr id="12" name="Shape 10"/>
          <p:cNvSpPr/>
          <p:nvPr/>
        </p:nvSpPr>
        <p:spPr>
          <a:xfrm>
            <a:off x="640080" y="3520440"/>
            <a:ext cx="10881360" cy="804672"/>
          </a:xfrm>
          <a:prstGeom prst="roundRect">
            <a:avLst>
              <a:gd name="adj" fmla="val 5682"/>
            </a:avLst>
          </a:prstGeom>
          <a:solidFill>
            <a:srgbClr val="E4EFE8"/>
          </a:solidFill>
          <a:ln/>
        </p:spPr>
      </p:sp>
      <p:sp>
        <p:nvSpPr>
          <p:cNvPr id="13" name="Text 11"/>
          <p:cNvSpPr txBox="1"/>
          <p:nvPr/>
        </p:nvSpPr>
        <p:spPr>
          <a:xfrm>
            <a:off x="841248" y="3611880"/>
            <a:ext cx="274320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Alternate-hand wall toss</a:t>
            </a:r>
            <a:endParaRPr lang="en-US" sz="1550" dirty="0"/>
          </a:p>
        </p:txBody>
      </p:sp>
      <p:sp>
        <p:nvSpPr>
          <p:cNvPr id="14" name="Text 12"/>
          <p:cNvSpPr txBox="1"/>
          <p:nvPr/>
        </p:nvSpPr>
        <p:spPr>
          <a:xfrm>
            <a:off x="3703320" y="3611880"/>
            <a:ext cx="758952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stand a set distance from a wall, throw with one hand and catch with the other, counting catches in 30 seconds</a:t>
            </a:r>
            <a:endParaRPr lang="en-US" sz="1350" dirty="0"/>
          </a:p>
        </p:txBody>
      </p:sp>
      <p:sp>
        <p:nvSpPr>
          <p:cNvPr id="15" name="Shape 13"/>
          <p:cNvSpPr/>
          <p:nvPr/>
        </p:nvSpPr>
        <p:spPr>
          <a:xfrm>
            <a:off x="640080" y="4434840"/>
            <a:ext cx="10881360" cy="804672"/>
          </a:xfrm>
          <a:prstGeom prst="roundRect">
            <a:avLst>
              <a:gd name="adj" fmla="val 5682"/>
            </a:avLst>
          </a:prstGeom>
          <a:solidFill>
            <a:srgbClr val="FFFFFF"/>
          </a:solidFill>
          <a:ln/>
        </p:spPr>
      </p:sp>
      <p:sp>
        <p:nvSpPr>
          <p:cNvPr id="16" name="Text 14"/>
          <p:cNvSpPr txBox="1"/>
          <p:nvPr/>
        </p:nvSpPr>
        <p:spPr>
          <a:xfrm>
            <a:off x="841248" y="4526280"/>
            <a:ext cx="274320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Vertical jump</a:t>
            </a:r>
            <a:endParaRPr lang="en-US" sz="1550" dirty="0"/>
          </a:p>
        </p:txBody>
      </p:sp>
      <p:sp>
        <p:nvSpPr>
          <p:cNvPr id="17" name="Text 15"/>
          <p:cNvSpPr txBox="1"/>
          <p:nvPr/>
        </p:nvSpPr>
        <p:spPr>
          <a:xfrm>
            <a:off x="3703320" y="4526280"/>
            <a:ext cx="758952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reach up and mark the highest point, then jump and mark again. Measure the difference between the two</a:t>
            </a:r>
            <a:endParaRPr lang="en-US" sz="1350" dirty="0"/>
          </a:p>
        </p:txBody>
      </p:sp>
      <p:sp>
        <p:nvSpPr>
          <p:cNvPr id="18" name="Shape 16"/>
          <p:cNvSpPr/>
          <p:nvPr/>
        </p:nvSpPr>
        <p:spPr>
          <a:xfrm>
            <a:off x="640080" y="5349240"/>
            <a:ext cx="10881360" cy="804672"/>
          </a:xfrm>
          <a:prstGeom prst="roundRect">
            <a:avLst>
              <a:gd name="adj" fmla="val 5682"/>
            </a:avLst>
          </a:prstGeom>
          <a:solidFill>
            <a:srgbClr val="E4EFE8"/>
          </a:solidFill>
          <a:ln/>
        </p:spPr>
      </p:sp>
      <p:sp>
        <p:nvSpPr>
          <p:cNvPr id="19" name="Text 17"/>
          <p:cNvSpPr txBox="1"/>
          <p:nvPr/>
        </p:nvSpPr>
        <p:spPr>
          <a:xfrm>
            <a:off x="841248" y="5440680"/>
            <a:ext cx="274320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Ruler drop</a:t>
            </a:r>
            <a:endParaRPr lang="en-US" sz="1550" dirty="0"/>
          </a:p>
        </p:txBody>
      </p:sp>
      <p:sp>
        <p:nvSpPr>
          <p:cNvPr id="20" name="Text 18"/>
          <p:cNvSpPr txBox="1"/>
          <p:nvPr/>
        </p:nvSpPr>
        <p:spPr>
          <a:xfrm>
            <a:off x="3703320" y="5440680"/>
            <a:ext cx="758952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partner holds a ruler above the open hand and drops it without warning. Catch it, and record the distance fallen</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22 · Lesson 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Why we test</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Give the reasons a coach carries out fitness testing</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test results let a coach do next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Answer a one-mark state question precisely</a:t>
            </a:r>
            <a:endParaRPr lang="en-US"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24 · Lesson 8</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8</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Reading results against normative data</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Use a normative data table to give a rating</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State a rating precisely, using the table's own words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a rating tells a performer</a:t>
            </a:r>
            <a:endParaRPr lang="en-US"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two agility tests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the three power tests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Which component does the stork stand test measure?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Illinois agility run test · T Test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Vertical jump · standing long or broad jump · Margaria-Kalamen power test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Balance</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Reading the table.</a:t>
            </a:r>
            <a:endParaRPr lang="en-US" sz="3400" dirty="0"/>
          </a:p>
        </p:txBody>
      </p:sp>
      <p:sp>
        <p:nvSpPr>
          <p:cNvPr id="6" name="Shape 4"/>
          <p:cNvSpPr/>
          <p:nvPr/>
        </p:nvSpPr>
        <p:spPr>
          <a:xfrm>
            <a:off x="640080" y="1645920"/>
            <a:ext cx="5120640" cy="3566160"/>
          </a:xfrm>
          <a:prstGeom prst="roundRect">
            <a:avLst>
              <a:gd name="adj" fmla="val 2051"/>
            </a:avLst>
          </a:prstGeom>
          <a:solidFill>
            <a:srgbClr val="F1EFE5"/>
          </a:solidFill>
          <a:ln/>
        </p:spPr>
      </p:sp>
      <p:sp>
        <p:nvSpPr>
          <p:cNvPr id="7" name="Text 5"/>
          <p:cNvSpPr txBox="1"/>
          <p:nvPr/>
        </p:nvSpPr>
        <p:spPr>
          <a:xfrm>
            <a:off x="868680" y="1810512"/>
            <a:ext cx="4663440" cy="320040"/>
          </a:xfrm>
          <a:prstGeom prst="rect">
            <a:avLst/>
          </a:prstGeom>
          <a:noFill/>
          <a:ln/>
        </p:spPr>
        <p:txBody>
          <a:bodyPr wrap="square" lIns="0" tIns="0" rIns="0" bIns="0" rtlCol="0" anchor="ctr"/>
          <a:lstStyle/>
          <a:p>
            <a:pPr indent="0" marL="0">
              <a:buNone/>
            </a:pPr>
            <a:r>
              <a:rPr lang="en-US" sz="1350" b="1" dirty="0">
                <a:solidFill>
                  <a:srgbClr val="6E6B5E"/>
                </a:solidFill>
                <a:latin typeface="Calibri" pitchFamily="34" charset="0"/>
                <a:ea typeface="Calibri" pitchFamily="34" charset="-122"/>
                <a:cs typeface="Calibri" pitchFamily="34" charset="-120"/>
              </a:rPr>
              <a:t>Sit and reach, normative data</a:t>
            </a:r>
            <a:endParaRPr lang="en-US" sz="1350" dirty="0"/>
          </a:p>
        </p:txBody>
      </p:sp>
      <p:sp>
        <p:nvSpPr>
          <p:cNvPr id="8" name="Shape 6"/>
          <p:cNvSpPr/>
          <p:nvPr/>
        </p:nvSpPr>
        <p:spPr>
          <a:xfrm>
            <a:off x="868680" y="2194560"/>
            <a:ext cx="4663440" cy="402336"/>
          </a:xfrm>
          <a:prstGeom prst="roundRect">
            <a:avLst>
              <a:gd name="adj" fmla="val 9091"/>
            </a:avLst>
          </a:prstGeom>
          <a:solidFill>
            <a:srgbClr val="F6ECDD"/>
          </a:solidFill>
          <a:ln/>
        </p:spPr>
      </p:sp>
      <p:sp>
        <p:nvSpPr>
          <p:cNvPr id="9" name="Text 7"/>
          <p:cNvSpPr txBox="1"/>
          <p:nvPr/>
        </p:nvSpPr>
        <p:spPr>
          <a:xfrm>
            <a:off x="1005840" y="2258568"/>
            <a:ext cx="2194560" cy="292608"/>
          </a:xfrm>
          <a:prstGeom prst="rect">
            <a:avLst/>
          </a:prstGeom>
          <a:noFill/>
          <a:ln/>
        </p:spPr>
        <p:txBody>
          <a:bodyPr wrap="square" lIns="0" tIns="0" rIns="0" bIns="0" rtlCol="0" anchor="ctr"/>
          <a:lstStyle/>
          <a:p>
            <a:pPr indent="0" marL="0">
              <a:buNone/>
            </a:pPr>
            <a:r>
              <a:rPr lang="en-US" sz="1350" b="1" dirty="0">
                <a:solidFill>
                  <a:srgbClr val="1F1E1B"/>
                </a:solidFill>
                <a:latin typeface="Calibri" pitchFamily="34" charset="0"/>
                <a:ea typeface="Calibri" pitchFamily="34" charset="-122"/>
                <a:cs typeface="Calibri" pitchFamily="34" charset="-120"/>
              </a:rPr>
              <a:t>Score</a:t>
            </a:r>
            <a:endParaRPr lang="en-US" sz="1350" dirty="0"/>
          </a:p>
        </p:txBody>
      </p:sp>
      <p:sp>
        <p:nvSpPr>
          <p:cNvPr id="10" name="Text 8"/>
          <p:cNvSpPr txBox="1"/>
          <p:nvPr/>
        </p:nvSpPr>
        <p:spPr>
          <a:xfrm>
            <a:off x="3383280" y="2258568"/>
            <a:ext cx="2011680" cy="292608"/>
          </a:xfrm>
          <a:prstGeom prst="rect">
            <a:avLst/>
          </a:prstGeom>
          <a:noFill/>
          <a:ln/>
        </p:spPr>
        <p:txBody>
          <a:bodyPr wrap="square" lIns="0" tIns="0" rIns="0" bIns="0" rtlCol="0" anchor="ctr"/>
          <a:lstStyle/>
          <a:p>
            <a:pPr indent="0" marL="0">
              <a:buNone/>
            </a:pPr>
            <a:r>
              <a:rPr lang="en-US" sz="1350" b="1" dirty="0">
                <a:solidFill>
                  <a:srgbClr val="1F1E1B"/>
                </a:solidFill>
                <a:latin typeface="Calibri" pitchFamily="34" charset="0"/>
                <a:ea typeface="Calibri" pitchFamily="34" charset="-122"/>
                <a:cs typeface="Calibri" pitchFamily="34" charset="-120"/>
              </a:rPr>
              <a:t>Rating</a:t>
            </a:r>
            <a:endParaRPr lang="en-US" sz="1350" dirty="0"/>
          </a:p>
        </p:txBody>
      </p:sp>
      <p:sp>
        <p:nvSpPr>
          <p:cNvPr id="11" name="Shape 9"/>
          <p:cNvSpPr/>
          <p:nvPr/>
        </p:nvSpPr>
        <p:spPr>
          <a:xfrm>
            <a:off x="868680" y="2670048"/>
            <a:ext cx="4663440" cy="402336"/>
          </a:xfrm>
          <a:prstGeom prst="roundRect">
            <a:avLst>
              <a:gd name="adj" fmla="val 9091"/>
            </a:avLst>
          </a:prstGeom>
          <a:solidFill>
            <a:srgbClr val="FFFFFF"/>
          </a:solidFill>
          <a:ln/>
        </p:spPr>
      </p:sp>
      <p:sp>
        <p:nvSpPr>
          <p:cNvPr id="12" name="Text 10"/>
          <p:cNvSpPr txBox="1"/>
          <p:nvPr/>
        </p:nvSpPr>
        <p:spPr>
          <a:xfrm>
            <a:off x="1005840" y="2734056"/>
            <a:ext cx="219456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over 14cm</a:t>
            </a:r>
            <a:endParaRPr lang="en-US" sz="1350" dirty="0"/>
          </a:p>
        </p:txBody>
      </p:sp>
      <p:sp>
        <p:nvSpPr>
          <p:cNvPr id="13" name="Text 11"/>
          <p:cNvSpPr txBox="1"/>
          <p:nvPr/>
        </p:nvSpPr>
        <p:spPr>
          <a:xfrm>
            <a:off x="3383280" y="2734056"/>
            <a:ext cx="201168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Excellent</a:t>
            </a:r>
            <a:endParaRPr lang="en-US" sz="1350" dirty="0"/>
          </a:p>
        </p:txBody>
      </p:sp>
      <p:sp>
        <p:nvSpPr>
          <p:cNvPr id="14" name="Shape 12"/>
          <p:cNvSpPr/>
          <p:nvPr/>
        </p:nvSpPr>
        <p:spPr>
          <a:xfrm>
            <a:off x="868680" y="3145536"/>
            <a:ext cx="4663440" cy="402336"/>
          </a:xfrm>
          <a:prstGeom prst="roundRect">
            <a:avLst>
              <a:gd name="adj" fmla="val 9091"/>
            </a:avLst>
          </a:prstGeom>
          <a:solidFill>
            <a:srgbClr val="F1EFE5"/>
          </a:solidFill>
          <a:ln/>
        </p:spPr>
      </p:sp>
      <p:sp>
        <p:nvSpPr>
          <p:cNvPr id="15" name="Text 13"/>
          <p:cNvSpPr txBox="1"/>
          <p:nvPr/>
        </p:nvSpPr>
        <p:spPr>
          <a:xfrm>
            <a:off x="1005840" y="3209544"/>
            <a:ext cx="219456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14cm to 11cm</a:t>
            </a:r>
            <a:endParaRPr lang="en-US" sz="1350" dirty="0"/>
          </a:p>
        </p:txBody>
      </p:sp>
      <p:sp>
        <p:nvSpPr>
          <p:cNvPr id="16" name="Text 14"/>
          <p:cNvSpPr txBox="1"/>
          <p:nvPr/>
        </p:nvSpPr>
        <p:spPr>
          <a:xfrm>
            <a:off x="3383280" y="3209544"/>
            <a:ext cx="201168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Above average</a:t>
            </a:r>
            <a:endParaRPr lang="en-US" sz="1350" dirty="0"/>
          </a:p>
        </p:txBody>
      </p:sp>
      <p:sp>
        <p:nvSpPr>
          <p:cNvPr id="17" name="Shape 15"/>
          <p:cNvSpPr/>
          <p:nvPr/>
        </p:nvSpPr>
        <p:spPr>
          <a:xfrm>
            <a:off x="868680" y="3621024"/>
            <a:ext cx="4663440" cy="402336"/>
          </a:xfrm>
          <a:prstGeom prst="roundRect">
            <a:avLst>
              <a:gd name="adj" fmla="val 9091"/>
            </a:avLst>
          </a:prstGeom>
          <a:solidFill>
            <a:srgbClr val="FFFFFF"/>
          </a:solidFill>
          <a:ln/>
        </p:spPr>
      </p:sp>
      <p:sp>
        <p:nvSpPr>
          <p:cNvPr id="18" name="Text 16"/>
          <p:cNvSpPr txBox="1"/>
          <p:nvPr/>
        </p:nvSpPr>
        <p:spPr>
          <a:xfrm>
            <a:off x="1005840" y="3685032"/>
            <a:ext cx="219456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10.9cm to 7cm</a:t>
            </a:r>
            <a:endParaRPr lang="en-US" sz="1350" dirty="0"/>
          </a:p>
        </p:txBody>
      </p:sp>
      <p:sp>
        <p:nvSpPr>
          <p:cNvPr id="19" name="Text 17"/>
          <p:cNvSpPr txBox="1"/>
          <p:nvPr/>
        </p:nvSpPr>
        <p:spPr>
          <a:xfrm>
            <a:off x="3383280" y="3685032"/>
            <a:ext cx="201168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Average</a:t>
            </a:r>
            <a:endParaRPr lang="en-US" sz="1350" dirty="0"/>
          </a:p>
        </p:txBody>
      </p:sp>
      <p:sp>
        <p:nvSpPr>
          <p:cNvPr id="20" name="Shape 18"/>
          <p:cNvSpPr/>
          <p:nvPr/>
        </p:nvSpPr>
        <p:spPr>
          <a:xfrm>
            <a:off x="868680" y="4096512"/>
            <a:ext cx="4663440" cy="402336"/>
          </a:xfrm>
          <a:prstGeom prst="roundRect">
            <a:avLst>
              <a:gd name="adj" fmla="val 9091"/>
            </a:avLst>
          </a:prstGeom>
          <a:solidFill>
            <a:srgbClr val="F1EFE5"/>
          </a:solidFill>
          <a:ln/>
        </p:spPr>
      </p:sp>
      <p:sp>
        <p:nvSpPr>
          <p:cNvPr id="21" name="Text 19"/>
          <p:cNvSpPr txBox="1"/>
          <p:nvPr/>
        </p:nvSpPr>
        <p:spPr>
          <a:xfrm>
            <a:off x="1005840" y="4160520"/>
            <a:ext cx="219456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6.9cm to 4cm</a:t>
            </a:r>
            <a:endParaRPr lang="en-US" sz="1350" dirty="0"/>
          </a:p>
        </p:txBody>
      </p:sp>
      <p:sp>
        <p:nvSpPr>
          <p:cNvPr id="22" name="Text 20"/>
          <p:cNvSpPr txBox="1"/>
          <p:nvPr/>
        </p:nvSpPr>
        <p:spPr>
          <a:xfrm>
            <a:off x="3383280" y="4160520"/>
            <a:ext cx="201168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Below average</a:t>
            </a:r>
            <a:endParaRPr lang="en-US" sz="1350" dirty="0"/>
          </a:p>
        </p:txBody>
      </p:sp>
      <p:sp>
        <p:nvSpPr>
          <p:cNvPr id="23" name="Shape 21"/>
          <p:cNvSpPr/>
          <p:nvPr/>
        </p:nvSpPr>
        <p:spPr>
          <a:xfrm>
            <a:off x="868680" y="4572000"/>
            <a:ext cx="4663440" cy="402336"/>
          </a:xfrm>
          <a:prstGeom prst="roundRect">
            <a:avLst>
              <a:gd name="adj" fmla="val 9091"/>
            </a:avLst>
          </a:prstGeom>
          <a:solidFill>
            <a:srgbClr val="FFFFFF"/>
          </a:solidFill>
          <a:ln/>
        </p:spPr>
      </p:sp>
      <p:sp>
        <p:nvSpPr>
          <p:cNvPr id="24" name="Text 22"/>
          <p:cNvSpPr txBox="1"/>
          <p:nvPr/>
        </p:nvSpPr>
        <p:spPr>
          <a:xfrm>
            <a:off x="1005840" y="4636008"/>
            <a:ext cx="219456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under 4cm</a:t>
            </a:r>
            <a:endParaRPr lang="en-US" sz="1350" dirty="0"/>
          </a:p>
        </p:txBody>
      </p:sp>
      <p:sp>
        <p:nvSpPr>
          <p:cNvPr id="25" name="Text 23"/>
          <p:cNvSpPr txBox="1"/>
          <p:nvPr/>
        </p:nvSpPr>
        <p:spPr>
          <a:xfrm>
            <a:off x="3383280" y="4636008"/>
            <a:ext cx="2011680" cy="292608"/>
          </a:xfrm>
          <a:prstGeom prst="rect">
            <a:avLst/>
          </a:prstGeom>
          <a:noFill/>
          <a:ln/>
        </p:spPr>
        <p:txBody>
          <a:bodyPr wrap="square" lIns="0" tIns="0" rIns="0" bIns="0" rtlCol="0" anchor="ctr"/>
          <a:lstStyle/>
          <a:p>
            <a:pPr indent="0" marL="0">
              <a:buNone/>
            </a:pPr>
            <a:r>
              <a:rPr lang="en-US" sz="1350" dirty="0">
                <a:solidFill>
                  <a:srgbClr val="1F1E1B"/>
                </a:solidFill>
                <a:latin typeface="Calibri" pitchFamily="34" charset="0"/>
                <a:ea typeface="Calibri" pitchFamily="34" charset="-122"/>
                <a:cs typeface="Calibri" pitchFamily="34" charset="-120"/>
              </a:rPr>
              <a:t>Poor</a:t>
            </a:r>
            <a:endParaRPr lang="en-US" sz="1350" dirty="0"/>
          </a:p>
        </p:txBody>
      </p:sp>
      <p:sp>
        <p:nvSpPr>
          <p:cNvPr id="26" name="Shape 24"/>
          <p:cNvSpPr/>
          <p:nvPr/>
        </p:nvSpPr>
        <p:spPr>
          <a:xfrm>
            <a:off x="6400800" y="1645920"/>
            <a:ext cx="5120640" cy="3566160"/>
          </a:xfrm>
          <a:prstGeom prst="roundRect">
            <a:avLst>
              <a:gd name="adj" fmla="val 2051"/>
            </a:avLst>
          </a:prstGeom>
          <a:solidFill>
            <a:srgbClr val="F6ECDD"/>
          </a:solidFill>
          <a:ln/>
        </p:spPr>
      </p:sp>
      <p:sp>
        <p:nvSpPr>
          <p:cNvPr id="27" name="Text 25"/>
          <p:cNvSpPr txBox="1"/>
          <p:nvPr/>
        </p:nvSpPr>
        <p:spPr>
          <a:xfrm>
            <a:off x="6629400" y="1874520"/>
            <a:ext cx="4663440" cy="365760"/>
          </a:xfrm>
          <a:prstGeom prst="rect">
            <a:avLst/>
          </a:prstGeom>
          <a:noFill/>
          <a:ln/>
        </p:spPr>
        <p:txBody>
          <a:bodyPr wrap="square" lIns="0" tIns="0" rIns="0" bIns="0" rtlCol="0" anchor="ctr"/>
          <a:lstStyle/>
          <a:p>
            <a:pPr indent="0" marL="0">
              <a:buNone/>
            </a:pPr>
            <a:r>
              <a:rPr lang="en-US" sz="2000" b="1" dirty="0">
                <a:solidFill>
                  <a:srgbClr val="1F1E1B"/>
                </a:solidFill>
                <a:latin typeface="Arial" pitchFamily="34" charset="0"/>
                <a:ea typeface="Arial" pitchFamily="34" charset="-122"/>
                <a:cs typeface="Arial" pitchFamily="34" charset="-120"/>
              </a:rPr>
              <a:t>Adam scores 5.2cm.</a:t>
            </a:r>
            <a:endParaRPr lang="en-US" sz="2000" dirty="0"/>
          </a:p>
        </p:txBody>
      </p:sp>
      <p:sp>
        <p:nvSpPr>
          <p:cNvPr id="28" name="Text 26"/>
          <p:cNvSpPr txBox="1"/>
          <p:nvPr/>
        </p:nvSpPr>
        <p:spPr>
          <a:xfrm>
            <a:off x="6629400" y="2377440"/>
            <a:ext cx="4663440" cy="265176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5.2 falls between 4cm and 6.9cm.</a:t>
            </a:r>
            <a:endParaRPr lang="en-US" sz="1450" dirty="0"/>
          </a:p>
          <a:p>
            <a:pPr indent="0" marL="0">
              <a:buNone/>
            </a:pPr>
            <a:endParaRPr lang="en-US" sz="1450" dirty="0"/>
          </a:p>
          <a:p>
            <a:pPr indent="0" marL="0">
              <a:buNone/>
            </a:pPr>
            <a:r>
              <a:rPr lang="en-US" sz="1450" dirty="0">
                <a:solidFill>
                  <a:srgbClr val="1F1E1B"/>
                </a:solidFill>
                <a:latin typeface="Calibri" pitchFamily="34" charset="0"/>
                <a:ea typeface="Calibri" pitchFamily="34" charset="-122"/>
                <a:cs typeface="Calibri" pitchFamily="34" charset="-120"/>
              </a:rPr>
              <a:t>So his rating is BELOW AVERAGE.</a:t>
            </a:r>
            <a:endParaRPr lang="en-US" sz="1450" dirty="0"/>
          </a:p>
          <a:p>
            <a:pPr indent="0" marL="0">
              <a:buNone/>
            </a:pPr>
            <a:endParaRPr lang="en-US" sz="1450" dirty="0"/>
          </a:p>
          <a:p>
            <a:pPr indent="0" marL="0">
              <a:buNone/>
            </a:pPr>
            <a:r>
              <a:rPr lang="en-US" sz="1450" dirty="0">
                <a:solidFill>
                  <a:srgbClr val="1F1E1B"/>
                </a:solidFill>
                <a:latin typeface="Calibri" pitchFamily="34" charset="0"/>
                <a:ea typeface="Calibri" pitchFamily="34" charset="-122"/>
                <a:cs typeface="Calibri" pitchFamily="34" charset="-120"/>
              </a:rPr>
              <a:t>One mark. Use the table's exact words: "below average", not "quite bad" or "needs work".</a:t>
            </a:r>
            <a:endParaRPr lang="en-US" sz="1450" dirty="0"/>
          </a:p>
          <a:p>
            <a:pPr indent="0" marL="0">
              <a:buNone/>
            </a:pPr>
            <a:endParaRPr lang="en-US" sz="1450" dirty="0"/>
          </a:p>
          <a:p>
            <a:pPr indent="0" marL="0">
              <a:buNone/>
            </a:pPr>
            <a:r>
              <a:rPr lang="en-US" sz="1450" dirty="0">
                <a:solidFill>
                  <a:srgbClr val="1F1E1B"/>
                </a:solidFill>
                <a:latin typeface="Calibri" pitchFamily="34" charset="0"/>
                <a:ea typeface="Calibri" pitchFamily="34" charset="-122"/>
                <a:cs typeface="Calibri" pitchFamily="34" charset="-120"/>
              </a:rPr>
              <a:t>Check the row twice. Reading the line above or below is the only way to lose this mark.</a:t>
            </a:r>
            <a:endParaRPr lang="en-US" sz="14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24 · Lesson 9</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9</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Analysing results and recommending improvements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Analyse a set of results to find a performer's strengths and weaknesses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Recommend improvements based on what the results show</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Link a weakness to a training method that would fix it</a:t>
            </a:r>
            <a:endParaRPr lang="en-US" sz="1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A performer scores 12cm on sit and reach. Using the table from last lesson, what is their rating?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Why must you use the table's exact words?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a test for coordination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Above average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The mark scheme credits the rating as written in the table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Alternate-hand wall toss test, or the stick flip coordination test</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From result to recommendation.</a:t>
            </a:r>
            <a:endParaRPr lang="en-US" sz="3400" dirty="0"/>
          </a:p>
        </p:txBody>
      </p:sp>
      <p:sp>
        <p:nvSpPr>
          <p:cNvPr id="6" name="Shape 4"/>
          <p:cNvSpPr/>
          <p:nvPr/>
        </p:nvSpPr>
        <p:spPr>
          <a:xfrm>
            <a:off x="640080" y="1828800"/>
            <a:ext cx="10881360" cy="1078992"/>
          </a:xfrm>
          <a:prstGeom prst="roundRect">
            <a:avLst>
              <a:gd name="adj" fmla="val 4237"/>
            </a:avLst>
          </a:prstGeom>
          <a:solidFill>
            <a:srgbClr val="F6ECDD"/>
          </a:solidFill>
          <a:ln/>
        </p:spPr>
      </p:sp>
      <p:sp>
        <p:nvSpPr>
          <p:cNvPr id="7" name="Text 5"/>
          <p:cNvSpPr txBox="1"/>
          <p:nvPr/>
        </p:nvSpPr>
        <p:spPr>
          <a:xfrm>
            <a:off x="841248" y="1920240"/>
            <a:ext cx="2194560" cy="93268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1 · Compare</a:t>
            </a:r>
            <a:endParaRPr lang="en-US" sz="1550" dirty="0"/>
          </a:p>
        </p:txBody>
      </p:sp>
      <p:sp>
        <p:nvSpPr>
          <p:cNvPr id="8" name="Text 6"/>
          <p:cNvSpPr txBox="1"/>
          <p:nvPr/>
        </p:nvSpPr>
        <p:spPr>
          <a:xfrm>
            <a:off x="3154680" y="1920240"/>
            <a:ext cx="8138160" cy="9692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put the score against the normative data and give the rating</a:t>
            </a:r>
            <a:endParaRPr lang="en-US" sz="1350" dirty="0"/>
          </a:p>
        </p:txBody>
      </p:sp>
      <p:sp>
        <p:nvSpPr>
          <p:cNvPr id="9" name="Shape 7"/>
          <p:cNvSpPr/>
          <p:nvPr/>
        </p:nvSpPr>
        <p:spPr>
          <a:xfrm>
            <a:off x="640080" y="3017520"/>
            <a:ext cx="10881360" cy="1078992"/>
          </a:xfrm>
          <a:prstGeom prst="roundRect">
            <a:avLst>
              <a:gd name="adj" fmla="val 4237"/>
            </a:avLst>
          </a:prstGeom>
          <a:solidFill>
            <a:srgbClr val="FFFFFF"/>
          </a:solidFill>
          <a:ln/>
        </p:spPr>
      </p:sp>
      <p:sp>
        <p:nvSpPr>
          <p:cNvPr id="10" name="Text 8"/>
          <p:cNvSpPr txBox="1"/>
          <p:nvPr/>
        </p:nvSpPr>
        <p:spPr>
          <a:xfrm>
            <a:off x="841248" y="3108960"/>
            <a:ext cx="2194560" cy="93268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2 · Analyse</a:t>
            </a:r>
            <a:endParaRPr lang="en-US" sz="1550" dirty="0"/>
          </a:p>
        </p:txBody>
      </p:sp>
      <p:sp>
        <p:nvSpPr>
          <p:cNvPr id="11" name="Text 9"/>
          <p:cNvSpPr txBox="1"/>
          <p:nvPr/>
        </p:nvSpPr>
        <p:spPr>
          <a:xfrm>
            <a:off x="3154680" y="3108960"/>
            <a:ext cx="8138160" cy="9692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say what that means for this performer in this sport: which component is a strength, which is a weakness</a:t>
            </a:r>
            <a:endParaRPr lang="en-US" sz="1350" dirty="0"/>
          </a:p>
        </p:txBody>
      </p:sp>
      <p:sp>
        <p:nvSpPr>
          <p:cNvPr id="12" name="Shape 10"/>
          <p:cNvSpPr/>
          <p:nvPr/>
        </p:nvSpPr>
        <p:spPr>
          <a:xfrm>
            <a:off x="640080" y="4206240"/>
            <a:ext cx="10881360" cy="1078992"/>
          </a:xfrm>
          <a:prstGeom prst="roundRect">
            <a:avLst>
              <a:gd name="adj" fmla="val 4237"/>
            </a:avLst>
          </a:prstGeom>
          <a:solidFill>
            <a:srgbClr val="F6ECDD"/>
          </a:solidFill>
          <a:ln/>
        </p:spPr>
      </p:sp>
      <p:sp>
        <p:nvSpPr>
          <p:cNvPr id="13" name="Text 11"/>
          <p:cNvSpPr txBox="1"/>
          <p:nvPr/>
        </p:nvSpPr>
        <p:spPr>
          <a:xfrm>
            <a:off x="841248" y="4297680"/>
            <a:ext cx="2194560" cy="93268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3 · Recommend</a:t>
            </a:r>
            <a:endParaRPr lang="en-US" sz="1550" dirty="0"/>
          </a:p>
        </p:txBody>
      </p:sp>
      <p:sp>
        <p:nvSpPr>
          <p:cNvPr id="14" name="Text 12"/>
          <p:cNvSpPr txBox="1"/>
          <p:nvPr/>
        </p:nvSpPr>
        <p:spPr>
          <a:xfrm>
            <a:off x="3154680" y="4297680"/>
            <a:ext cx="8138160" cy="9692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name a training method that would improve the weakness, and say why it would work</a:t>
            </a:r>
            <a:endParaRPr lang="en-US" sz="1350" dirty="0"/>
          </a:p>
        </p:txBody>
      </p:sp>
      <p:sp>
        <p:nvSpPr>
          <p:cNvPr id="15" name="Text 13"/>
          <p:cNvSpPr txBox="1"/>
          <p:nvPr/>
        </p:nvSpPr>
        <p:spPr>
          <a:xfrm>
            <a:off x="640080" y="5669280"/>
            <a:ext cx="10881360" cy="45720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Step 3 is where content area C arrives: the recommendation has to name a real training method, not just say "train harder".</a:t>
            </a:r>
            <a:endParaRPr lang="en-US" sz="15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Area B exam practice.</a:t>
            </a:r>
            <a:endParaRPr lang="en-US" sz="3400" dirty="0"/>
          </a:p>
        </p:txBody>
      </p:sp>
      <p:sp>
        <p:nvSpPr>
          <p:cNvPr id="6" name="Text 4"/>
          <p:cNvSpPr txBox="1"/>
          <p:nvPr/>
        </p:nvSpPr>
        <p:spPr>
          <a:xfrm>
            <a:off x="640080" y="1828800"/>
            <a:ext cx="658368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 full set of area B questions: state, describe a protocol, read a normative table, explain a test, and one longer question</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Describe questions: separate steps, one more than the marks available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Table questions: check the row twice and use the table's own words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Then mark your own against the real mark scheme and record your total</a:t>
            </a:r>
            <a:endParaRPr lang="en-US" sz="1700" dirty="0"/>
          </a:p>
        </p:txBody>
      </p:sp>
      <p:sp>
        <p:nvSpPr>
          <p:cNvPr id="7" name="Shape 5"/>
          <p:cNvSpPr/>
          <p:nvPr/>
        </p:nvSpPr>
        <p:spPr>
          <a:xfrm>
            <a:off x="7589520" y="1828800"/>
            <a:ext cx="3931920" cy="3657600"/>
          </a:xfrm>
          <a:prstGeom prst="roundRect">
            <a:avLst>
              <a:gd name="adj" fmla="val 2000"/>
            </a:avLst>
          </a:prstGeom>
          <a:solidFill>
            <a:srgbClr val="FAE6E8"/>
          </a:solidFill>
          <a:ln/>
        </p:spPr>
      </p:sp>
      <p:sp>
        <p:nvSpPr>
          <p:cNvPr id="8" name="Text 6"/>
          <p:cNvSpPr txBox="1"/>
          <p:nvPr/>
        </p:nvSpPr>
        <p:spPr>
          <a:xfrm>
            <a:off x="7818120" y="1993392"/>
            <a:ext cx="3474720" cy="384048"/>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Where area B marks go missing</a:t>
            </a:r>
            <a:endParaRPr lang="en-US" sz="1700" dirty="0"/>
          </a:p>
        </p:txBody>
      </p:sp>
      <p:sp>
        <p:nvSpPr>
          <p:cNvPr id="9" name="Text 7"/>
          <p:cNvSpPr txBox="1"/>
          <p:nvPr/>
        </p:nvSpPr>
        <p:spPr>
          <a:xfrm>
            <a:off x="7818120" y="2395728"/>
            <a:ext cx="3474720" cy="2880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Protocol steps merged into one sentence, so three points read as one.</a:t>
            </a:r>
            <a:endParaRPr lang="en-US" sz="1450" dirty="0"/>
          </a:p>
          <a:p>
            <a:pPr indent="0" marL="0">
              <a:buNone/>
            </a:pP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Ratings written in your own words instead of the table's.</a:t>
            </a:r>
            <a:endParaRPr lang="en-US" sz="1450" dirty="0"/>
          </a:p>
          <a:p>
            <a:pPr indent="0" marL="0">
              <a:buNone/>
            </a:pP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Reliability, validity and practicality mixed up.</a:t>
            </a:r>
            <a:endParaRPr lang="en-US" sz="1450" dirty="0"/>
          </a:p>
          <a:p>
            <a:pPr indent="0" marL="0">
              <a:buNone/>
            </a:pP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A test named for the wrong component.</a:t>
            </a:r>
            <a:endParaRPr lang="en-US" sz="14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24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skill-related tests and your own data.</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Stations: Illinois agility run, stork stand, alternate-hand wall toss, vertical jump, ruler drop</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Record every score, then rate each one against the normative tables in your booklet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Finish with your own profile: two strengths, two weaknesses, and one recommendation for each weakness</a:t>
            </a:r>
            <a:endParaRPr lang="en-US" sz="17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Knowledge organiser</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Content area B on one slide.</a:t>
            </a:r>
            <a:endParaRPr lang="en-US" sz="3400" dirty="0"/>
          </a:p>
        </p:txBody>
      </p:sp>
      <p:sp>
        <p:nvSpPr>
          <p:cNvPr id="5" name="Shape 3"/>
          <p:cNvSpPr/>
          <p:nvPr/>
        </p:nvSpPr>
        <p:spPr>
          <a:xfrm>
            <a:off x="640080" y="1645920"/>
            <a:ext cx="3520440" cy="4297680"/>
          </a:xfrm>
          <a:prstGeom prst="roundRect">
            <a:avLst>
              <a:gd name="adj" fmla="val 2078"/>
            </a:avLst>
          </a:prstGeom>
          <a:solidFill>
            <a:srgbClr val="E4EFE8"/>
          </a:solidFill>
          <a:ln/>
        </p:spPr>
      </p:sp>
      <p:sp>
        <p:nvSpPr>
          <p:cNvPr id="6" name="Text 4"/>
          <p:cNvSpPr txBox="1"/>
          <p:nvPr/>
        </p:nvSpPr>
        <p:spPr>
          <a:xfrm>
            <a:off x="841248" y="1783080"/>
            <a:ext cx="3108960" cy="457200"/>
          </a:xfrm>
          <a:prstGeom prst="rect">
            <a:avLst/>
          </a:prstGeom>
          <a:noFill/>
          <a:ln/>
        </p:spPr>
        <p:txBody>
          <a:bodyPr wrap="square" lIns="0" tIns="0" rIns="0" bIns="0" rtlCol="0" anchor="ctr"/>
          <a:lstStyle/>
          <a:p>
            <a:pPr indent="0" marL="0">
              <a:buNone/>
            </a:pPr>
            <a:r>
              <a:rPr lang="en-US" sz="1400" b="1" dirty="0">
                <a:solidFill>
                  <a:srgbClr val="2C6E49"/>
                </a:solidFill>
                <a:latin typeface="Arial" pitchFamily="34" charset="0"/>
                <a:ea typeface="Arial" pitchFamily="34" charset="-122"/>
                <a:cs typeface="Arial" pitchFamily="34" charset="-120"/>
              </a:rPr>
              <a:t>B1 Why and how we test</a:t>
            </a:r>
            <a:endParaRPr lang="en-US" sz="1400" dirty="0"/>
          </a:p>
        </p:txBody>
      </p:sp>
      <p:sp>
        <p:nvSpPr>
          <p:cNvPr id="7" name="Text 5"/>
          <p:cNvSpPr txBox="1"/>
          <p:nvPr/>
        </p:nvSpPr>
        <p:spPr>
          <a:xfrm>
            <a:off x="841248" y="2286000"/>
            <a:ext cx="3108960" cy="3566160"/>
          </a:xfrm>
          <a:prstGeom prst="rect">
            <a:avLst/>
          </a:prstGeom>
          <a:noFill/>
          <a:ln/>
        </p:spPr>
        <p:txBody>
          <a:bodyPr wrap="square" lIns="0" tIns="0" rIns="0" bIns="0" rtlCol="0" anchor="t"/>
          <a:lstStyle/>
          <a:p>
            <a:pPr indent="0" marL="0">
              <a:buNone/>
            </a:pPr>
            <a:r>
              <a:rPr lang="en-US" sz="900" dirty="0">
                <a:solidFill>
                  <a:srgbClr val="1F1E1B"/>
                </a:solidFill>
                <a:latin typeface="Calibri" pitchFamily="34" charset="0"/>
                <a:ea typeface="Calibri" pitchFamily="34" charset="-122"/>
                <a:cs typeface="Calibri" pitchFamily="34" charset="-120"/>
              </a:rPr>
              <a:t>Reasons: baseline data · design programmes · check training is working · something to aim for · goal setting.</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Pre-test: calibration of equipment · informed consent · PAR-Q (Physical Activity Readiness Questionnaire) · participant pre-test check.</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Reliability: results are consistent. Affected by calibration, motivation, testing conditions, tester experience, compliance with the procedure.</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Validity: the test measures what it says it measures.</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Practicality: cost, time to set up, perform and analyse, and how many can be tested at once.</a:t>
            </a:r>
            <a:endParaRPr lang="en-US" sz="900" dirty="0"/>
          </a:p>
        </p:txBody>
      </p:sp>
      <p:sp>
        <p:nvSpPr>
          <p:cNvPr id="8" name="Shape 6"/>
          <p:cNvSpPr/>
          <p:nvPr/>
        </p:nvSpPr>
        <p:spPr>
          <a:xfrm>
            <a:off x="4389120" y="1645920"/>
            <a:ext cx="3520440" cy="4297680"/>
          </a:xfrm>
          <a:prstGeom prst="roundRect">
            <a:avLst>
              <a:gd name="adj" fmla="val 2078"/>
            </a:avLst>
          </a:prstGeom>
          <a:solidFill>
            <a:srgbClr val="F1EFE5"/>
          </a:solidFill>
          <a:ln/>
        </p:spPr>
      </p:sp>
      <p:sp>
        <p:nvSpPr>
          <p:cNvPr id="9" name="Text 7"/>
          <p:cNvSpPr txBox="1"/>
          <p:nvPr/>
        </p:nvSpPr>
        <p:spPr>
          <a:xfrm>
            <a:off x="4590288" y="1783080"/>
            <a:ext cx="3108960" cy="457200"/>
          </a:xfrm>
          <a:prstGeom prst="rect">
            <a:avLst/>
          </a:prstGeom>
          <a:noFill/>
          <a:ln/>
        </p:spPr>
        <p:txBody>
          <a:bodyPr wrap="square" lIns="0" tIns="0" rIns="0" bIns="0" rtlCol="0" anchor="ctr"/>
          <a:lstStyle/>
          <a:p>
            <a:pPr indent="0" marL="0">
              <a:buNone/>
            </a:pPr>
            <a:r>
              <a:rPr lang="en-US" sz="1400" b="1" dirty="0">
                <a:solidFill>
                  <a:srgbClr val="1F1E1B"/>
                </a:solidFill>
                <a:latin typeface="Arial" pitchFamily="34" charset="0"/>
                <a:ea typeface="Arial" pitchFamily="34" charset="-122"/>
                <a:cs typeface="Arial" pitchFamily="34" charset="-120"/>
              </a:rPr>
              <a:t>B2 Physical component tests</a:t>
            </a:r>
            <a:endParaRPr lang="en-US" sz="1400" dirty="0"/>
          </a:p>
        </p:txBody>
      </p:sp>
      <p:sp>
        <p:nvSpPr>
          <p:cNvPr id="10" name="Text 8"/>
          <p:cNvSpPr txBox="1"/>
          <p:nvPr/>
        </p:nvSpPr>
        <p:spPr>
          <a:xfrm>
            <a:off x="4590288" y="2286000"/>
            <a:ext cx="3108960" cy="3566160"/>
          </a:xfrm>
          <a:prstGeom prst="rect">
            <a:avLst/>
          </a:prstGeom>
          <a:noFill/>
          <a:ln/>
        </p:spPr>
        <p:txBody>
          <a:bodyPr wrap="square" lIns="0" tIns="0" rIns="0" bIns="0" rtlCol="0" anchor="t"/>
          <a:lstStyle/>
          <a:p>
            <a:pPr indent="0" marL="0">
              <a:buNone/>
            </a:pPr>
            <a:r>
              <a:rPr lang="en-US" sz="900" dirty="0">
                <a:solidFill>
                  <a:srgbClr val="1F1E1B"/>
                </a:solidFill>
                <a:latin typeface="Calibri" pitchFamily="34" charset="0"/>
                <a:ea typeface="Calibri" pitchFamily="34" charset="-122"/>
                <a:cs typeface="Calibri" pitchFamily="34" charset="-120"/>
              </a:rPr>
              <a:t>Aerobic endurance: multi-stage fitness test (bleep, 20m) · Yo-Yo · Harvard step · 12-minute Cooper run or swim.</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Muscular endurance: one-minute press-up · one-minute sit-up · timed plank.</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Flexibility: sit and reach · calf muscle · shoulder flexibility.</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Speed: 30 metre sprint · 30 metre flying sprint.</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Muscular strength: grip dynamometer · 1 Rep Max.</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Body composition: BMI (weight in kg divided by height in m squared) · BIA (electric current, measures fat and muscle mass) · waist to hip ratio.</a:t>
            </a:r>
            <a:endParaRPr lang="en-US" sz="900" dirty="0"/>
          </a:p>
        </p:txBody>
      </p:sp>
      <p:sp>
        <p:nvSpPr>
          <p:cNvPr id="11" name="Shape 9"/>
          <p:cNvSpPr/>
          <p:nvPr/>
        </p:nvSpPr>
        <p:spPr>
          <a:xfrm>
            <a:off x="8138160" y="1645920"/>
            <a:ext cx="3520440" cy="4297680"/>
          </a:xfrm>
          <a:prstGeom prst="roundRect">
            <a:avLst>
              <a:gd name="adj" fmla="val 2078"/>
            </a:avLst>
          </a:prstGeom>
          <a:solidFill>
            <a:srgbClr val="F6ECDD"/>
          </a:solidFill>
          <a:ln/>
        </p:spPr>
      </p:sp>
      <p:sp>
        <p:nvSpPr>
          <p:cNvPr id="12" name="Text 10"/>
          <p:cNvSpPr txBox="1"/>
          <p:nvPr/>
        </p:nvSpPr>
        <p:spPr>
          <a:xfrm>
            <a:off x="8339328" y="1783080"/>
            <a:ext cx="3108960" cy="457200"/>
          </a:xfrm>
          <a:prstGeom prst="rect">
            <a:avLst/>
          </a:prstGeom>
          <a:noFill/>
          <a:ln/>
        </p:spPr>
        <p:txBody>
          <a:bodyPr wrap="square" lIns="0" tIns="0" rIns="0" bIns="0" rtlCol="0" anchor="ctr"/>
          <a:lstStyle/>
          <a:p>
            <a:pPr indent="0" marL="0">
              <a:buNone/>
            </a:pPr>
            <a:r>
              <a:rPr lang="en-US" sz="1400" b="1" dirty="0">
                <a:solidFill>
                  <a:srgbClr val="B36A00"/>
                </a:solidFill>
                <a:latin typeface="Arial" pitchFamily="34" charset="0"/>
                <a:ea typeface="Arial" pitchFamily="34" charset="-122"/>
                <a:cs typeface="Arial" pitchFamily="34" charset="-120"/>
              </a:rPr>
              <a:t>B3 and B4 Skill tests and results</a:t>
            </a:r>
            <a:endParaRPr lang="en-US" sz="1400" dirty="0"/>
          </a:p>
        </p:txBody>
      </p:sp>
      <p:sp>
        <p:nvSpPr>
          <p:cNvPr id="13" name="Text 11"/>
          <p:cNvSpPr txBox="1"/>
          <p:nvPr/>
        </p:nvSpPr>
        <p:spPr>
          <a:xfrm>
            <a:off x="8339328" y="2286000"/>
            <a:ext cx="3108960" cy="3566160"/>
          </a:xfrm>
          <a:prstGeom prst="rect">
            <a:avLst/>
          </a:prstGeom>
          <a:noFill/>
          <a:ln/>
        </p:spPr>
        <p:txBody>
          <a:bodyPr wrap="square" lIns="0" tIns="0" rIns="0" bIns="0" rtlCol="0" anchor="t"/>
          <a:lstStyle/>
          <a:p>
            <a:pPr indent="0" marL="0">
              <a:buNone/>
            </a:pPr>
            <a:r>
              <a:rPr lang="en-US" sz="900" dirty="0">
                <a:solidFill>
                  <a:srgbClr val="1F1E1B"/>
                </a:solidFill>
                <a:latin typeface="Calibri" pitchFamily="34" charset="0"/>
                <a:ea typeface="Calibri" pitchFamily="34" charset="-122"/>
                <a:cs typeface="Calibri" pitchFamily="34" charset="-120"/>
              </a:rPr>
              <a:t>Agility: Illinois agility run · T Test.</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Balance: stork stand · Y balance.</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Coordination: alternate-hand wall toss · stick flip.</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Power: vertical jump · standing long or broad jump · Margaria-Kalamen.</a:t>
            </a: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Reaction time: ruler drop · online reaction time test.</a:t>
            </a:r>
            <a:endParaRPr lang="en-US" sz="900" dirty="0"/>
          </a:p>
          <a:p>
            <a:pPr indent="0" marL="0">
              <a:buNone/>
            </a:pPr>
            <a:endParaRPr lang="en-US" sz="900" dirty="0"/>
          </a:p>
          <a:p>
            <a:pPr indent="0" marL="0">
              <a:buNone/>
            </a:pPr>
            <a:r>
              <a:rPr lang="en-US" sz="900" dirty="0">
                <a:solidFill>
                  <a:srgbClr val="1F1E1B"/>
                </a:solidFill>
                <a:latin typeface="Calibri" pitchFamily="34" charset="0"/>
                <a:ea typeface="Calibri" pitchFamily="34" charset="-122"/>
                <a:cs typeface="Calibri" pitchFamily="34" charset="-120"/>
              </a:rPr>
              <a:t>Interpreting: compare the score to normative published data and give the rating in the table's own words, analyse what it means for this performer, then recommend a training method that would improve the weakness.</a:t>
            </a:r>
            <a:endParaRPr lang="en-US" sz="900" dirty="0"/>
          </a:p>
        </p:txBody>
      </p:sp>
      <p:sp>
        <p:nvSpPr>
          <p:cNvPr id="14" name="Text 12"/>
          <p:cNvSpPr txBox="1"/>
          <p:nvPr/>
        </p:nvSpPr>
        <p:spPr>
          <a:xfrm>
            <a:off x="640080" y="6080760"/>
            <a:ext cx="10881360" cy="41148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Describe questions: one mark per protocol step, so write one more step than there are marks.</a:t>
            </a:r>
            <a:endParaRPr lang="en-US" sz="15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560320"/>
            <a:ext cx="10881360" cy="914400"/>
          </a:xfrm>
          <a:prstGeom prst="rect">
            <a:avLst/>
          </a:prstGeom>
          <a:noFill/>
          <a:ln/>
        </p:spPr>
        <p:txBody>
          <a:bodyPr wrap="square" lIns="0" tIns="0" rIns="0" bIns="0" rtlCol="0" anchor="ctr"/>
          <a:lstStyle/>
          <a:p>
            <a:pPr indent="0" marL="0">
              <a:buNone/>
            </a:pPr>
            <a:r>
              <a:rPr lang="en-US" sz="4800" b="1" dirty="0">
                <a:solidFill>
                  <a:srgbClr val="FFFFFF"/>
                </a:solidFill>
                <a:latin typeface="Arial" pitchFamily="34" charset="0"/>
                <a:ea typeface="Arial" pitchFamily="34" charset="-122"/>
                <a:cs typeface="Arial" pitchFamily="34" charset="-120"/>
              </a:rPr>
              <a:t>Booklet answers.</a:t>
            </a:r>
            <a:endParaRPr lang="en-US" sz="4800" dirty="0"/>
          </a:p>
        </p:txBody>
      </p:sp>
      <p:sp>
        <p:nvSpPr>
          <p:cNvPr id="3" name="Text 1"/>
          <p:cNvSpPr txBox="1"/>
          <p:nvPr/>
        </p:nvSpPr>
        <p:spPr>
          <a:xfrm>
            <a:off x="640080" y="3657600"/>
            <a:ext cx="9144000" cy="457200"/>
          </a:xfrm>
          <a:prstGeom prst="rect">
            <a:avLst/>
          </a:prstGeom>
          <a:noFill/>
          <a:ln/>
        </p:spPr>
        <p:txBody>
          <a:bodyPr wrap="square" lIns="0" tIns="0" rIns="0" bIns="0" rtlCol="0" anchor="ctr"/>
          <a:lstStyle/>
          <a:p>
            <a:pPr indent="0" marL="0">
              <a:buNone/>
            </a:pPr>
            <a:r>
              <a:rPr lang="en-US" sz="1800" dirty="0">
                <a:solidFill>
                  <a:srgbClr val="D8D5C9"/>
                </a:solidFill>
                <a:latin typeface="Calibri" pitchFamily="34" charset="0"/>
                <a:ea typeface="Calibri" pitchFamily="34" charset="-122"/>
                <a:cs typeface="Calibri" pitchFamily="34" charset="-120"/>
              </a:rPr>
              <a:t>One slide per booklet page. The booklet page number is on each slide.</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State the formula for maximum heart rate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State the aerobic training zone as a percentage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the three technologies that measure exercise intensity</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220 minus age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50 to 85% of HR max</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Heart rate monitors · smart watches · apps</a:t>
            </a:r>
            <a:endParaRPr lang="en-US" sz="1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3</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Why we test, and pre-test procedures.</a:t>
            </a:r>
            <a:endParaRPr lang="en-US" sz="3400" dirty="0"/>
          </a:p>
        </p:txBody>
      </p:sp>
      <p:sp>
        <p:nvSpPr>
          <p:cNvPr id="6" name="Shape 4"/>
          <p:cNvSpPr/>
          <p:nvPr/>
        </p:nvSpPr>
        <p:spPr>
          <a:xfrm>
            <a:off x="640080" y="1737360"/>
            <a:ext cx="10881360" cy="1170432"/>
          </a:xfrm>
          <a:prstGeom prst="roundRect">
            <a:avLst>
              <a:gd name="adj" fmla="val 3906"/>
            </a:avLst>
          </a:prstGeom>
          <a:solidFill>
            <a:srgbClr val="F1EFE5"/>
          </a:solidFill>
          <a:ln/>
        </p:spPr>
      </p:sp>
      <p:sp>
        <p:nvSpPr>
          <p:cNvPr id="7" name="Text 5"/>
          <p:cNvSpPr txBox="1"/>
          <p:nvPr/>
        </p:nvSpPr>
        <p:spPr>
          <a:xfrm>
            <a:off x="841248" y="1828800"/>
            <a:ext cx="2560320" cy="10241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Reasons for testing</a:t>
            </a:r>
            <a:endParaRPr lang="en-US" sz="1550" dirty="0"/>
          </a:p>
        </p:txBody>
      </p:sp>
      <p:sp>
        <p:nvSpPr>
          <p:cNvPr id="8" name="Text 6"/>
          <p:cNvSpPr txBox="1"/>
          <p:nvPr/>
        </p:nvSpPr>
        <p:spPr>
          <a:xfrm>
            <a:off x="3520440" y="1828800"/>
            <a:ext cx="777240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baseline data for monitoring and improving performance · design training programmes · determine if training is working · gives the performer something to aim for · provides goal setting aims</a:t>
            </a:r>
            <a:endParaRPr lang="en-US" sz="1350" dirty="0"/>
          </a:p>
        </p:txBody>
      </p:sp>
      <p:sp>
        <p:nvSpPr>
          <p:cNvPr id="9" name="Shape 7"/>
          <p:cNvSpPr/>
          <p:nvPr/>
        </p:nvSpPr>
        <p:spPr>
          <a:xfrm>
            <a:off x="640080" y="3017520"/>
            <a:ext cx="10881360" cy="1170432"/>
          </a:xfrm>
          <a:prstGeom prst="roundRect">
            <a:avLst>
              <a:gd name="adj" fmla="val 3906"/>
            </a:avLst>
          </a:prstGeom>
          <a:solidFill>
            <a:srgbClr val="FFFFFF"/>
          </a:solidFill>
          <a:ln/>
        </p:spPr>
      </p:sp>
      <p:sp>
        <p:nvSpPr>
          <p:cNvPr id="10" name="Text 8"/>
          <p:cNvSpPr txBox="1"/>
          <p:nvPr/>
        </p:nvSpPr>
        <p:spPr>
          <a:xfrm>
            <a:off x="841248" y="3108960"/>
            <a:ext cx="2560320" cy="10241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Pre-test procedures</a:t>
            </a:r>
            <a:endParaRPr lang="en-US" sz="1550" dirty="0"/>
          </a:p>
        </p:txBody>
      </p:sp>
      <p:sp>
        <p:nvSpPr>
          <p:cNvPr id="11" name="Text 9"/>
          <p:cNvSpPr txBox="1"/>
          <p:nvPr/>
        </p:nvSpPr>
        <p:spPr>
          <a:xfrm>
            <a:off x="3520440" y="3108960"/>
            <a:ext cx="777240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calibration of equipment · complete informed consent · complete the PAR-Q · participant pre fitness test check, e.g. prior exercise participation</a:t>
            </a:r>
            <a:endParaRPr lang="en-US" sz="1350" dirty="0"/>
          </a:p>
        </p:txBody>
      </p:sp>
      <p:sp>
        <p:nvSpPr>
          <p:cNvPr id="12" name="Shape 10"/>
          <p:cNvSpPr/>
          <p:nvPr/>
        </p:nvSpPr>
        <p:spPr>
          <a:xfrm>
            <a:off x="640080" y="4297680"/>
            <a:ext cx="10881360" cy="1170432"/>
          </a:xfrm>
          <a:prstGeom prst="roundRect">
            <a:avLst>
              <a:gd name="adj" fmla="val 3906"/>
            </a:avLst>
          </a:prstGeom>
          <a:solidFill>
            <a:srgbClr val="F1EFE5"/>
          </a:solidFill>
          <a:ln/>
        </p:spPr>
      </p:sp>
      <p:sp>
        <p:nvSpPr>
          <p:cNvPr id="13" name="Text 11"/>
          <p:cNvSpPr txBox="1"/>
          <p:nvPr/>
        </p:nvSpPr>
        <p:spPr>
          <a:xfrm>
            <a:off x="841248" y="4389120"/>
            <a:ext cx="2560320" cy="10241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PAR-Q</a:t>
            </a:r>
            <a:endParaRPr lang="en-US" sz="1550" dirty="0"/>
          </a:p>
        </p:txBody>
      </p:sp>
      <p:sp>
        <p:nvSpPr>
          <p:cNvPr id="14" name="Text 12"/>
          <p:cNvSpPr txBox="1"/>
          <p:nvPr/>
        </p:nvSpPr>
        <p:spPr>
          <a:xfrm>
            <a:off x="3520440" y="4389120"/>
            <a:ext cx="777240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Physical Activity Readiness Questionnaire</a:t>
            </a:r>
            <a:endParaRPr lang="en-US" sz="13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4</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Reliability, validity and practicality.</a:t>
            </a:r>
            <a:endParaRPr lang="en-US" sz="3400" dirty="0"/>
          </a:p>
        </p:txBody>
      </p:sp>
      <p:sp>
        <p:nvSpPr>
          <p:cNvPr id="6" name="Shape 4"/>
          <p:cNvSpPr/>
          <p:nvPr/>
        </p:nvSpPr>
        <p:spPr>
          <a:xfrm>
            <a:off x="640080" y="1691640"/>
            <a:ext cx="10881360" cy="941832"/>
          </a:xfrm>
          <a:prstGeom prst="roundRect">
            <a:avLst>
              <a:gd name="adj" fmla="val 4854"/>
            </a:avLst>
          </a:prstGeom>
          <a:solidFill>
            <a:srgbClr val="F1EFE5"/>
          </a:solidFill>
          <a:ln/>
        </p:spPr>
      </p:sp>
      <p:sp>
        <p:nvSpPr>
          <p:cNvPr id="7" name="Text 5"/>
          <p:cNvSpPr txBox="1"/>
          <p:nvPr/>
        </p:nvSpPr>
        <p:spPr>
          <a:xfrm>
            <a:off x="841248" y="1783080"/>
            <a:ext cx="2926080" cy="7955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Reliability</a:t>
            </a:r>
            <a:endParaRPr lang="en-US" sz="1550" dirty="0"/>
          </a:p>
        </p:txBody>
      </p:sp>
      <p:sp>
        <p:nvSpPr>
          <p:cNvPr id="8" name="Text 6"/>
          <p:cNvSpPr txBox="1"/>
          <p:nvPr/>
        </p:nvSpPr>
        <p:spPr>
          <a:xfrm>
            <a:off x="3886200" y="1783080"/>
            <a:ext cx="740664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test results are consistent</a:t>
            </a:r>
            <a:endParaRPr lang="en-US" sz="1350" dirty="0"/>
          </a:p>
        </p:txBody>
      </p:sp>
      <p:sp>
        <p:nvSpPr>
          <p:cNvPr id="9" name="Shape 7"/>
          <p:cNvSpPr/>
          <p:nvPr/>
        </p:nvSpPr>
        <p:spPr>
          <a:xfrm>
            <a:off x="640080" y="2743200"/>
            <a:ext cx="10881360" cy="941832"/>
          </a:xfrm>
          <a:prstGeom prst="roundRect">
            <a:avLst>
              <a:gd name="adj" fmla="val 4854"/>
            </a:avLst>
          </a:prstGeom>
          <a:solidFill>
            <a:srgbClr val="FFFFFF"/>
          </a:solidFill>
          <a:ln/>
        </p:spPr>
      </p:sp>
      <p:sp>
        <p:nvSpPr>
          <p:cNvPr id="10" name="Text 8"/>
          <p:cNvSpPr txBox="1"/>
          <p:nvPr/>
        </p:nvSpPr>
        <p:spPr>
          <a:xfrm>
            <a:off x="841248" y="2834640"/>
            <a:ext cx="2926080" cy="7955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Validity</a:t>
            </a:r>
            <a:endParaRPr lang="en-US" sz="1550" dirty="0"/>
          </a:p>
        </p:txBody>
      </p:sp>
      <p:sp>
        <p:nvSpPr>
          <p:cNvPr id="11" name="Text 9"/>
          <p:cNvSpPr txBox="1"/>
          <p:nvPr/>
        </p:nvSpPr>
        <p:spPr>
          <a:xfrm>
            <a:off x="3886200" y="2834640"/>
            <a:ext cx="740664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test measures what it says it measures</a:t>
            </a:r>
            <a:endParaRPr lang="en-US" sz="1350" dirty="0"/>
          </a:p>
        </p:txBody>
      </p:sp>
      <p:sp>
        <p:nvSpPr>
          <p:cNvPr id="12" name="Shape 10"/>
          <p:cNvSpPr/>
          <p:nvPr/>
        </p:nvSpPr>
        <p:spPr>
          <a:xfrm>
            <a:off x="640080" y="3794760"/>
            <a:ext cx="10881360" cy="941832"/>
          </a:xfrm>
          <a:prstGeom prst="roundRect">
            <a:avLst>
              <a:gd name="adj" fmla="val 4854"/>
            </a:avLst>
          </a:prstGeom>
          <a:solidFill>
            <a:srgbClr val="F1EFE5"/>
          </a:solidFill>
          <a:ln/>
        </p:spPr>
      </p:sp>
      <p:sp>
        <p:nvSpPr>
          <p:cNvPr id="13" name="Text 11"/>
          <p:cNvSpPr txBox="1"/>
          <p:nvPr/>
        </p:nvSpPr>
        <p:spPr>
          <a:xfrm>
            <a:off x="841248" y="3886200"/>
            <a:ext cx="2926080" cy="7955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Practicality</a:t>
            </a:r>
            <a:endParaRPr lang="en-US" sz="1550" dirty="0"/>
          </a:p>
        </p:txBody>
      </p:sp>
      <p:sp>
        <p:nvSpPr>
          <p:cNvPr id="14" name="Text 12"/>
          <p:cNvSpPr txBox="1"/>
          <p:nvPr/>
        </p:nvSpPr>
        <p:spPr>
          <a:xfrm>
            <a:off x="3886200" y="3886200"/>
            <a:ext cx="740664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cost · time taken to perform the test · time to set up · time to analyse the data · number of participants that can take part at any time</a:t>
            </a:r>
            <a:endParaRPr lang="en-US" sz="1350" dirty="0"/>
          </a:p>
        </p:txBody>
      </p:sp>
      <p:sp>
        <p:nvSpPr>
          <p:cNvPr id="15" name="Shape 13"/>
          <p:cNvSpPr/>
          <p:nvPr/>
        </p:nvSpPr>
        <p:spPr>
          <a:xfrm>
            <a:off x="640080" y="4846320"/>
            <a:ext cx="10881360" cy="941832"/>
          </a:xfrm>
          <a:prstGeom prst="roundRect">
            <a:avLst>
              <a:gd name="adj" fmla="val 4854"/>
            </a:avLst>
          </a:prstGeom>
          <a:solidFill>
            <a:srgbClr val="FFFFFF"/>
          </a:solidFill>
          <a:ln/>
        </p:spPr>
      </p:sp>
      <p:sp>
        <p:nvSpPr>
          <p:cNvPr id="16" name="Text 14"/>
          <p:cNvSpPr txBox="1"/>
          <p:nvPr/>
        </p:nvSpPr>
        <p:spPr>
          <a:xfrm>
            <a:off x="841248" y="4937760"/>
            <a:ext cx="2926080" cy="7955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Factors affecting reliability</a:t>
            </a:r>
            <a:endParaRPr lang="en-US" sz="1550" dirty="0"/>
          </a:p>
        </p:txBody>
      </p:sp>
      <p:sp>
        <p:nvSpPr>
          <p:cNvPr id="17" name="Text 15"/>
          <p:cNvSpPr txBox="1"/>
          <p:nvPr/>
        </p:nvSpPr>
        <p:spPr>
          <a:xfrm>
            <a:off x="3886200" y="4937760"/>
            <a:ext cx="740664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calibration of equipment · motivation of the participant · conditions of the testing environment, inside versus outside · experience of the person administering the test · compliance with the standardised test procedure</a:t>
            </a:r>
            <a:endParaRPr lang="en-US" sz="13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PAGES 5 AND 6</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physical component tests.</a:t>
            </a:r>
            <a:endParaRPr lang="en-US" sz="3400" dirty="0"/>
          </a:p>
        </p:txBody>
      </p:sp>
      <p:sp>
        <p:nvSpPr>
          <p:cNvPr id="6" name="Shape 4"/>
          <p:cNvSpPr/>
          <p:nvPr/>
        </p:nvSpPr>
        <p:spPr>
          <a:xfrm>
            <a:off x="640080" y="1600200"/>
            <a:ext cx="10881360" cy="667512"/>
          </a:xfrm>
          <a:prstGeom prst="roundRect">
            <a:avLst>
              <a:gd name="adj" fmla="val 6849"/>
            </a:avLst>
          </a:prstGeom>
          <a:solidFill>
            <a:srgbClr val="F1EFE5"/>
          </a:solidFill>
          <a:ln/>
        </p:spPr>
      </p:sp>
      <p:sp>
        <p:nvSpPr>
          <p:cNvPr id="7" name="Text 5"/>
          <p:cNvSpPr txBox="1"/>
          <p:nvPr/>
        </p:nvSpPr>
        <p:spPr>
          <a:xfrm>
            <a:off x="841248" y="1691640"/>
            <a:ext cx="274320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Aerobic endurance</a:t>
            </a:r>
            <a:endParaRPr lang="en-US" sz="1550" dirty="0"/>
          </a:p>
        </p:txBody>
      </p:sp>
      <p:sp>
        <p:nvSpPr>
          <p:cNvPr id="8" name="Text 6"/>
          <p:cNvSpPr txBox="1"/>
          <p:nvPr/>
        </p:nvSpPr>
        <p:spPr>
          <a:xfrm>
            <a:off x="3703320" y="1691640"/>
            <a:ext cx="758952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multi-stage fitness test (bleep test, 20 metres) · Yo-Yo test · Harvard step test · 12-minute Cooper run or swim</a:t>
            </a:r>
            <a:endParaRPr lang="en-US" sz="1350" dirty="0"/>
          </a:p>
        </p:txBody>
      </p:sp>
      <p:sp>
        <p:nvSpPr>
          <p:cNvPr id="9" name="Shape 7"/>
          <p:cNvSpPr/>
          <p:nvPr/>
        </p:nvSpPr>
        <p:spPr>
          <a:xfrm>
            <a:off x="640080" y="2377440"/>
            <a:ext cx="10881360" cy="667512"/>
          </a:xfrm>
          <a:prstGeom prst="roundRect">
            <a:avLst>
              <a:gd name="adj" fmla="val 6849"/>
            </a:avLst>
          </a:prstGeom>
          <a:solidFill>
            <a:srgbClr val="FFFFFF"/>
          </a:solidFill>
          <a:ln/>
        </p:spPr>
      </p:sp>
      <p:sp>
        <p:nvSpPr>
          <p:cNvPr id="10" name="Text 8"/>
          <p:cNvSpPr txBox="1"/>
          <p:nvPr/>
        </p:nvSpPr>
        <p:spPr>
          <a:xfrm>
            <a:off x="841248" y="2468880"/>
            <a:ext cx="274320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Muscular endurance</a:t>
            </a:r>
            <a:endParaRPr lang="en-US" sz="1550" dirty="0"/>
          </a:p>
        </p:txBody>
      </p:sp>
      <p:sp>
        <p:nvSpPr>
          <p:cNvPr id="11" name="Text 9"/>
          <p:cNvSpPr txBox="1"/>
          <p:nvPr/>
        </p:nvSpPr>
        <p:spPr>
          <a:xfrm>
            <a:off x="3703320" y="2468880"/>
            <a:ext cx="758952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one-minute press-up · one-minute sit-up · timed plank test</a:t>
            </a:r>
            <a:endParaRPr lang="en-US" sz="1350" dirty="0"/>
          </a:p>
        </p:txBody>
      </p:sp>
      <p:sp>
        <p:nvSpPr>
          <p:cNvPr id="12" name="Shape 10"/>
          <p:cNvSpPr/>
          <p:nvPr/>
        </p:nvSpPr>
        <p:spPr>
          <a:xfrm>
            <a:off x="640080" y="3154680"/>
            <a:ext cx="10881360" cy="667512"/>
          </a:xfrm>
          <a:prstGeom prst="roundRect">
            <a:avLst>
              <a:gd name="adj" fmla="val 6849"/>
            </a:avLst>
          </a:prstGeom>
          <a:solidFill>
            <a:srgbClr val="F1EFE5"/>
          </a:solidFill>
          <a:ln/>
        </p:spPr>
      </p:sp>
      <p:sp>
        <p:nvSpPr>
          <p:cNvPr id="13" name="Text 11"/>
          <p:cNvSpPr txBox="1"/>
          <p:nvPr/>
        </p:nvSpPr>
        <p:spPr>
          <a:xfrm>
            <a:off x="841248" y="3246120"/>
            <a:ext cx="274320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Flexibility</a:t>
            </a:r>
            <a:endParaRPr lang="en-US" sz="1550" dirty="0"/>
          </a:p>
        </p:txBody>
      </p:sp>
      <p:sp>
        <p:nvSpPr>
          <p:cNvPr id="14" name="Text 12"/>
          <p:cNvSpPr txBox="1"/>
          <p:nvPr/>
        </p:nvSpPr>
        <p:spPr>
          <a:xfrm>
            <a:off x="3703320" y="3246120"/>
            <a:ext cx="758952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sit and reach · calf muscle flexibility · shoulder flexibility</a:t>
            </a:r>
            <a:endParaRPr lang="en-US" sz="1350" dirty="0"/>
          </a:p>
        </p:txBody>
      </p:sp>
      <p:sp>
        <p:nvSpPr>
          <p:cNvPr id="15" name="Shape 13"/>
          <p:cNvSpPr/>
          <p:nvPr/>
        </p:nvSpPr>
        <p:spPr>
          <a:xfrm>
            <a:off x="640080" y="3931920"/>
            <a:ext cx="10881360" cy="667512"/>
          </a:xfrm>
          <a:prstGeom prst="roundRect">
            <a:avLst>
              <a:gd name="adj" fmla="val 6849"/>
            </a:avLst>
          </a:prstGeom>
          <a:solidFill>
            <a:srgbClr val="FFFFFF"/>
          </a:solidFill>
          <a:ln/>
        </p:spPr>
      </p:sp>
      <p:sp>
        <p:nvSpPr>
          <p:cNvPr id="16" name="Text 14"/>
          <p:cNvSpPr txBox="1"/>
          <p:nvPr/>
        </p:nvSpPr>
        <p:spPr>
          <a:xfrm>
            <a:off x="841248" y="4023360"/>
            <a:ext cx="274320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Speed</a:t>
            </a:r>
            <a:endParaRPr lang="en-US" sz="1550" dirty="0"/>
          </a:p>
        </p:txBody>
      </p:sp>
      <p:sp>
        <p:nvSpPr>
          <p:cNvPr id="17" name="Text 15"/>
          <p:cNvSpPr txBox="1"/>
          <p:nvPr/>
        </p:nvSpPr>
        <p:spPr>
          <a:xfrm>
            <a:off x="3703320" y="4023360"/>
            <a:ext cx="758952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30 metre sprint · 30 metre flying sprint</a:t>
            </a:r>
            <a:endParaRPr lang="en-US" sz="1350" dirty="0"/>
          </a:p>
        </p:txBody>
      </p:sp>
      <p:sp>
        <p:nvSpPr>
          <p:cNvPr id="18" name="Shape 16"/>
          <p:cNvSpPr/>
          <p:nvPr/>
        </p:nvSpPr>
        <p:spPr>
          <a:xfrm>
            <a:off x="640080" y="4709160"/>
            <a:ext cx="10881360" cy="667512"/>
          </a:xfrm>
          <a:prstGeom prst="roundRect">
            <a:avLst>
              <a:gd name="adj" fmla="val 6849"/>
            </a:avLst>
          </a:prstGeom>
          <a:solidFill>
            <a:srgbClr val="F1EFE5"/>
          </a:solidFill>
          <a:ln/>
        </p:spPr>
      </p:sp>
      <p:sp>
        <p:nvSpPr>
          <p:cNvPr id="19" name="Text 17"/>
          <p:cNvSpPr txBox="1"/>
          <p:nvPr/>
        </p:nvSpPr>
        <p:spPr>
          <a:xfrm>
            <a:off x="841248" y="4800600"/>
            <a:ext cx="274320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Muscular strength</a:t>
            </a:r>
            <a:endParaRPr lang="en-US" sz="1550" dirty="0"/>
          </a:p>
        </p:txBody>
      </p:sp>
      <p:sp>
        <p:nvSpPr>
          <p:cNvPr id="20" name="Text 18"/>
          <p:cNvSpPr txBox="1"/>
          <p:nvPr/>
        </p:nvSpPr>
        <p:spPr>
          <a:xfrm>
            <a:off x="3703320" y="4800600"/>
            <a:ext cx="758952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grip dynamometer · 1 Rep Max</a:t>
            </a:r>
            <a:endParaRPr lang="en-US" sz="1350" dirty="0"/>
          </a:p>
        </p:txBody>
      </p:sp>
      <p:sp>
        <p:nvSpPr>
          <p:cNvPr id="21" name="Shape 19"/>
          <p:cNvSpPr/>
          <p:nvPr/>
        </p:nvSpPr>
        <p:spPr>
          <a:xfrm>
            <a:off x="640080" y="5486400"/>
            <a:ext cx="10881360" cy="667512"/>
          </a:xfrm>
          <a:prstGeom prst="roundRect">
            <a:avLst>
              <a:gd name="adj" fmla="val 6849"/>
            </a:avLst>
          </a:prstGeom>
          <a:solidFill>
            <a:srgbClr val="FFFFFF"/>
          </a:solidFill>
          <a:ln/>
        </p:spPr>
      </p:sp>
      <p:sp>
        <p:nvSpPr>
          <p:cNvPr id="22" name="Text 20"/>
          <p:cNvSpPr txBox="1"/>
          <p:nvPr/>
        </p:nvSpPr>
        <p:spPr>
          <a:xfrm>
            <a:off x="841248" y="5577840"/>
            <a:ext cx="274320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Body composition</a:t>
            </a:r>
            <a:endParaRPr lang="en-US" sz="1550" dirty="0"/>
          </a:p>
        </p:txBody>
      </p:sp>
      <p:sp>
        <p:nvSpPr>
          <p:cNvPr id="23" name="Text 21"/>
          <p:cNvSpPr txBox="1"/>
          <p:nvPr/>
        </p:nvSpPr>
        <p:spPr>
          <a:xfrm>
            <a:off x="3703320" y="5577840"/>
            <a:ext cx="758952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BMI · Bioelectrical Impedance Analysis · waist to hip ratio</a:t>
            </a:r>
            <a:endParaRPr lang="en-US" sz="13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8</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skill-related tests.</a:t>
            </a:r>
            <a:endParaRPr lang="en-US" sz="3400" dirty="0"/>
          </a:p>
        </p:txBody>
      </p:sp>
      <p:sp>
        <p:nvSpPr>
          <p:cNvPr id="6" name="Shape 4"/>
          <p:cNvSpPr/>
          <p:nvPr/>
        </p:nvSpPr>
        <p:spPr>
          <a:xfrm>
            <a:off x="640080" y="1737360"/>
            <a:ext cx="10881360" cy="758952"/>
          </a:xfrm>
          <a:prstGeom prst="roundRect">
            <a:avLst>
              <a:gd name="adj" fmla="val 6024"/>
            </a:avLst>
          </a:prstGeom>
          <a:solidFill>
            <a:srgbClr val="F1EFE5"/>
          </a:solidFill>
          <a:ln/>
        </p:spPr>
      </p:sp>
      <p:sp>
        <p:nvSpPr>
          <p:cNvPr id="7" name="Text 5"/>
          <p:cNvSpPr txBox="1"/>
          <p:nvPr/>
        </p:nvSpPr>
        <p:spPr>
          <a:xfrm>
            <a:off x="841248" y="1828800"/>
            <a:ext cx="237744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Agility</a:t>
            </a:r>
            <a:endParaRPr lang="en-US" sz="1550" dirty="0"/>
          </a:p>
        </p:txBody>
      </p:sp>
      <p:sp>
        <p:nvSpPr>
          <p:cNvPr id="8" name="Text 6"/>
          <p:cNvSpPr txBox="1"/>
          <p:nvPr/>
        </p:nvSpPr>
        <p:spPr>
          <a:xfrm>
            <a:off x="3337560" y="1828800"/>
            <a:ext cx="79552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Illinois agility run test · T Test</a:t>
            </a:r>
            <a:endParaRPr lang="en-US" sz="1350" dirty="0"/>
          </a:p>
        </p:txBody>
      </p:sp>
      <p:sp>
        <p:nvSpPr>
          <p:cNvPr id="9" name="Shape 7"/>
          <p:cNvSpPr/>
          <p:nvPr/>
        </p:nvSpPr>
        <p:spPr>
          <a:xfrm>
            <a:off x="640080" y="2606040"/>
            <a:ext cx="10881360" cy="758952"/>
          </a:xfrm>
          <a:prstGeom prst="roundRect">
            <a:avLst>
              <a:gd name="adj" fmla="val 6024"/>
            </a:avLst>
          </a:prstGeom>
          <a:solidFill>
            <a:srgbClr val="FFFFFF"/>
          </a:solidFill>
          <a:ln/>
        </p:spPr>
      </p:sp>
      <p:sp>
        <p:nvSpPr>
          <p:cNvPr id="10" name="Text 8"/>
          <p:cNvSpPr txBox="1"/>
          <p:nvPr/>
        </p:nvSpPr>
        <p:spPr>
          <a:xfrm>
            <a:off x="841248" y="2697480"/>
            <a:ext cx="237744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Balance</a:t>
            </a:r>
            <a:endParaRPr lang="en-US" sz="1550" dirty="0"/>
          </a:p>
        </p:txBody>
      </p:sp>
      <p:sp>
        <p:nvSpPr>
          <p:cNvPr id="11" name="Text 9"/>
          <p:cNvSpPr txBox="1"/>
          <p:nvPr/>
        </p:nvSpPr>
        <p:spPr>
          <a:xfrm>
            <a:off x="3337560" y="2697480"/>
            <a:ext cx="79552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stork stand test · Y balance test</a:t>
            </a:r>
            <a:endParaRPr lang="en-US" sz="1350" dirty="0"/>
          </a:p>
        </p:txBody>
      </p:sp>
      <p:sp>
        <p:nvSpPr>
          <p:cNvPr id="12" name="Shape 10"/>
          <p:cNvSpPr/>
          <p:nvPr/>
        </p:nvSpPr>
        <p:spPr>
          <a:xfrm>
            <a:off x="640080" y="3474720"/>
            <a:ext cx="10881360" cy="758952"/>
          </a:xfrm>
          <a:prstGeom prst="roundRect">
            <a:avLst>
              <a:gd name="adj" fmla="val 6024"/>
            </a:avLst>
          </a:prstGeom>
          <a:solidFill>
            <a:srgbClr val="F1EFE5"/>
          </a:solidFill>
          <a:ln/>
        </p:spPr>
      </p:sp>
      <p:sp>
        <p:nvSpPr>
          <p:cNvPr id="13" name="Text 11"/>
          <p:cNvSpPr txBox="1"/>
          <p:nvPr/>
        </p:nvSpPr>
        <p:spPr>
          <a:xfrm>
            <a:off x="841248" y="3566160"/>
            <a:ext cx="237744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Coordination</a:t>
            </a:r>
            <a:endParaRPr lang="en-US" sz="1550" dirty="0"/>
          </a:p>
        </p:txBody>
      </p:sp>
      <p:sp>
        <p:nvSpPr>
          <p:cNvPr id="14" name="Text 12"/>
          <p:cNvSpPr txBox="1"/>
          <p:nvPr/>
        </p:nvSpPr>
        <p:spPr>
          <a:xfrm>
            <a:off x="3337560" y="3566160"/>
            <a:ext cx="79552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Alternate-Hand Wall-Toss test · stick flip coordination test</a:t>
            </a:r>
            <a:endParaRPr lang="en-US" sz="1350" dirty="0"/>
          </a:p>
        </p:txBody>
      </p:sp>
      <p:sp>
        <p:nvSpPr>
          <p:cNvPr id="15" name="Shape 13"/>
          <p:cNvSpPr/>
          <p:nvPr/>
        </p:nvSpPr>
        <p:spPr>
          <a:xfrm>
            <a:off x="640080" y="4343400"/>
            <a:ext cx="10881360" cy="758952"/>
          </a:xfrm>
          <a:prstGeom prst="roundRect">
            <a:avLst>
              <a:gd name="adj" fmla="val 6024"/>
            </a:avLst>
          </a:prstGeom>
          <a:solidFill>
            <a:srgbClr val="FFFFFF"/>
          </a:solidFill>
          <a:ln/>
        </p:spPr>
      </p:sp>
      <p:sp>
        <p:nvSpPr>
          <p:cNvPr id="16" name="Text 14"/>
          <p:cNvSpPr txBox="1"/>
          <p:nvPr/>
        </p:nvSpPr>
        <p:spPr>
          <a:xfrm>
            <a:off x="841248" y="4434840"/>
            <a:ext cx="237744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Power</a:t>
            </a:r>
            <a:endParaRPr lang="en-US" sz="1550" dirty="0"/>
          </a:p>
        </p:txBody>
      </p:sp>
      <p:sp>
        <p:nvSpPr>
          <p:cNvPr id="17" name="Text 15"/>
          <p:cNvSpPr txBox="1"/>
          <p:nvPr/>
        </p:nvSpPr>
        <p:spPr>
          <a:xfrm>
            <a:off x="3337560" y="4434840"/>
            <a:ext cx="79552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vertical jump test · standing long or broad jump · Margaria-Kalamen power test</a:t>
            </a:r>
            <a:endParaRPr lang="en-US" sz="1350" dirty="0"/>
          </a:p>
        </p:txBody>
      </p:sp>
      <p:sp>
        <p:nvSpPr>
          <p:cNvPr id="18" name="Shape 16"/>
          <p:cNvSpPr/>
          <p:nvPr/>
        </p:nvSpPr>
        <p:spPr>
          <a:xfrm>
            <a:off x="640080" y="5212080"/>
            <a:ext cx="10881360" cy="758952"/>
          </a:xfrm>
          <a:prstGeom prst="roundRect">
            <a:avLst>
              <a:gd name="adj" fmla="val 6024"/>
            </a:avLst>
          </a:prstGeom>
          <a:solidFill>
            <a:srgbClr val="F1EFE5"/>
          </a:solidFill>
          <a:ln/>
        </p:spPr>
      </p:sp>
      <p:sp>
        <p:nvSpPr>
          <p:cNvPr id="19" name="Text 17"/>
          <p:cNvSpPr txBox="1"/>
          <p:nvPr/>
        </p:nvSpPr>
        <p:spPr>
          <a:xfrm>
            <a:off x="841248" y="5303520"/>
            <a:ext cx="237744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Reaction time</a:t>
            </a:r>
            <a:endParaRPr lang="en-US" sz="1550" dirty="0"/>
          </a:p>
        </p:txBody>
      </p:sp>
      <p:sp>
        <p:nvSpPr>
          <p:cNvPr id="20" name="Text 18"/>
          <p:cNvSpPr txBox="1"/>
          <p:nvPr/>
        </p:nvSpPr>
        <p:spPr>
          <a:xfrm>
            <a:off x="3337560" y="5303520"/>
            <a:ext cx="79552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ruler drop test · online reaction time test</a:t>
            </a:r>
            <a:endParaRPr lang="en-US" sz="13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12</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Self-test.</a:t>
            </a:r>
            <a:endParaRPr lang="en-US" sz="3400" dirty="0"/>
          </a:p>
        </p:txBody>
      </p:sp>
      <p:sp>
        <p:nvSpPr>
          <p:cNvPr id="6" name="Shape 4"/>
          <p:cNvSpPr/>
          <p:nvPr/>
        </p:nvSpPr>
        <p:spPr>
          <a:xfrm>
            <a:off x="640080" y="1600200"/>
            <a:ext cx="10881360" cy="667512"/>
          </a:xfrm>
          <a:prstGeom prst="roundRect">
            <a:avLst>
              <a:gd name="adj" fmla="val 6849"/>
            </a:avLst>
          </a:prstGeom>
          <a:solidFill>
            <a:srgbClr val="F1EFE5"/>
          </a:solidFill>
          <a:ln/>
        </p:spPr>
      </p:sp>
      <p:sp>
        <p:nvSpPr>
          <p:cNvPr id="7" name="Text 5"/>
          <p:cNvSpPr txBox="1"/>
          <p:nvPr/>
        </p:nvSpPr>
        <p:spPr>
          <a:xfrm>
            <a:off x="841248" y="169164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1</a:t>
            </a:r>
            <a:endParaRPr lang="en-US" sz="1550" dirty="0"/>
          </a:p>
        </p:txBody>
      </p:sp>
      <p:sp>
        <p:nvSpPr>
          <p:cNvPr id="8" name="Text 6"/>
          <p:cNvSpPr txBox="1"/>
          <p:nvPr/>
        </p:nvSpPr>
        <p:spPr>
          <a:xfrm>
            <a:off x="1783080" y="169164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Any: baseline data · design programmes · check training is working · something to aim for · goal setting</a:t>
            </a:r>
            <a:endParaRPr lang="en-US" sz="1350" dirty="0"/>
          </a:p>
        </p:txBody>
      </p:sp>
      <p:sp>
        <p:nvSpPr>
          <p:cNvPr id="9" name="Shape 7"/>
          <p:cNvSpPr/>
          <p:nvPr/>
        </p:nvSpPr>
        <p:spPr>
          <a:xfrm>
            <a:off x="640080" y="2377440"/>
            <a:ext cx="10881360" cy="667512"/>
          </a:xfrm>
          <a:prstGeom prst="roundRect">
            <a:avLst>
              <a:gd name="adj" fmla="val 6849"/>
            </a:avLst>
          </a:prstGeom>
          <a:solidFill>
            <a:srgbClr val="FFFFFF"/>
          </a:solidFill>
          <a:ln/>
        </p:spPr>
      </p:sp>
      <p:sp>
        <p:nvSpPr>
          <p:cNvPr id="10" name="Text 8"/>
          <p:cNvSpPr txBox="1"/>
          <p:nvPr/>
        </p:nvSpPr>
        <p:spPr>
          <a:xfrm>
            <a:off x="841248" y="246888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2</a:t>
            </a:r>
            <a:endParaRPr lang="en-US" sz="1550" dirty="0"/>
          </a:p>
        </p:txBody>
      </p:sp>
      <p:sp>
        <p:nvSpPr>
          <p:cNvPr id="11" name="Text 9"/>
          <p:cNvSpPr txBox="1"/>
          <p:nvPr/>
        </p:nvSpPr>
        <p:spPr>
          <a:xfrm>
            <a:off x="1783080" y="246888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Calibration of equipment, informed consent, PAR-Q, participant pre fitness test check</a:t>
            </a:r>
            <a:endParaRPr lang="en-US" sz="1350" dirty="0"/>
          </a:p>
        </p:txBody>
      </p:sp>
      <p:sp>
        <p:nvSpPr>
          <p:cNvPr id="12" name="Shape 10"/>
          <p:cNvSpPr/>
          <p:nvPr/>
        </p:nvSpPr>
        <p:spPr>
          <a:xfrm>
            <a:off x="640080" y="3154680"/>
            <a:ext cx="10881360" cy="667512"/>
          </a:xfrm>
          <a:prstGeom prst="roundRect">
            <a:avLst>
              <a:gd name="adj" fmla="val 6849"/>
            </a:avLst>
          </a:prstGeom>
          <a:solidFill>
            <a:srgbClr val="F1EFE5"/>
          </a:solidFill>
          <a:ln/>
        </p:spPr>
      </p:sp>
      <p:sp>
        <p:nvSpPr>
          <p:cNvPr id="13" name="Text 11"/>
          <p:cNvSpPr txBox="1"/>
          <p:nvPr/>
        </p:nvSpPr>
        <p:spPr>
          <a:xfrm>
            <a:off x="841248" y="324612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3</a:t>
            </a:r>
            <a:endParaRPr lang="en-US" sz="1550" dirty="0"/>
          </a:p>
        </p:txBody>
      </p:sp>
      <p:sp>
        <p:nvSpPr>
          <p:cNvPr id="14" name="Text 12"/>
          <p:cNvSpPr txBox="1"/>
          <p:nvPr/>
        </p:nvSpPr>
        <p:spPr>
          <a:xfrm>
            <a:off x="1783080" y="324612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Reliability: results are consistent. Validity: it measures what it says it measures</a:t>
            </a:r>
            <a:endParaRPr lang="en-US" sz="1350" dirty="0"/>
          </a:p>
        </p:txBody>
      </p:sp>
      <p:sp>
        <p:nvSpPr>
          <p:cNvPr id="15" name="Shape 13"/>
          <p:cNvSpPr/>
          <p:nvPr/>
        </p:nvSpPr>
        <p:spPr>
          <a:xfrm>
            <a:off x="640080" y="3931920"/>
            <a:ext cx="10881360" cy="667512"/>
          </a:xfrm>
          <a:prstGeom prst="roundRect">
            <a:avLst>
              <a:gd name="adj" fmla="val 6849"/>
            </a:avLst>
          </a:prstGeom>
          <a:solidFill>
            <a:srgbClr val="FFFFFF"/>
          </a:solidFill>
          <a:ln/>
        </p:spPr>
      </p:sp>
      <p:sp>
        <p:nvSpPr>
          <p:cNvPr id="16" name="Text 14"/>
          <p:cNvSpPr txBox="1"/>
          <p:nvPr/>
        </p:nvSpPr>
        <p:spPr>
          <a:xfrm>
            <a:off x="841248" y="402336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4</a:t>
            </a:r>
            <a:endParaRPr lang="en-US" sz="1550" dirty="0"/>
          </a:p>
        </p:txBody>
      </p:sp>
      <p:sp>
        <p:nvSpPr>
          <p:cNvPr id="17" name="Text 15"/>
          <p:cNvSpPr txBox="1"/>
          <p:nvPr/>
        </p:nvSpPr>
        <p:spPr>
          <a:xfrm>
            <a:off x="1783080" y="402336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Multi-stage fitness test, Yo-Yo, Harvard step, 12-minute Cooper run or swim</a:t>
            </a:r>
            <a:endParaRPr lang="en-US" sz="1350" dirty="0"/>
          </a:p>
        </p:txBody>
      </p:sp>
      <p:sp>
        <p:nvSpPr>
          <p:cNvPr id="18" name="Shape 16"/>
          <p:cNvSpPr/>
          <p:nvPr/>
        </p:nvSpPr>
        <p:spPr>
          <a:xfrm>
            <a:off x="640080" y="4709160"/>
            <a:ext cx="10881360" cy="667512"/>
          </a:xfrm>
          <a:prstGeom prst="roundRect">
            <a:avLst>
              <a:gd name="adj" fmla="val 6849"/>
            </a:avLst>
          </a:prstGeom>
          <a:solidFill>
            <a:srgbClr val="F1EFE5"/>
          </a:solidFill>
          <a:ln/>
        </p:spPr>
      </p:sp>
      <p:sp>
        <p:nvSpPr>
          <p:cNvPr id="19" name="Text 17"/>
          <p:cNvSpPr txBox="1"/>
          <p:nvPr/>
        </p:nvSpPr>
        <p:spPr>
          <a:xfrm>
            <a:off x="841248" y="480060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5</a:t>
            </a:r>
            <a:endParaRPr lang="en-US" sz="1550" dirty="0"/>
          </a:p>
        </p:txBody>
      </p:sp>
      <p:sp>
        <p:nvSpPr>
          <p:cNvPr id="20" name="Text 18"/>
          <p:cNvSpPr txBox="1"/>
          <p:nvPr/>
        </p:nvSpPr>
        <p:spPr>
          <a:xfrm>
            <a:off x="1783080" y="480060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Illinois agility run and the T Test</a:t>
            </a:r>
            <a:endParaRPr lang="en-US" sz="1350" dirty="0"/>
          </a:p>
        </p:txBody>
      </p:sp>
      <p:sp>
        <p:nvSpPr>
          <p:cNvPr id="21" name="Shape 19"/>
          <p:cNvSpPr/>
          <p:nvPr/>
        </p:nvSpPr>
        <p:spPr>
          <a:xfrm>
            <a:off x="640080" y="5486400"/>
            <a:ext cx="10881360" cy="667512"/>
          </a:xfrm>
          <a:prstGeom prst="roundRect">
            <a:avLst>
              <a:gd name="adj" fmla="val 6849"/>
            </a:avLst>
          </a:prstGeom>
          <a:solidFill>
            <a:srgbClr val="FFFFFF"/>
          </a:solidFill>
          <a:ln/>
        </p:spPr>
      </p:sp>
      <p:sp>
        <p:nvSpPr>
          <p:cNvPr id="22" name="Text 20"/>
          <p:cNvSpPr txBox="1"/>
          <p:nvPr/>
        </p:nvSpPr>
        <p:spPr>
          <a:xfrm>
            <a:off x="841248" y="5577840"/>
            <a:ext cx="8229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6</a:t>
            </a:r>
            <a:endParaRPr lang="en-US" sz="1550" dirty="0"/>
          </a:p>
        </p:txBody>
      </p:sp>
      <p:sp>
        <p:nvSpPr>
          <p:cNvPr id="23" name="Text 21"/>
          <p:cNvSpPr txBox="1"/>
          <p:nvPr/>
        </p:nvSpPr>
        <p:spPr>
          <a:xfrm>
            <a:off x="1783080" y="5577840"/>
            <a:ext cx="95097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Compare to normative data, analyse what it means, recommend a training method to improve the weakness</a:t>
            </a:r>
            <a:endParaRPr lang="en-US" sz="13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377440"/>
            <a:ext cx="10972800" cy="914400"/>
          </a:xfrm>
          <a:prstGeom prst="rect">
            <a:avLst/>
          </a:prstGeom>
          <a:noFill/>
          <a:ln/>
        </p:spPr>
        <p:txBody>
          <a:bodyPr wrap="square" lIns="0" tIns="0" rIns="0" bIns="0" rtlCol="0" anchor="ctr"/>
          <a:lstStyle/>
          <a:p>
            <a:pPr indent="0" marL="0">
              <a:buNone/>
            </a:pPr>
            <a:r>
              <a:rPr lang="en-US" sz="4600" b="1" dirty="0">
                <a:solidFill>
                  <a:srgbClr val="FFFFFF"/>
                </a:solidFill>
                <a:latin typeface="Arial" pitchFamily="34" charset="0"/>
                <a:ea typeface="Arial" pitchFamily="34" charset="-122"/>
                <a:cs typeface="Arial" pitchFamily="34" charset="-120"/>
              </a:rPr>
              <a:t>Next: content area C.</a:t>
            </a:r>
            <a:endParaRPr lang="en-US" sz="4600" dirty="0"/>
          </a:p>
        </p:txBody>
      </p:sp>
      <p:sp>
        <p:nvSpPr>
          <p:cNvPr id="3" name="Text 1"/>
          <p:cNvSpPr txBox="1"/>
          <p:nvPr/>
        </p:nvSpPr>
        <p:spPr>
          <a:xfrm>
            <a:off x="640080" y="3566160"/>
            <a:ext cx="10058400" cy="1554480"/>
          </a:xfrm>
          <a:prstGeom prst="rect">
            <a:avLst/>
          </a:prstGeom>
          <a:noFill/>
          <a:ln/>
        </p:spPr>
        <p:txBody>
          <a:bodyPr wrap="square" lIns="0" tIns="0" rIns="0" bIns="0" rtlCol="0" anchor="t"/>
          <a:lstStyle/>
          <a:p>
            <a:pPr indent="0" marL="0">
              <a:buNone/>
            </a:pPr>
            <a:r>
              <a:rPr lang="en-US" sz="1900" dirty="0">
                <a:solidFill>
                  <a:srgbClr val="D8D5C9"/>
                </a:solidFill>
                <a:latin typeface="Calibri" pitchFamily="34" charset="0"/>
                <a:ea typeface="Calibri" pitchFamily="34" charset="-122"/>
                <a:cs typeface="Calibri" pitchFamily="34" charset="-120"/>
              </a:rPr>
              <a:t>Training methods: which method develops which component, and what it does to the body
</a:t>
            </a:r>
            <a:endParaRPr lang="en-US" sz="1900" dirty="0"/>
          </a:p>
          <a:p>
            <a:pPr indent="0" marL="0">
              <a:buNone/>
            </a:pPr>
            <a:r>
              <a:rPr lang="en-US" sz="1900" dirty="0">
                <a:solidFill>
                  <a:srgbClr val="D8D5C9"/>
                </a:solidFill>
                <a:latin typeface="Calibri" pitchFamily="34" charset="0"/>
                <a:ea typeface="Calibri" pitchFamily="34" charset="-122"/>
                <a:cs typeface="Calibri" pitchFamily="34" charset="-120"/>
              </a:rPr>
              <a:t>Weeks 26 to 28, after February half term
</a:t>
            </a:r>
            <a:endParaRPr lang="en-US" sz="1900" dirty="0"/>
          </a:p>
          <a:p>
            <a:pPr indent="0" marL="0">
              <a:buNone/>
            </a:pPr>
            <a:r>
              <a:rPr lang="en-US" sz="1900" b="1" dirty="0">
                <a:solidFill>
                  <a:srgbClr val="FFFFFF"/>
                </a:solidFill>
                <a:latin typeface="Calibri" pitchFamily="34" charset="0"/>
                <a:ea typeface="Calibri" pitchFamily="34" charset="-122"/>
                <a:cs typeface="Calibri" pitchFamily="34" charset="-120"/>
              </a:rPr>
              <a:t>Your own test results become the reason for choosing each method</a:t>
            </a:r>
            <a:endParaRPr lang="en-US" sz="1900" dirty="0"/>
          </a:p>
        </p:txBody>
      </p:sp>
      <p:sp>
        <p:nvSpPr>
          <p:cNvPr id="4" name="Text 2"/>
          <p:cNvSpPr txBox="1"/>
          <p:nvPr/>
        </p:nvSpPr>
        <p:spPr>
          <a:xfrm>
            <a:off x="640080" y="6126480"/>
            <a:ext cx="7315200" cy="320040"/>
          </a:xfrm>
          <a:prstGeom prst="rect">
            <a:avLst/>
          </a:prstGeom>
          <a:noFill/>
          <a:ln/>
        </p:spPr>
        <p:txBody>
          <a:bodyPr wrap="square" lIns="0" tIns="0" rIns="0" bIns="0" rtlCol="0" anchor="ctr"/>
          <a:lstStyle/>
          <a:p>
            <a:pPr indent="0" marL="0">
              <a:buNone/>
            </a:pPr>
            <a:r>
              <a:rPr lang="en-US" sz="1300" dirty="0">
                <a:solidFill>
                  <a:srgbClr val="9B978A"/>
                </a:solidFill>
                <a:latin typeface="Calibri" pitchFamily="34" charset="0"/>
                <a:ea typeface="Calibri" pitchFamily="34" charset="-122"/>
                <a:cs typeface="Calibri" pitchFamily="34" charset="-120"/>
              </a:rPr>
              <a:t>DHS BTEC Sport · Component 3 · Content area B</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Reasons for fitness testing.</a:t>
            </a:r>
            <a:endParaRPr lang="en-US" sz="3400" dirty="0"/>
          </a:p>
        </p:txBody>
      </p:sp>
      <p:sp>
        <p:nvSpPr>
          <p:cNvPr id="6" name="Shape 4"/>
          <p:cNvSpPr/>
          <p:nvPr/>
        </p:nvSpPr>
        <p:spPr>
          <a:xfrm>
            <a:off x="640080" y="1691640"/>
            <a:ext cx="10881360" cy="758952"/>
          </a:xfrm>
          <a:prstGeom prst="roundRect">
            <a:avLst>
              <a:gd name="adj" fmla="val 6024"/>
            </a:avLst>
          </a:prstGeom>
          <a:solidFill>
            <a:srgbClr val="E4EFE8"/>
          </a:solidFill>
          <a:ln/>
        </p:spPr>
      </p:sp>
      <p:sp>
        <p:nvSpPr>
          <p:cNvPr id="7" name="Text 5"/>
          <p:cNvSpPr txBox="1"/>
          <p:nvPr/>
        </p:nvSpPr>
        <p:spPr>
          <a:xfrm>
            <a:off x="841248" y="1783080"/>
            <a:ext cx="32918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Gives baseline data</a:t>
            </a:r>
            <a:endParaRPr lang="en-US" sz="1550" dirty="0"/>
          </a:p>
        </p:txBody>
      </p:sp>
      <p:sp>
        <p:nvSpPr>
          <p:cNvPr id="8" name="Text 6"/>
          <p:cNvSpPr txBox="1"/>
          <p:nvPr/>
        </p:nvSpPr>
        <p:spPr>
          <a:xfrm>
            <a:off x="4251960" y="1783080"/>
            <a:ext cx="70408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for monitoring and improving performance: you cannot see improvement without a starting point</a:t>
            </a:r>
            <a:endParaRPr lang="en-US" sz="1350" dirty="0"/>
          </a:p>
        </p:txBody>
      </p:sp>
      <p:sp>
        <p:nvSpPr>
          <p:cNvPr id="9" name="Shape 7"/>
          <p:cNvSpPr/>
          <p:nvPr/>
        </p:nvSpPr>
        <p:spPr>
          <a:xfrm>
            <a:off x="640080" y="2560320"/>
            <a:ext cx="10881360" cy="758952"/>
          </a:xfrm>
          <a:prstGeom prst="roundRect">
            <a:avLst>
              <a:gd name="adj" fmla="val 6024"/>
            </a:avLst>
          </a:prstGeom>
          <a:solidFill>
            <a:srgbClr val="FFFFFF"/>
          </a:solidFill>
          <a:ln/>
        </p:spPr>
      </p:sp>
      <p:sp>
        <p:nvSpPr>
          <p:cNvPr id="10" name="Text 8"/>
          <p:cNvSpPr txBox="1"/>
          <p:nvPr/>
        </p:nvSpPr>
        <p:spPr>
          <a:xfrm>
            <a:off x="841248" y="2651760"/>
            <a:ext cx="32918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Design training programmes</a:t>
            </a:r>
            <a:endParaRPr lang="en-US" sz="1550" dirty="0"/>
          </a:p>
        </p:txBody>
      </p:sp>
      <p:sp>
        <p:nvSpPr>
          <p:cNvPr id="11" name="Text 9"/>
          <p:cNvSpPr txBox="1"/>
          <p:nvPr/>
        </p:nvSpPr>
        <p:spPr>
          <a:xfrm>
            <a:off x="4251960" y="2651760"/>
            <a:ext cx="70408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programme is built from what the results show is weakest</a:t>
            </a:r>
            <a:endParaRPr lang="en-US" sz="1350" dirty="0"/>
          </a:p>
        </p:txBody>
      </p:sp>
      <p:sp>
        <p:nvSpPr>
          <p:cNvPr id="12" name="Shape 10"/>
          <p:cNvSpPr/>
          <p:nvPr/>
        </p:nvSpPr>
        <p:spPr>
          <a:xfrm>
            <a:off x="640080" y="3429000"/>
            <a:ext cx="10881360" cy="758952"/>
          </a:xfrm>
          <a:prstGeom prst="roundRect">
            <a:avLst>
              <a:gd name="adj" fmla="val 6024"/>
            </a:avLst>
          </a:prstGeom>
          <a:solidFill>
            <a:srgbClr val="E4EFE8"/>
          </a:solidFill>
          <a:ln/>
        </p:spPr>
      </p:sp>
      <p:sp>
        <p:nvSpPr>
          <p:cNvPr id="13" name="Text 11"/>
          <p:cNvSpPr txBox="1"/>
          <p:nvPr/>
        </p:nvSpPr>
        <p:spPr>
          <a:xfrm>
            <a:off x="841248" y="3520440"/>
            <a:ext cx="32918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Determine if training is working</a:t>
            </a:r>
            <a:endParaRPr lang="en-US" sz="1550" dirty="0"/>
          </a:p>
        </p:txBody>
      </p:sp>
      <p:sp>
        <p:nvSpPr>
          <p:cNvPr id="14" name="Text 12"/>
          <p:cNvSpPr txBox="1"/>
          <p:nvPr/>
        </p:nvSpPr>
        <p:spPr>
          <a:xfrm>
            <a:off x="4251960" y="3520440"/>
            <a:ext cx="70408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retest later and compare: has the score moved?</a:t>
            </a:r>
            <a:endParaRPr lang="en-US" sz="1350" dirty="0"/>
          </a:p>
        </p:txBody>
      </p:sp>
      <p:sp>
        <p:nvSpPr>
          <p:cNvPr id="15" name="Shape 13"/>
          <p:cNvSpPr/>
          <p:nvPr/>
        </p:nvSpPr>
        <p:spPr>
          <a:xfrm>
            <a:off x="640080" y="4297680"/>
            <a:ext cx="10881360" cy="758952"/>
          </a:xfrm>
          <a:prstGeom prst="roundRect">
            <a:avLst>
              <a:gd name="adj" fmla="val 6024"/>
            </a:avLst>
          </a:prstGeom>
          <a:solidFill>
            <a:srgbClr val="FFFFFF"/>
          </a:solidFill>
          <a:ln/>
        </p:spPr>
      </p:sp>
      <p:sp>
        <p:nvSpPr>
          <p:cNvPr id="16" name="Text 14"/>
          <p:cNvSpPr txBox="1"/>
          <p:nvPr/>
        </p:nvSpPr>
        <p:spPr>
          <a:xfrm>
            <a:off x="841248" y="4389120"/>
            <a:ext cx="32918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Something to aim for</a:t>
            </a:r>
            <a:endParaRPr lang="en-US" sz="1550" dirty="0"/>
          </a:p>
        </p:txBody>
      </p:sp>
      <p:sp>
        <p:nvSpPr>
          <p:cNvPr id="17" name="Text 15"/>
          <p:cNvSpPr txBox="1"/>
          <p:nvPr/>
        </p:nvSpPr>
        <p:spPr>
          <a:xfrm>
            <a:off x="4251960" y="4389120"/>
            <a:ext cx="70408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target score gives the performer a reason to train</a:t>
            </a:r>
            <a:endParaRPr lang="en-US" sz="1350" dirty="0"/>
          </a:p>
        </p:txBody>
      </p:sp>
      <p:sp>
        <p:nvSpPr>
          <p:cNvPr id="18" name="Shape 16"/>
          <p:cNvSpPr/>
          <p:nvPr/>
        </p:nvSpPr>
        <p:spPr>
          <a:xfrm>
            <a:off x="640080" y="5166360"/>
            <a:ext cx="10881360" cy="758952"/>
          </a:xfrm>
          <a:prstGeom prst="roundRect">
            <a:avLst>
              <a:gd name="adj" fmla="val 6024"/>
            </a:avLst>
          </a:prstGeom>
          <a:solidFill>
            <a:srgbClr val="E4EFE8"/>
          </a:solidFill>
          <a:ln/>
        </p:spPr>
      </p:sp>
      <p:sp>
        <p:nvSpPr>
          <p:cNvPr id="19" name="Text 17"/>
          <p:cNvSpPr txBox="1"/>
          <p:nvPr/>
        </p:nvSpPr>
        <p:spPr>
          <a:xfrm>
            <a:off x="841248" y="5257800"/>
            <a:ext cx="329184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Provide goal setting aims</a:t>
            </a:r>
            <a:endParaRPr lang="en-US" sz="1550" dirty="0"/>
          </a:p>
        </p:txBody>
      </p:sp>
      <p:sp>
        <p:nvSpPr>
          <p:cNvPr id="20" name="Text 18"/>
          <p:cNvSpPr txBox="1"/>
          <p:nvPr/>
        </p:nvSpPr>
        <p:spPr>
          <a:xfrm>
            <a:off x="4251960" y="5257800"/>
            <a:ext cx="704088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results turn into specific, measurable goals</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What would you test, and why?</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three performers from different sports: which two components would you test first, and why those?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what would you do with the result if it came back poor?</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One-mark practice: write a single sentence stating why fitness testing is important, with no wasted words</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22 · Lesson 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Pre-test procedures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four pre-test procedures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each one is carried out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PAR-Q and informed consent are for</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Give two reasons why fitness testing is important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does baseline data let a coach do?</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a test you have already performed in PE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Any two: baseline data · design programmes · check if training is working · something to aim for · goal setting</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Monitor and improve performance by comparing later results to the starting point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Open answer</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B</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Four things before the test starts.</a:t>
            </a:r>
            <a:endParaRPr lang="en-US" sz="3400" dirty="0"/>
          </a:p>
        </p:txBody>
      </p:sp>
      <p:sp>
        <p:nvSpPr>
          <p:cNvPr id="6" name="Shape 4"/>
          <p:cNvSpPr/>
          <p:nvPr/>
        </p:nvSpPr>
        <p:spPr>
          <a:xfrm>
            <a:off x="640080" y="1783080"/>
            <a:ext cx="10881360" cy="941832"/>
          </a:xfrm>
          <a:prstGeom prst="roundRect">
            <a:avLst>
              <a:gd name="adj" fmla="val 4854"/>
            </a:avLst>
          </a:prstGeom>
          <a:solidFill>
            <a:srgbClr val="E4EFE8"/>
          </a:solidFill>
          <a:ln/>
        </p:spPr>
      </p:sp>
      <p:sp>
        <p:nvSpPr>
          <p:cNvPr id="7" name="Text 5"/>
          <p:cNvSpPr txBox="1"/>
          <p:nvPr/>
        </p:nvSpPr>
        <p:spPr>
          <a:xfrm>
            <a:off x="841248" y="1874520"/>
            <a:ext cx="3840480" cy="79552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Calibration of equipment</a:t>
            </a:r>
            <a:endParaRPr lang="en-US" sz="1550" dirty="0"/>
          </a:p>
        </p:txBody>
      </p:sp>
      <p:sp>
        <p:nvSpPr>
          <p:cNvPr id="8" name="Text 6"/>
          <p:cNvSpPr txBox="1"/>
          <p:nvPr/>
        </p:nvSpPr>
        <p:spPr>
          <a:xfrm>
            <a:off x="4800600" y="1874520"/>
            <a:ext cx="649224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checking the equipment measures accurately, so the result is trustworthy</a:t>
            </a:r>
            <a:endParaRPr lang="en-US" sz="1350" dirty="0"/>
          </a:p>
        </p:txBody>
      </p:sp>
      <p:sp>
        <p:nvSpPr>
          <p:cNvPr id="9" name="Shape 7"/>
          <p:cNvSpPr/>
          <p:nvPr/>
        </p:nvSpPr>
        <p:spPr>
          <a:xfrm>
            <a:off x="640080" y="2834640"/>
            <a:ext cx="10881360" cy="941832"/>
          </a:xfrm>
          <a:prstGeom prst="roundRect">
            <a:avLst>
              <a:gd name="adj" fmla="val 4854"/>
            </a:avLst>
          </a:prstGeom>
          <a:solidFill>
            <a:srgbClr val="FFFFFF"/>
          </a:solidFill>
          <a:ln/>
        </p:spPr>
      </p:sp>
      <p:sp>
        <p:nvSpPr>
          <p:cNvPr id="10" name="Text 8"/>
          <p:cNvSpPr txBox="1"/>
          <p:nvPr/>
        </p:nvSpPr>
        <p:spPr>
          <a:xfrm>
            <a:off x="841248" y="2926080"/>
            <a:ext cx="3840480" cy="79552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Informed consent</a:t>
            </a:r>
            <a:endParaRPr lang="en-US" sz="1550" dirty="0"/>
          </a:p>
        </p:txBody>
      </p:sp>
      <p:sp>
        <p:nvSpPr>
          <p:cNvPr id="11" name="Text 9"/>
          <p:cNvSpPr txBox="1"/>
          <p:nvPr/>
        </p:nvSpPr>
        <p:spPr>
          <a:xfrm>
            <a:off x="4800600" y="2926080"/>
            <a:ext cx="649224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participant is told what the test involves and any risks, and agrees to take part</a:t>
            </a:r>
            <a:endParaRPr lang="en-US" sz="1350" dirty="0"/>
          </a:p>
        </p:txBody>
      </p:sp>
      <p:sp>
        <p:nvSpPr>
          <p:cNvPr id="12" name="Shape 10"/>
          <p:cNvSpPr/>
          <p:nvPr/>
        </p:nvSpPr>
        <p:spPr>
          <a:xfrm>
            <a:off x="640080" y="3886200"/>
            <a:ext cx="10881360" cy="941832"/>
          </a:xfrm>
          <a:prstGeom prst="roundRect">
            <a:avLst>
              <a:gd name="adj" fmla="val 4854"/>
            </a:avLst>
          </a:prstGeom>
          <a:solidFill>
            <a:srgbClr val="E4EFE8"/>
          </a:solidFill>
          <a:ln/>
        </p:spPr>
      </p:sp>
      <p:sp>
        <p:nvSpPr>
          <p:cNvPr id="13" name="Text 11"/>
          <p:cNvSpPr txBox="1"/>
          <p:nvPr/>
        </p:nvSpPr>
        <p:spPr>
          <a:xfrm>
            <a:off x="841248" y="3977640"/>
            <a:ext cx="3840480" cy="79552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Physical Activity Readiness Questionnaire</a:t>
            </a:r>
            <a:endParaRPr lang="en-US" sz="1550" dirty="0"/>
          </a:p>
        </p:txBody>
      </p:sp>
      <p:sp>
        <p:nvSpPr>
          <p:cNvPr id="14" name="Text 12"/>
          <p:cNvSpPr txBox="1"/>
          <p:nvPr/>
        </p:nvSpPr>
        <p:spPr>
          <a:xfrm>
            <a:off x="4800600" y="3977640"/>
            <a:ext cx="649224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PAR-Q: a set of health questions that checks the participant is safe to exercise</a:t>
            </a:r>
            <a:endParaRPr lang="en-US" sz="1350" dirty="0"/>
          </a:p>
        </p:txBody>
      </p:sp>
      <p:sp>
        <p:nvSpPr>
          <p:cNvPr id="15" name="Shape 13"/>
          <p:cNvSpPr/>
          <p:nvPr/>
        </p:nvSpPr>
        <p:spPr>
          <a:xfrm>
            <a:off x="640080" y="4937760"/>
            <a:ext cx="10881360" cy="941832"/>
          </a:xfrm>
          <a:prstGeom prst="roundRect">
            <a:avLst>
              <a:gd name="adj" fmla="val 4854"/>
            </a:avLst>
          </a:prstGeom>
          <a:solidFill>
            <a:srgbClr val="FFFFFF"/>
          </a:solidFill>
          <a:ln/>
        </p:spPr>
      </p:sp>
      <p:sp>
        <p:nvSpPr>
          <p:cNvPr id="16" name="Text 14"/>
          <p:cNvSpPr txBox="1"/>
          <p:nvPr/>
        </p:nvSpPr>
        <p:spPr>
          <a:xfrm>
            <a:off x="841248" y="5029200"/>
            <a:ext cx="3840480" cy="79552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Participant pre fitness test check</a:t>
            </a:r>
            <a:endParaRPr lang="en-US" sz="1550" dirty="0"/>
          </a:p>
        </p:txBody>
      </p:sp>
      <p:sp>
        <p:nvSpPr>
          <p:cNvPr id="17" name="Text 15"/>
          <p:cNvSpPr txBox="1"/>
          <p:nvPr/>
        </p:nvSpPr>
        <p:spPr>
          <a:xfrm>
            <a:off x="4800600" y="5029200"/>
            <a:ext cx="649224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checking things like prior exercise participation, food, illness and injury before testing</a:t>
            </a:r>
            <a:endParaRPr lang="en-US" sz="1350" dirty="0"/>
          </a:p>
        </p:txBody>
      </p:sp>
      <p:sp>
        <p:nvSpPr>
          <p:cNvPr id="18" name="Text 16"/>
          <p:cNvSpPr txBox="1"/>
          <p:nvPr/>
        </p:nvSpPr>
        <p:spPr>
          <a:xfrm>
            <a:off x="640080" y="6080760"/>
            <a:ext cx="10881360" cy="411480"/>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PAR-Q stands for Physical Activity Readiness Questionnaire. Papers ask for the words behind the letters.</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45</Slides>
  <Notes>45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45</vt:i4>
      </vt:variant>
    </vt:vector>
  </HeadingPairs>
  <TitlesOfParts>
    <vt:vector size="4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C3 Content Area A Teacher Deck</dc:title>
  <dc:subject>PptxGenJS Presentation</dc:subject>
  <dc:creator>DHS PE Department</dc:creator>
  <cp:lastModifiedBy>DHS PE Department</cp:lastModifiedBy>
  <cp:revision>1</cp:revision>
  <dcterms:created xsi:type="dcterms:W3CDTF">2026-08-31T10:12:37Z</dcterms:created>
  <dcterms:modified xsi:type="dcterms:W3CDTF">2026-08-31T10:12:37Z</dcterms:modified>
</cp:coreProperties>
</file>