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0689336" cy="7562088"/>
  <p:notesSz cx="7562088" cy="10689336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ransfordanthony-walker/Documents/Claude Code/BTEC Centre/site/img/component-3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141413">
              <a:alpha val="58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1360" y="554553"/>
            <a:ext cx="9085936" cy="352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</a:t>
            </a:r>
            <a:endParaRPr lang="en-US" sz="1300" dirty="0"/>
          </a:p>
        </p:txBody>
      </p:sp>
      <p:sp>
        <p:nvSpPr>
          <p:cNvPr id="5" name="Text 2"/>
          <p:cNvSpPr txBox="1"/>
          <p:nvPr/>
        </p:nvSpPr>
        <p:spPr>
          <a:xfrm>
            <a:off x="587913" y="2319040"/>
            <a:ext cx="9513509" cy="12099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area C.</a:t>
            </a:r>
            <a:endParaRPr lang="en-US" sz="4600" dirty="0"/>
          </a:p>
        </p:txBody>
      </p:sp>
      <p:sp>
        <p:nvSpPr>
          <p:cNvPr id="6" name="Text 3"/>
          <p:cNvSpPr txBox="1"/>
          <p:nvPr/>
        </p:nvSpPr>
        <p:spPr>
          <a:xfrm>
            <a:off x="641360" y="3478560"/>
            <a:ext cx="8979042" cy="8066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5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Investigate different fitness training methods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641360" y="5646359"/>
            <a:ext cx="4703308" cy="126034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" name="Text 5"/>
          <p:cNvSpPr txBox="1"/>
          <p:nvPr/>
        </p:nvSpPr>
        <p:spPr>
          <a:xfrm>
            <a:off x="855147" y="5797601"/>
            <a:ext cx="4275734" cy="352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NAME:</a:t>
            </a:r>
            <a:endParaRPr lang="en-US" sz="1300" dirty="0"/>
          </a:p>
        </p:txBody>
      </p:sp>
      <p:sp>
        <p:nvSpPr>
          <p:cNvPr id="9" name="Text 6"/>
          <p:cNvSpPr txBox="1"/>
          <p:nvPr/>
        </p:nvSpPr>
        <p:spPr>
          <a:xfrm>
            <a:off x="855147" y="6352154"/>
            <a:ext cx="4275734" cy="352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TEACHER:</a:t>
            </a:r>
            <a:endParaRPr lang="en-US" sz="1300" dirty="0"/>
          </a:p>
        </p:txBody>
      </p:sp>
      <p:sp>
        <p:nvSpPr>
          <p:cNvPr id="10" name="Text 7"/>
          <p:cNvSpPr txBox="1"/>
          <p:nvPr/>
        </p:nvSpPr>
        <p:spPr>
          <a:xfrm>
            <a:off x="641360" y="7057949"/>
            <a:ext cx="8017002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8D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Exam: Thu 6 May 2027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C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10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SIX-MARK QUESTION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033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biggest block of marks in the paper, and where most are lost. This is how it is marked:</a:t>
            </a:r>
            <a:endParaRPr lang="en-US" sz="12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361176"/>
          <a:ext cx="9513509" cy="914400"/>
        </p:xfrm>
        <a:graphic>
          <a:graphicData uri="http://schemas.openxmlformats.org/drawingml/2006/table">
            <a:tbl>
              <a:tblPr/>
              <a:tblGrid>
                <a:gridCol w="1282720"/>
                <a:gridCol w="1175827"/>
                <a:gridCol w="7054962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Marks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it looks like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</a:tr>
              <a:tr h="88728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Level 1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to 2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isolated knowledge with major gaps · few points relevant to the question · generic assertions and unsupported judgements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728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Level 2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 to 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some accurate knowledge with minor gaps · some points relevant but the link is not always clear · partially supported judgements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728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Level 3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 to 6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mostly accurate and detailed knowledge · most points relevant with clear links · well-developed, logical, supported judgements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587913" y="4335597"/>
            <a:ext cx="9513509" cy="957864"/>
          </a:xfrm>
          <a:prstGeom prst="roundRect">
            <a:avLst>
              <a:gd name="adj" fmla="val 6682"/>
            </a:avLst>
          </a:prstGeom>
          <a:solidFill>
            <a:srgbClr val="1F1E1B"/>
          </a:solidFill>
          <a:ln/>
        </p:spPr>
      </p:sp>
      <p:sp>
        <p:nvSpPr>
          <p:cNvPr id="8" name="Text 5"/>
          <p:cNvSpPr txBox="1"/>
          <p:nvPr/>
        </p:nvSpPr>
        <p:spPr>
          <a:xfrm>
            <a:off x="801700" y="4537253"/>
            <a:ext cx="9085936" cy="6553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sub-max rule.  </a:t>
            </a:r>
            <a:pPr indent="0" marL="0">
              <a:buNone/>
            </a:pPr>
            <a:r>
              <a:rPr lang="en-US" sz="1200" dirty="0">
                <a:solidFill>
                  <a:srgbClr val="E8E5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 question names two components, each one has a maximum of three marks. A brilliant answer about only one of them cannot score more than 3 out of 6. Cover both, always.</a:t>
            </a:r>
            <a:endParaRPr lang="en-US" sz="1200" dirty="0"/>
          </a:p>
        </p:txBody>
      </p:sp>
      <p:sp>
        <p:nvSpPr>
          <p:cNvPr id="9" name="Text 6"/>
          <p:cNvSpPr txBox="1"/>
          <p:nvPr/>
        </p:nvSpPr>
        <p:spPr>
          <a:xfrm>
            <a:off x="587913" y="5495117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plan that works. Three points for each named component:</a:t>
            </a:r>
            <a:endParaRPr lang="en-US" sz="1200" dirty="0"/>
          </a:p>
        </p:txBody>
      </p:sp>
      <p:sp>
        <p:nvSpPr>
          <p:cNvPr id="10" name="Text 7"/>
          <p:cNvSpPr txBox="1"/>
          <p:nvPr/>
        </p:nvSpPr>
        <p:spPr>
          <a:xfrm>
            <a:off x="801700" y="5898429"/>
            <a:ext cx="9085936" cy="3226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What the component is, in specification words</a:t>
            </a:r>
            <a:endParaRPr lang="en-US" sz="1150" dirty="0"/>
          </a:p>
        </p:txBody>
      </p:sp>
      <p:sp>
        <p:nvSpPr>
          <p:cNvPr id="11" name="Text 8"/>
          <p:cNvSpPr txBox="1"/>
          <p:nvPr/>
        </p:nvSpPr>
        <p:spPr>
          <a:xfrm>
            <a:off x="801700" y="6251326"/>
            <a:ext cx="9085936" cy="3226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The test or training method that goes with it</a:t>
            </a:r>
            <a:endParaRPr lang="en-US" sz="1150" dirty="0"/>
          </a:p>
        </p:txBody>
      </p:sp>
      <p:sp>
        <p:nvSpPr>
          <p:cNvPr id="12" name="Text 9"/>
          <p:cNvSpPr txBox="1"/>
          <p:nvPr/>
        </p:nvSpPr>
        <p:spPr>
          <a:xfrm>
            <a:off x="801700" y="6604224"/>
            <a:ext cx="9085936" cy="3226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653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What it lets this performer do in their sport, specifically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C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11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SIX-MARK PRACTICE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87913" y="957864"/>
            <a:ext cx="9513509" cy="725960"/>
          </a:xfrm>
          <a:prstGeom prst="roundRect">
            <a:avLst>
              <a:gd name="adj" fmla="val 7557"/>
            </a:avLst>
          </a:prstGeom>
          <a:solidFill>
            <a:srgbClr val="F1EFE5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01700" y="1129272"/>
            <a:ext cx="9085936" cy="5041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Adam is a badminton player. </a:t>
            </a:r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 the importance of flexibility and muscular endurance to his performance. </a:t>
            </a:r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(6 marks)</a:t>
            </a:r>
            <a:endParaRPr lang="en-US" sz="1200" dirty="0"/>
          </a:p>
        </p:txBody>
      </p:sp>
      <p:sp>
        <p:nvSpPr>
          <p:cNvPr id="7" name="Text 5"/>
          <p:cNvSpPr txBox="1"/>
          <p:nvPr/>
        </p:nvSpPr>
        <p:spPr>
          <a:xfrm>
            <a:off x="587913" y="1814901"/>
            <a:ext cx="9513509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first. Three points per component, then write: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87913" y="2167799"/>
            <a:ext cx="4628482" cy="1361176"/>
          </a:xfrm>
          <a:prstGeom prst="roundRect">
            <a:avLst>
              <a:gd name="adj" fmla="val 4031"/>
            </a:avLst>
          </a:prstGeom>
          <a:solidFill>
            <a:srgbClr val="E4EFE8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758943" y="2268626"/>
            <a:ext cx="428642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Flexibility (3 marks max)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758943" y="2873593"/>
            <a:ext cx="4286424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58943" y="3155911"/>
            <a:ext cx="4286424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58943" y="3438229"/>
            <a:ext cx="4286424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344668" y="2167799"/>
            <a:ext cx="4628482" cy="1361176"/>
          </a:xfrm>
          <a:prstGeom prst="roundRect">
            <a:avLst>
              <a:gd name="adj" fmla="val 4031"/>
            </a:avLst>
          </a:prstGeom>
          <a:solidFill>
            <a:srgbClr val="F6ECDD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5515697" y="2268626"/>
            <a:ext cx="428642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Muscular endurance (3 marks max)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515697" y="2873593"/>
            <a:ext cx="4286424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515697" y="3155911"/>
            <a:ext cx="4286424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515697" y="3438229"/>
            <a:ext cx="4286424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587913" y="3649968"/>
            <a:ext cx="9513509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write the answer: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94807" y="4184355"/>
            <a:ext cx="9299722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94807" y="4627998"/>
            <a:ext cx="9299722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94807" y="5071640"/>
            <a:ext cx="9299722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94807" y="5515283"/>
            <a:ext cx="9299722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94807" y="5958925"/>
            <a:ext cx="9299722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94807" y="6402568"/>
            <a:ext cx="9299722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587913" y="6856293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mark:        / 6          Did I cover BOTH components?   Yes / No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C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12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SELF-TEST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033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 your notes. Mark it against the knowledge organiser on the next page.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587913" y="1462004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Name the four training methods for aerobic endurance.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908594" y="1845149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08594" y="2208130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587913" y="2399703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Name the three types of stretching.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908594" y="2782848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08594" y="3145829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587913" y="3337402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What load and repetitions develop muscular endurance, and what develop strength?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908594" y="3720547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08594" y="4083528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587913" y="4275100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Which method develops agility, and which develops power?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908594" y="4658246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8594" y="5021226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587913" y="5212799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 Name the four adaptations from long-term aerobic endurance training.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908594" y="5595945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08594" y="5958925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587913" y="6150498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 Why must a six-mark answer cover both named components?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908594" y="6533644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08594" y="6896624"/>
            <a:ext cx="876525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C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13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AREA C KNOWLEDGE ORGANISER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87913" y="957864"/>
            <a:ext cx="3042898" cy="5192634"/>
          </a:xfrm>
          <a:prstGeom prst="roundRect">
            <a:avLst>
              <a:gd name="adj" fmla="val 2104"/>
            </a:avLst>
          </a:prstGeom>
          <a:solidFill>
            <a:srgbClr val="E4EFE8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758943" y="1088941"/>
            <a:ext cx="2700839" cy="4033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C1 to C3 The methods</a:t>
            </a:r>
            <a:endParaRPr lang="en-US" sz="1150" dirty="0"/>
          </a:p>
        </p:txBody>
      </p:sp>
      <p:sp>
        <p:nvSpPr>
          <p:cNvPr id="7" name="Text 5"/>
          <p:cNvSpPr txBox="1"/>
          <p:nvPr/>
        </p:nvSpPr>
        <p:spPr>
          <a:xfrm>
            <a:off x="758943" y="1512418"/>
            <a:ext cx="2700839" cy="4537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2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Warm-up: pulse raiser, mobility, stretch. Reduces injury risk, prepares the body.</a:t>
            </a:r>
            <a:endParaRPr lang="en-US" sz="720" dirty="0"/>
          </a:p>
          <a:p>
            <a:pPr indent="0" marL="0">
              <a:buNone/>
            </a:pPr>
            <a:r>
              <a:rPr lang="en-US" sz="72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Cool down: lower pulse and breathing to resting levels, remove lactic acid, stretch to return muscles to pre-exercise length.</a:t>
            </a:r>
            <a:endParaRPr lang="en-US" sz="720" dirty="0"/>
          </a:p>
          <a:p>
            <a:pPr indent="0" marL="0">
              <a:buNone/>
            </a:pPr>
            <a:endParaRPr lang="en-US" sz="720" dirty="0"/>
          </a:p>
          <a:p>
            <a:pPr indent="0" marL="0">
              <a:buNone/>
            </a:pPr>
            <a:r>
              <a:rPr lang="en-US" sz="72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Aerobic endurance: continuous (steady, moderate, 30 min minimum) · Fartlek (varied speeds and terrain) · interval (work then rest; fewer, shorter rests and lower intensity) · circuit (stations in succession, minimal rest).</a:t>
            </a:r>
            <a:endParaRPr lang="en-US" sz="720" dirty="0"/>
          </a:p>
          <a:p>
            <a:pPr indent="0" marL="0">
              <a:buNone/>
            </a:pPr>
            <a:endParaRPr lang="en-US" sz="720" dirty="0"/>
          </a:p>
          <a:p>
            <a:pPr indent="0" marL="0">
              <a:buNone/>
            </a:pPr>
            <a:r>
              <a:rPr lang="en-US" sz="72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Flexibility: static active (internal force) · static passive (partner or object, external force) · PNF (isometric contractions to inhibit the stretch reflex).</a:t>
            </a:r>
            <a:endParaRPr lang="en-US" sz="720" dirty="0"/>
          </a:p>
          <a:p>
            <a:pPr indent="0" marL="0">
              <a:buNone/>
            </a:pPr>
            <a:endParaRPr lang="en-US" sz="720" dirty="0"/>
          </a:p>
          <a:p>
            <a:pPr indent="0" marL="0">
              <a:buNone/>
            </a:pPr>
            <a:r>
              <a:rPr lang="en-US" sz="72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Muscular endurance: high reps, low loads. Muscular strength: low reps, high loads. Free weights and fixed resistance machines for both.</a:t>
            </a:r>
            <a:endParaRPr lang="en-US" sz="720" dirty="0"/>
          </a:p>
          <a:p>
            <a:pPr indent="0" marL="0">
              <a:buNone/>
            </a:pPr>
            <a:endParaRPr lang="en-US" sz="720" dirty="0"/>
          </a:p>
          <a:p>
            <a:pPr indent="0" marL="0">
              <a:buNone/>
            </a:pPr>
            <a:r>
              <a:rPr lang="en-US" sz="72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Speed: acceleration sprints · interval (short, high intensity, more rest) · resistance drills (hills, parachutes, sleds, bungee, bands).</a:t>
            </a:r>
            <a:endParaRPr lang="en-US" sz="720" dirty="0"/>
          </a:p>
          <a:p>
            <a:pPr indent="0" marL="0">
              <a:buNone/>
            </a:pPr>
            <a:endParaRPr lang="en-US" sz="720" dirty="0"/>
          </a:p>
          <a:p>
            <a:pPr indent="0" marL="0">
              <a:buNone/>
            </a:pPr>
            <a:r>
              <a:rPr lang="en-US" sz="72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Skill-related: SAQ for agility · plyometrics for power · reduced base of support for balance · two or more body parts for coordination · quick responses for reaction time.</a:t>
            </a:r>
            <a:endParaRPr lang="en-US" sz="720" dirty="0"/>
          </a:p>
        </p:txBody>
      </p:sp>
      <p:sp>
        <p:nvSpPr>
          <p:cNvPr id="8" name="Shape 6"/>
          <p:cNvSpPr/>
          <p:nvPr/>
        </p:nvSpPr>
        <p:spPr>
          <a:xfrm>
            <a:off x="3759083" y="957864"/>
            <a:ext cx="3042898" cy="5192634"/>
          </a:xfrm>
          <a:prstGeom prst="roundRect">
            <a:avLst>
              <a:gd name="adj" fmla="val 2104"/>
            </a:avLst>
          </a:prstGeom>
          <a:solidFill>
            <a:srgbClr val="F6ECDD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3930113" y="1088941"/>
            <a:ext cx="2700839" cy="4033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C4 and C5 Choosing and providing</a:t>
            </a:r>
            <a:endParaRPr lang="en-US" sz="1150" dirty="0"/>
          </a:p>
        </p:txBody>
      </p:sp>
      <p:sp>
        <p:nvSpPr>
          <p:cNvPr id="10" name="Text 8"/>
          <p:cNvSpPr txBox="1"/>
          <p:nvPr/>
        </p:nvSpPr>
        <p:spPr>
          <a:xfrm>
            <a:off x="3930113" y="1512418"/>
            <a:ext cx="2700839" cy="4537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2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Eight things to weigh: number who can take part · cost of equipment · ease of set up · access to the venue · risk of injury if performed incorrectly · effectiveness for the performer · specificity to the component · replicating the demands of the sport.</a:t>
            </a:r>
            <a:endParaRPr lang="en-US" sz="720" dirty="0"/>
          </a:p>
          <a:p>
            <a:pPr indent="0" marL="0">
              <a:buNone/>
            </a:pPr>
            <a:endParaRPr lang="en-US" sz="720" dirty="0"/>
          </a:p>
          <a:p>
            <a:pPr indent="0" marL="0">
              <a:buNone/>
            </a:pPr>
            <a:r>
              <a:rPr lang="en-US" sz="72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Public: cheap or subsidised, council funded, accessible to everyone, local, wide range of activities. Busier at peak times, older equipment.</a:t>
            </a:r>
            <a:endParaRPr lang="en-US" sz="720" dirty="0"/>
          </a:p>
          <a:p>
            <a:pPr indent="0" marL="0">
              <a:buNone/>
            </a:pPr>
            <a:endParaRPr lang="en-US" sz="720" dirty="0"/>
          </a:p>
          <a:p>
            <a:pPr indent="0" marL="0">
              <a:buNone/>
            </a:pPr>
            <a:r>
              <a:rPr lang="en-US" sz="72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Private: newer equipment, specialist machines, quieter, extra services such as personal training. Most expensive, membership may be needed.</a:t>
            </a:r>
            <a:endParaRPr lang="en-US" sz="720" dirty="0"/>
          </a:p>
          <a:p>
            <a:pPr indent="0" marL="0">
              <a:buNone/>
            </a:pPr>
            <a:endParaRPr lang="en-US" sz="720" dirty="0"/>
          </a:p>
          <a:p>
            <a:pPr indent="0" marL="0">
              <a:buNone/>
            </a:pPr>
            <a:r>
              <a:rPr lang="en-US" sz="72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Voluntary: low cost, shared interest, social. Limited equipment and opening hours.</a:t>
            </a:r>
            <a:endParaRPr lang="en-US" sz="720" dirty="0"/>
          </a:p>
        </p:txBody>
      </p:sp>
      <p:sp>
        <p:nvSpPr>
          <p:cNvPr id="11" name="Shape 9"/>
          <p:cNvSpPr/>
          <p:nvPr/>
        </p:nvSpPr>
        <p:spPr>
          <a:xfrm>
            <a:off x="6930253" y="957864"/>
            <a:ext cx="3042898" cy="5192634"/>
          </a:xfrm>
          <a:prstGeom prst="roundRect">
            <a:avLst>
              <a:gd name="adj" fmla="val 2104"/>
            </a:avLst>
          </a:prstGeom>
          <a:solidFill>
            <a:srgbClr val="FAE6E8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7101282" y="1088941"/>
            <a:ext cx="2700839" cy="4033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C6 Long-term effects</a:t>
            </a:r>
            <a:endParaRPr lang="en-US" sz="1150" dirty="0"/>
          </a:p>
        </p:txBody>
      </p:sp>
      <p:sp>
        <p:nvSpPr>
          <p:cNvPr id="13" name="Text 11"/>
          <p:cNvSpPr txBox="1"/>
          <p:nvPr/>
        </p:nvSpPr>
        <p:spPr>
          <a:xfrm>
            <a:off x="7101282" y="1512418"/>
            <a:ext cx="2700839" cy="4537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2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Aerobic endurance, cardiovascular and respiratory: cardiac hypertrophy · decreased resting heart rate · increased strength of respiratory muscles · capillarisation around the alveoli.</a:t>
            </a:r>
            <a:endParaRPr lang="en-US" sz="720" dirty="0"/>
          </a:p>
          <a:p>
            <a:pPr indent="0" marL="0">
              <a:buNone/>
            </a:pPr>
            <a:endParaRPr lang="en-US" sz="720" dirty="0"/>
          </a:p>
          <a:p>
            <a:pPr indent="0" marL="0">
              <a:buNone/>
            </a:pPr>
            <a:r>
              <a:rPr lang="en-US" sz="72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Flexibility, muscular and skeletal: increased range of movement at a joint · increased flexibility of ligaments and tendons · increased muscle length.</a:t>
            </a:r>
            <a:endParaRPr lang="en-US" sz="720" dirty="0"/>
          </a:p>
          <a:p>
            <a:pPr indent="0" marL="0">
              <a:buNone/>
            </a:pPr>
            <a:endParaRPr lang="en-US" sz="720" dirty="0"/>
          </a:p>
          <a:p>
            <a:pPr indent="0" marL="0">
              <a:buNone/>
            </a:pPr>
            <a:r>
              <a:rPr lang="en-US" sz="72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Muscular endurance, muscular: capillarisation around the muscle tissues · increased muscle tone.</a:t>
            </a:r>
            <a:endParaRPr lang="en-US" sz="720" dirty="0"/>
          </a:p>
          <a:p>
            <a:pPr indent="0" marL="0">
              <a:buNone/>
            </a:pPr>
            <a:endParaRPr lang="en-US" sz="720" dirty="0"/>
          </a:p>
          <a:p>
            <a:pPr indent="0" marL="0">
              <a:buNone/>
            </a:pPr>
            <a:r>
              <a:rPr lang="en-US" sz="72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 and power, muscular and skeletal: muscle hypertrophy · increased tendon and ligament strength · increased bone density.</a:t>
            </a:r>
            <a:endParaRPr lang="en-US" sz="720" dirty="0"/>
          </a:p>
          <a:p>
            <a:pPr indent="0" marL="0">
              <a:buNone/>
            </a:pPr>
            <a:endParaRPr lang="en-US" sz="720" dirty="0"/>
          </a:p>
          <a:p>
            <a:pPr indent="0" marL="0">
              <a:buNone/>
            </a:pPr>
            <a:r>
              <a:rPr lang="en-US" sz="72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Speed, muscular: increased tolerance to lactic acid.</a:t>
            </a:r>
            <a:endParaRPr lang="en-US" sz="720" dirty="0"/>
          </a:p>
        </p:txBody>
      </p:sp>
      <p:sp>
        <p:nvSpPr>
          <p:cNvPr id="14" name="Shape 12"/>
          <p:cNvSpPr/>
          <p:nvPr/>
        </p:nvSpPr>
        <p:spPr>
          <a:xfrm>
            <a:off x="587913" y="6301740"/>
            <a:ext cx="9513509" cy="705795"/>
          </a:xfrm>
          <a:prstGeom prst="roundRect">
            <a:avLst>
              <a:gd name="adj" fmla="val 7773"/>
            </a:avLst>
          </a:prstGeom>
          <a:solidFill>
            <a:srgbClr val="FAE6E8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801700" y="6452982"/>
            <a:ext cx="9085936" cy="4537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Six-mark questions: each named component has a maximum of three marks, so cover both. Name the component, its method, and what it does for that performer in their sport.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C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2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AROUND EVERY TRAINING SESSION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033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both, then write why each part is done. You already know the warm-up from Component 1.</a:t>
            </a:r>
            <a:endParaRPr lang="en-US" sz="12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361176"/>
          <a:ext cx="9513509" cy="914400"/>
        </p:xfrm>
        <a:graphic>
          <a:graphicData uri="http://schemas.openxmlformats.org/drawingml/2006/table">
            <a:tbl>
              <a:tblPr/>
              <a:tblGrid>
                <a:gridCol w="2030974"/>
                <a:gridCol w="3741268"/>
                <a:gridCol w="3741268"/>
              </a:tblGrid>
              <a:tr h="3629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it involves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Why it is done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</a:tr>
              <a:tr h="18653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Warm-up,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before training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53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Cool down,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after training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587913" y="5646359"/>
            <a:ext cx="9513509" cy="1260348"/>
          </a:xfrm>
          <a:prstGeom prst="roundRect">
            <a:avLst>
              <a:gd name="adj" fmla="val 4353"/>
            </a:avLst>
          </a:prstGeom>
          <a:solidFill>
            <a:srgbClr val="FAE6E8"/>
          </a:solidFill>
          <a:ln/>
        </p:spPr>
      </p:sp>
      <p:sp>
        <p:nvSpPr>
          <p:cNvPr id="8" name="Text 5"/>
          <p:cNvSpPr txBox="1"/>
          <p:nvPr/>
        </p:nvSpPr>
        <p:spPr>
          <a:xfrm>
            <a:off x="801700" y="5827849"/>
            <a:ext cx="9085936" cy="1008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real two-mark question. </a:t>
            </a:r>
            <a:pPr indent="0" marL="0">
              <a:buNone/>
            </a:pPr>
            <a:r>
              <a:rPr lang="en-US" sz="11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"Explain the importance of one component of a cool down." The mark scheme wanted the component named and a linked reason: "stretching (1) to return the muscles to their pre-exercise length (1)". It refused "rest and recovery", and refused "remove lactic acid" when it was attached to stretching instead of to the pulse-lowering activity. The reason has to belong to the component you named.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C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3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METHODS FOR AEROBIC ENDURANCE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033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each method precisely. The details in bold in the specification are the ones that earn the mark.</a:t>
            </a:r>
            <a:endParaRPr lang="en-US" sz="1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361176"/>
          <a:ext cx="9513509" cy="914400"/>
        </p:xfrm>
        <a:graphic>
          <a:graphicData uri="http://schemas.openxmlformats.org/drawingml/2006/table">
            <a:tbl>
              <a:tblPr/>
              <a:tblGrid>
                <a:gridCol w="2137867"/>
                <a:gridCol w="3848161"/>
                <a:gridCol w="3527481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Method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Describe it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How it develops aerobic endurance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</a:tr>
              <a:tr h="120993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Continuous training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993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Fartlek training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993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Interval training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993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Circuit training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 4"/>
          <p:cNvSpPr txBox="1"/>
          <p:nvPr/>
        </p:nvSpPr>
        <p:spPr>
          <a:xfrm>
            <a:off x="587913" y="6654637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long must continuous training last, as a minimum?  ____________     What does Fartlek vary?  ____________________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C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4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METHODS FOR FLEXIBILITY, ENDURANCE AND STRENGTH</a:t>
            </a:r>
            <a:endParaRPr lang="en-US" sz="25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008278"/>
          <a:ext cx="9513509" cy="914400"/>
        </p:xfrm>
        <a:graphic>
          <a:graphicData uri="http://schemas.openxmlformats.org/drawingml/2006/table">
            <a:tbl>
              <a:tblPr/>
              <a:tblGrid>
                <a:gridCol w="2993014"/>
                <a:gridCol w="6520495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Component and method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Describe it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</a:tr>
              <a:tr h="98811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Flexibility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Static active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811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Flexibility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Static passive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811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Flexibility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PNF (write out what it stands for)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811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Muscular endurance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Free weights, machines, circuits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811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Muscular strength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Free weights and machines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587913" y="6402568"/>
            <a:ext cx="9513509" cy="756209"/>
          </a:xfrm>
          <a:prstGeom prst="roundRect">
            <a:avLst>
              <a:gd name="adj" fmla="val 7255"/>
            </a:avLst>
          </a:prstGeom>
          <a:solidFill>
            <a:srgbClr val="FAE6E8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801700" y="6573975"/>
            <a:ext cx="9085936" cy="4537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equipment, opposite settings. Muscular endurance: ________ reps, ________ loads. Muscular strength: ________ reps, ________ loads.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C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5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METHODS FOR SPEED</a:t>
            </a:r>
            <a:endParaRPr lang="en-US" sz="25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008278"/>
          <a:ext cx="9513509" cy="914400"/>
        </p:xfrm>
        <a:graphic>
          <a:graphicData uri="http://schemas.openxmlformats.org/drawingml/2006/table">
            <a:tbl>
              <a:tblPr/>
              <a:tblGrid>
                <a:gridCol w="2565441"/>
                <a:gridCol w="6948068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Method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Describe it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</a:tr>
              <a:tr h="11595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Acceleration sprints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95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Interval training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95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Resistance drills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(name at least three)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3"/>
          <p:cNvSpPr txBox="1"/>
          <p:nvPr/>
        </p:nvSpPr>
        <p:spPr>
          <a:xfrm>
            <a:off x="587913" y="5041392"/>
            <a:ext cx="9513509" cy="3226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Interval training appears twice in the specification. Complete the contrast: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587913" y="5444703"/>
            <a:ext cx="4628482" cy="1512418"/>
          </a:xfrm>
          <a:prstGeom prst="roundRect">
            <a:avLst>
              <a:gd name="adj" fmla="val 4232"/>
            </a:avLst>
          </a:prstGeom>
          <a:solidFill>
            <a:srgbClr val="E4EFE8"/>
          </a:solidFill>
          <a:ln/>
        </p:spPr>
      </p:sp>
      <p:sp>
        <p:nvSpPr>
          <p:cNvPr id="8" name="Text 5"/>
          <p:cNvSpPr txBox="1"/>
          <p:nvPr/>
        </p:nvSpPr>
        <p:spPr>
          <a:xfrm>
            <a:off x="801700" y="5595945"/>
            <a:ext cx="4200909" cy="352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aerobic endurance</a:t>
            </a:r>
            <a:endParaRPr lang="en-US" sz="1400" dirty="0"/>
          </a:p>
        </p:txBody>
      </p:sp>
      <p:sp>
        <p:nvSpPr>
          <p:cNvPr id="9" name="Text 6"/>
          <p:cNvSpPr txBox="1"/>
          <p:nvPr/>
        </p:nvSpPr>
        <p:spPr>
          <a:xfrm>
            <a:off x="801700" y="5999256"/>
            <a:ext cx="4200909" cy="8570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 periods: ________________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intensity: ______________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344668" y="5444703"/>
            <a:ext cx="4628482" cy="1512418"/>
          </a:xfrm>
          <a:prstGeom prst="roundRect">
            <a:avLst>
              <a:gd name="adj" fmla="val 4232"/>
            </a:avLst>
          </a:prstGeom>
          <a:solidFill>
            <a:srgbClr val="FAE6E8"/>
          </a:solidFill>
          <a:ln/>
        </p:spPr>
      </p:sp>
      <p:sp>
        <p:nvSpPr>
          <p:cNvPr id="11" name="Text 8"/>
          <p:cNvSpPr txBox="1"/>
          <p:nvPr/>
        </p:nvSpPr>
        <p:spPr>
          <a:xfrm>
            <a:off x="5558455" y="5595945"/>
            <a:ext cx="4200909" cy="352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speed</a:t>
            </a:r>
            <a:endParaRPr lang="en-US" sz="1400" dirty="0"/>
          </a:p>
        </p:txBody>
      </p:sp>
      <p:sp>
        <p:nvSpPr>
          <p:cNvPr id="12" name="Text 9"/>
          <p:cNvSpPr txBox="1"/>
          <p:nvPr/>
        </p:nvSpPr>
        <p:spPr>
          <a:xfrm>
            <a:off x="5558455" y="5999256"/>
            <a:ext cx="4200909" cy="8570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 periods: ________________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intensity: ______________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C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6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METHODS FOR SKILL-RELATED COMPONENTS</a:t>
            </a:r>
            <a:endParaRPr lang="en-US" sz="25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008278"/>
          <a:ext cx="9513509" cy="914400"/>
        </p:xfrm>
        <a:graphic>
          <a:graphicData uri="http://schemas.openxmlformats.org/drawingml/2006/table">
            <a:tbl>
              <a:tblPr/>
              <a:tblGrid>
                <a:gridCol w="1817187"/>
                <a:gridCol w="2565441"/>
                <a:gridCol w="5130881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Component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Method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Describe it, with examples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</a:tr>
              <a:tr h="100827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Agility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27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Power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27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Balance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27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Coordination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27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Reaction time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3"/>
          <p:cNvSpPr txBox="1"/>
          <p:nvPr/>
        </p:nvSpPr>
        <p:spPr>
          <a:xfrm>
            <a:off x="587913" y="6553810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method appeared in a photograph-matching question. Which one, and what does it look like?</a:t>
            </a:r>
            <a:endParaRPr lang="en-US" sz="1150" dirty="0"/>
          </a:p>
        </p:txBody>
      </p:sp>
      <p:sp>
        <p:nvSpPr>
          <p:cNvPr id="7" name="Shape 4"/>
          <p:cNvSpPr/>
          <p:nvPr/>
        </p:nvSpPr>
        <p:spPr>
          <a:xfrm>
            <a:off x="801700" y="6957121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C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7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CHOOSING A METHOD, AND WHERE TO TRAIN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57864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eight things that make a method better or worse for a performer: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587913" y="1361176"/>
            <a:ext cx="374127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962040" y="1643494"/>
            <a:ext cx="4222288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5344668" y="1361176"/>
            <a:ext cx="374127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718795" y="1643494"/>
            <a:ext cx="4222288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587913" y="1804818"/>
            <a:ext cx="374127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962040" y="2087136"/>
            <a:ext cx="4222288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5344668" y="1804818"/>
            <a:ext cx="374127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718795" y="2087136"/>
            <a:ext cx="4222288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587913" y="2248461"/>
            <a:ext cx="374127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962040" y="2530779"/>
            <a:ext cx="4222288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5344668" y="2248461"/>
            <a:ext cx="374127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718795" y="2530779"/>
            <a:ext cx="4222288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587913" y="2692103"/>
            <a:ext cx="374127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962040" y="2974421"/>
            <a:ext cx="4222288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5344668" y="2692103"/>
            <a:ext cx="374127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718795" y="2974421"/>
            <a:ext cx="4222288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587913" y="3327319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Provision: give two advantages and one disadvantage of each for someone who wants to train:</a:t>
            </a:r>
            <a:endParaRPr lang="en-US" sz="12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3730630"/>
          <a:ext cx="9513509" cy="914400"/>
        </p:xfrm>
        <a:graphic>
          <a:graphicData uri="http://schemas.openxmlformats.org/drawingml/2006/table">
            <a:tbl>
              <a:tblPr/>
              <a:tblGrid>
                <a:gridCol w="1603400"/>
                <a:gridCol w="4703308"/>
                <a:gridCol w="3206801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Sector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Advantages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Disadvantage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</a:tr>
              <a:tr h="907451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Public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7451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Private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7451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Voluntary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C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8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LONG-TERM EFFECTS ON THE BODY SYSTEMS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234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most under-revised part of area C, and it appears in nearly every paper. Name the systems, then the adaptations.</a:t>
            </a:r>
            <a:endParaRPr lang="en-US" sz="12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411590"/>
          <a:ext cx="9513509" cy="914400"/>
        </p:xfrm>
        <a:graphic>
          <a:graphicData uri="http://schemas.openxmlformats.org/drawingml/2006/table">
            <a:tbl>
              <a:tblPr/>
              <a:tblGrid>
                <a:gridCol w="2565441"/>
                <a:gridCol w="2351654"/>
                <a:gridCol w="4596414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Training type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Which body systems adapt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adaptations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</a:tr>
              <a:tr h="96794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Aerobic endurance training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94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Flexibility training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94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Muscular endurance training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94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Muscular strength and power training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94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Speed training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 4"/>
          <p:cNvSpPr txBox="1"/>
          <p:nvPr/>
        </p:nvSpPr>
        <p:spPr>
          <a:xfrm>
            <a:off x="587913" y="6705051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technical words to spell: c________________ (more capillaries forming) and h______________ (the muscle or heart growing).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Area C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9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MATCH THE METHOD TO THE PERFORMER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53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your own fitness test results from area B. For each weakness, choose a method and justify it using the eight considerations.</a:t>
            </a:r>
            <a:endParaRPr lang="en-US" sz="12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512418"/>
          <a:ext cx="9513509" cy="914400"/>
        </p:xfrm>
        <a:graphic>
          <a:graphicData uri="http://schemas.openxmlformats.org/drawingml/2006/table">
            <a:tbl>
              <a:tblPr/>
              <a:tblGrid>
                <a:gridCol w="2030974"/>
                <a:gridCol w="2030974"/>
                <a:gridCol w="2030974"/>
                <a:gridCol w="3420588"/>
              </a:tblGrid>
              <a:tr h="403311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Performer and sport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Component to improve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Method chosen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Why this method suits this performer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</a:tr>
              <a:tr h="11595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95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100m sprinter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95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marathon runner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95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gymnast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C3 Area C Student Booklet</dc:title>
  <dc:subject>PptxGenJS Presentation</dc:subject>
  <dc:creator>DHS PE Department</dc:creator>
  <cp:lastModifiedBy>DHS PE Department</cp:lastModifiedBy>
  <cp:revision>1</cp:revision>
  <dcterms:created xsi:type="dcterms:W3CDTF">2026-08-31T11:57:38Z</dcterms:created>
  <dcterms:modified xsi:type="dcterms:W3CDTF">2026-08-31T11:57:38Z</dcterms:modified>
</cp:coreProperties>
</file>