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slideMasters/slideMaster31.xml" ContentType="application/vnd.openxmlformats-officedocument.presentationml.slideMaster+xml"/>
  <Override PartName="/ppt/slides/slide31.xml" ContentType="application/vnd.openxmlformats-officedocument.presentationml.slide+xml"/>
  <Override PartName="/ppt/slideMasters/slideMaster32.xml" ContentType="application/vnd.openxmlformats-officedocument.presentationml.slideMaster+xml"/>
  <Override PartName="/ppt/slides/slide32.xml" ContentType="application/vnd.openxmlformats-officedocument.presentationml.slide+xml"/>
  <Override PartName="/ppt/slideMasters/slideMaster33.xml" ContentType="application/vnd.openxmlformats-officedocument.presentationml.slideMaster+xml"/>
  <Override PartName="/ppt/slides/slide33.xml" ContentType="application/vnd.openxmlformats-officedocument.presentationml.slide+xml"/>
  <Override PartName="/ppt/slideMasters/slideMaster34.xml" ContentType="application/vnd.openxmlformats-officedocument.presentationml.slideMaster+xml"/>
  <Override PartName="/ppt/slides/slide34.xml" ContentType="application/vnd.openxmlformats-officedocument.presentationml.slide+xml"/>
  <Override PartName="/ppt/slideMasters/slideMaster35.xml" ContentType="application/vnd.openxmlformats-officedocument.presentationml.slideMaster+xml"/>
  <Override PartName="/ppt/slides/slide35.xml" ContentType="application/vnd.openxmlformats-officedocument.presentationml.slide+xml"/>
  <Override PartName="/ppt/slideMasters/slideMaster36.xml" ContentType="application/vnd.openxmlformats-officedocument.presentationml.slideMaster+xml"/>
  <Override PartName="/ppt/slides/slide36.xml" ContentType="application/vnd.openxmlformats-officedocument.presentationml.slide+xml"/>
  <Override PartName="/ppt/slideMasters/slideMaster37.xml" ContentType="application/vnd.openxmlformats-officedocument.presentationml.slideMaster+xml"/>
  <Override PartName="/ppt/slides/slide37.xml" ContentType="application/vnd.openxmlformats-officedocument.presentationml.slide+xml"/>
  <Override PartName="/ppt/slideMasters/slideMaster38.xml" ContentType="application/vnd.openxmlformats-officedocument.presentationml.slideMaster+xml"/>
  <Override PartName="/ppt/slides/slide38.xml" ContentType="application/vnd.openxmlformats-officedocument.presentationml.slide+xml"/>
  <Override PartName="/ppt/slideMasters/slideMaster39.xml" ContentType="application/vnd.openxmlformats-officedocument.presentationml.slideMaster+xml"/>
  <Override PartName="/ppt/slides/slide39.xml" ContentType="application/vnd.openxmlformats-officedocument.presentationml.slide+xml"/>
  <Override PartName="/ppt/slideMasters/slideMaster40.xml" ContentType="application/vnd.openxmlformats-officedocument.presentationml.slideMaster+xml"/>
  <Override PartName="/ppt/slides/slide40.xml" ContentType="application/vnd.openxmlformats-officedocument.presentationml.slide+xml"/>
  <Override PartName="/ppt/slideMasters/slideMaster41.xml" ContentType="application/vnd.openxmlformats-officedocument.presentationml.slideMaster+xml"/>
  <Override PartName="/ppt/slides/slide41.xml" ContentType="application/vnd.openxmlformats-officedocument.presentationml.slide+xml"/>
  <Override PartName="/ppt/slideMasters/slideMaster42.xml" ContentType="application/vnd.openxmlformats-officedocument.presentationml.slideMaster+xml"/>
  <Override PartName="/ppt/slides/slide42.xml" ContentType="application/vnd.openxmlformats-officedocument.presentationml.slide+xml"/>
  <Override PartName="/ppt/slideMasters/slideMaster43.xml" ContentType="application/vnd.openxmlformats-officedocument.presentationml.slideMaster+xml"/>
  <Override PartName="/ppt/slides/slide43.xml" ContentType="application/vnd.openxmlformats-officedocument.presentationml.slide+xml"/>
  <Override PartName="/ppt/slideMasters/slideMaster44.xml" ContentType="application/vnd.openxmlformats-officedocument.presentationml.slideMaster+xml"/>
  <Override PartName="/ppt/slides/slide44.xml" ContentType="application/vnd.openxmlformats-officedocument.presentationml.slide+xml"/>
  <Override PartName="/ppt/slideMasters/slideMaster45.xml" ContentType="application/vnd.openxmlformats-officedocument.presentationml.slideMaster+xml"/>
  <Override PartName="/ppt/slides/slide45.xml" ContentType="application/vnd.openxmlformats-officedocument.presentationml.slide+xml"/>
  <Override PartName="/ppt/slideMasters/slideMaster46.xml" ContentType="application/vnd.openxmlformats-officedocument.presentationml.slideMaster+xml"/>
  <Override PartName="/ppt/slides/slide46.xml" ContentType="application/vnd.openxmlformats-officedocument.presentationml.slide+xml"/>
  <Override PartName="/ppt/slideMasters/slideMaster47.xml" ContentType="application/vnd.openxmlformats-officedocument.presentationml.slideMaster+xml"/>
  <Override PartName="/ppt/slides/slide4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Lst>
  <p:notesMasterIdLst>
    <p:notesMasterId r:id="rId4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notesMaster" Target="notesMasters/notesMaster1.xml"/><Relationship Id="rId50" Type="http://schemas.openxmlformats.org/officeDocument/2006/relationships/presProps" Target="presProps.xml"/><Relationship Id="rId51" Type="http://schemas.openxmlformats.org/officeDocument/2006/relationships/viewProps" Target="viewProps.xml"/><Relationship Id="rId52" Type="http://schemas.openxmlformats.org/officeDocument/2006/relationships/theme" Target="theme/theme1.xml"/><Relationship Id="rId5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xml"/>
		</Relationships>
</file>

<file path=ppt/notesSlides/_rels/notesSlide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xml"/>
		</Relationships>
</file>

<file path=ppt/notesSlides/_rels/notesSlide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xml"/>
		</Relationships>
</file>

<file path=ppt/notesSlides/_rels/notesSlide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xml"/>
		</Relationships>
</file>

<file path=ppt/notesSlides/_rels/notesSlide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xml"/>
		</Relationships>
</file>

<file path=ppt/notesSlides/_rels/notesSlide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xml"/>
		</Relationships>
</file>

<file path=ppt/notesSlides/_rels/notesSlide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xml"/>
		</Relationships>
</file>

<file path=ppt/notesSlides/_rels/notesSlide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8.xml"/>
		</Relationships>
</file>

<file path=ppt/notesSlides/_rels/notesSlide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9.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0.xml"/>
		</Relationships>
</file>

<file path=ppt/notesSlides/_rels/notesSlide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1.xml"/>
		</Relationships>
</file>

<file path=ppt/notesSlides/_rels/notesSlide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2.xml"/>
		</Relationships>
</file>

<file path=ppt/notesSlides/_rels/notesSlide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3.xml"/>
		</Relationships>
</file>

<file path=ppt/notesSlides/_rels/notesSlide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4.xml"/>
		</Relationships>
</file>

<file path=ppt/notesSlides/_rels/notesSlide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5.xml"/>
		</Relationships>
</file>

<file path=ppt/notesSlides/_rels/notesSlide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6.xml"/>
		</Relationships>
</file>

<file path=ppt/notesSlides/_rels/notesSlide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7.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Area C is the longest content list in the component and the one the six-mark question is usually built on. Spec Issue 4 pp.44-47. Practicals stop after week 28 per the year plan, so these three weeks are the last chance to train the methods physically.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Doors-open routine. Circulate to check SEND students have started; read questions aloud after 1 minute.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Spec C2 verbatim. Learn to spell and expand PNF: papers accept the abbreviation but the full term is safer, and the mark scheme lists it in full.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Doors-open routine. Circulate to check SEND students have started; read questions aloud after 1 minute.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Spec C2 verbatim. This links straight back to area A: 1RM sets the load for strength, 15RM for muscular endurance.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Doors-open routine. Circulate to check SEND students have started; read questions aloud after 1 minute.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Spec C2 verbatim. In January 2026 question 1(d) students had to name and describe two training methods to improve speed, for 4 marks, with the mark scheme accepting acceleration sprints, interval training and resistance drills.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January 2026 question 1(d) with its mark scheme, including the note that a description linked to the wrong method scores nothing.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Feeling the difference between Fartlek and continuous is what makes the descriptions stick. PNF needs careful pairing and supervision.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C6 (long-term effects) is the most commonly under-taught and most frequently examined part of this area. Give it two full lessons.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Doors-open routine. Circulate to check SEND students have started; read questions aloud after 1 minute.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Spec C3 verbatim. January 2026 question 2(a) showed photographs and asked students to match them to free weights and plyometrics: visual recognition is examinable.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Doors-open routine. Circulate to check SEND students have started; read questions aloud after 1 minute.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Spec C4 verbatim. Pair with C5 next lesson: cost and access are also the provision questions.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C5 is the same three sectors as Component 1 LO A, so the class already knows the sectors: this is applying them to training facilities.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Doors-open routine. Circulate to check SEND students have started; read questions aloud after 1 minute.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Spec C5 plus the January 2026 question 2(d) mark scheme. Two clean advantages, one mark each: no expansion needed for a state question.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C6 begins. This is the most under-revised part of area C and it appears in nearly every paper.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C1 opens, and it deliberately reuses Component 1 LO C: the warm-up knowledge is already secure, so this is retrieval and extension rather than new content.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Doors-open routine. Circulate to check SEND students have started; read questions aloud after 1 minute.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Spec C6 verbatim. Cardiac hypertrophy and capillarisation are the two technical terms to spell and explain: hypertrophy means growth, capillarisation means more capillaries forming.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Doors-open routine. Circulate to check SEND students have started; read questions aloud after 1 minute.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Spec C6 verbatim. Note capillarisation appears twice: around the alveoli for aerobic training, and around the muscle tissues for muscular endurance training. Papers test that distinction.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most valuable single lesson of the component: the six-marker is where the biggest block of marks sits and where most are lost.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Doors-open routine. Circulate to check SEND students have started; read questions aloud after 1 minute.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Levels and the sub-max come from the January 2026 question 3(f) mark scheme, which gave sub max 3 marks for flexibility and sub max 3 for muscular endurance. Students who write everything they know about one component cap at half marks.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January 2026 question 3(f) with its full indicative content. Also note the DNA: marks are refused if the impact is linked to an incorrect method of training.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Practicals stop after this week per the year plan. Make the naming explicit: method, component, adaptation, every time.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Doors-open routine. Circulate to check SEND students have started; read questions aloud after 1 minute.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Print A3 for the wall and A5 for books.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Spec C1 verbatim plus the January 2026 question 1(f) mark scheme, including its two refusals. The refusals matter: the reason has to belong to the component named.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Doors-open routine. Circulate to check SEND students have started; read questions aloud after 1 minute.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Spec C2 verbatim. Interval training appears twice in the spec, once for aerobic endurance and once for speed, with opposite adjustments. That contrast gets its own slide in lesson 5.</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F1E1B"/>
        </a:solidFill>
      </p:bgPr>
    </p:bg>
    <p:spTree>
      <p:nvGrpSpPr>
        <p:cNvPr id="1" name=""/>
        <p:cNvGrpSpPr/>
        <p:nvPr/>
      </p:nvGrpSpPr>
      <p:grpSpPr>
        <a:xfrm>
          <a:off x="0" y="0"/>
          <a:ext cx="0" cy="0"/>
          <a:chOff x="0" y="0"/>
          <a:chExt cx="0" cy="0"/>
        </a:xfrm>
      </p:grpSpPr>
      <p:sp>
        <p:nvSpPr>
          <p:cNvPr id="2" name="Text 0"/>
          <p:cNvSpPr txBox="1"/>
          <p:nvPr/>
        </p:nvSpPr>
        <p:spPr>
          <a:xfrm>
            <a:off x="640080" y="685800"/>
            <a:ext cx="6400800" cy="365760"/>
          </a:xfrm>
          <a:prstGeom prst="rect">
            <a:avLst/>
          </a:prstGeom>
          <a:noFill/>
          <a:ln/>
        </p:spPr>
        <p:txBody>
          <a:bodyPr wrap="square" lIns="0" tIns="0" rIns="0" bIns="0" rtlCol="0" anchor="ctr"/>
          <a:lstStyle/>
          <a:p>
            <a:pPr indent="0" marL="0">
              <a:buNone/>
            </a:pPr>
            <a:r>
              <a:rPr lang="en-US" sz="1500" b="1" spc="500" kern="0" dirty="0">
                <a:solidFill>
                  <a:srgbClr val="FFFFFF"/>
                </a:solidFill>
                <a:latin typeface="Calibri" pitchFamily="34" charset="0"/>
                <a:ea typeface="Calibri" pitchFamily="34" charset="-122"/>
                <a:cs typeface="Calibri" pitchFamily="34" charset="-120"/>
              </a:rPr>
              <a:t>DHS BTEC SPORT · COMPONENT 3</a:t>
            </a:r>
            <a:endParaRPr lang="en-US" sz="1500" dirty="0"/>
          </a:p>
        </p:txBody>
      </p:sp>
      <p:sp>
        <p:nvSpPr>
          <p:cNvPr id="3" name="Text 1"/>
          <p:cNvSpPr txBox="1"/>
          <p:nvPr/>
        </p:nvSpPr>
        <p:spPr>
          <a:xfrm>
            <a:off x="640080" y="2103120"/>
            <a:ext cx="11155680" cy="1463040"/>
          </a:xfrm>
          <a:prstGeom prst="rect">
            <a:avLst/>
          </a:prstGeom>
          <a:noFill/>
          <a:ln/>
        </p:spPr>
        <p:txBody>
          <a:bodyPr wrap="square" lIns="0" tIns="0" rIns="0" bIns="0" rtlCol="0" anchor="ctr"/>
          <a:lstStyle/>
          <a:p>
            <a:pPr indent="0" marL="0">
              <a:buNone/>
            </a:pPr>
            <a:r>
              <a:rPr lang="en-US" sz="6600" b="1" dirty="0">
                <a:solidFill>
                  <a:srgbClr val="FFFFFF"/>
                </a:solidFill>
                <a:latin typeface="Arial" pitchFamily="34" charset="0"/>
                <a:ea typeface="Arial" pitchFamily="34" charset="-122"/>
                <a:cs typeface="Arial" pitchFamily="34" charset="-120"/>
              </a:rPr>
              <a:t>Content area C.</a:t>
            </a:r>
            <a:endParaRPr lang="en-US" sz="6600" dirty="0"/>
          </a:p>
        </p:txBody>
      </p:sp>
      <p:sp>
        <p:nvSpPr>
          <p:cNvPr id="4" name="Text 2"/>
          <p:cNvSpPr txBox="1"/>
          <p:nvPr/>
        </p:nvSpPr>
        <p:spPr>
          <a:xfrm>
            <a:off x="640080" y="3611880"/>
            <a:ext cx="10424160" cy="822960"/>
          </a:xfrm>
          <a:prstGeom prst="rect">
            <a:avLst/>
          </a:prstGeom>
          <a:noFill/>
          <a:ln/>
        </p:spPr>
        <p:txBody>
          <a:bodyPr wrap="square" lIns="0" tIns="0" rIns="0" bIns="0" rtlCol="0" anchor="ctr"/>
          <a:lstStyle/>
          <a:p>
            <a:pPr indent="0" marL="0">
              <a:buNone/>
            </a:pPr>
            <a:r>
              <a:rPr lang="en-US" sz="1900" dirty="0">
                <a:solidFill>
                  <a:srgbClr val="D8D5C9"/>
                </a:solidFill>
                <a:latin typeface="Calibri" pitchFamily="34" charset="0"/>
                <a:ea typeface="Calibri" pitchFamily="34" charset="-122"/>
                <a:cs typeface="Calibri" pitchFamily="34" charset="-120"/>
              </a:rPr>
              <a:t>Investigate different fitness training methods</a:t>
            </a:r>
            <a:endParaRPr lang="en-US" sz="1900" dirty="0"/>
          </a:p>
        </p:txBody>
      </p:sp>
      <p:sp>
        <p:nvSpPr>
          <p:cNvPr id="5" name="Text 3"/>
          <p:cNvSpPr txBox="1"/>
          <p:nvPr/>
        </p:nvSpPr>
        <p:spPr>
          <a:xfrm>
            <a:off x="640080" y="4937760"/>
            <a:ext cx="10058400" cy="457200"/>
          </a:xfrm>
          <a:prstGeom prst="rect">
            <a:avLst/>
          </a:prstGeom>
          <a:noFill/>
          <a:ln/>
        </p:spPr>
        <p:txBody>
          <a:bodyPr wrap="square" lIns="0" tIns="0" rIns="0" bIns="0" rtlCol="0" anchor="ctr"/>
          <a:lstStyle/>
          <a:p>
            <a:pPr indent="0" marL="0">
              <a:buNone/>
            </a:pPr>
            <a:r>
              <a:rPr lang="en-US" sz="1600" dirty="0">
                <a:solidFill>
                  <a:srgbClr val="9B978A"/>
                </a:solidFill>
                <a:latin typeface="Calibri" pitchFamily="34" charset="0"/>
                <a:ea typeface="Calibri" pitchFamily="34" charset="-122"/>
                <a:cs typeface="Calibri" pitchFamily="34" charset="-120"/>
              </a:rPr>
              <a:t>Year 11 · Weeks 26 to 28 · Exam: Thu 6 May 2027</a:t>
            </a:r>
            <a:endParaRPr lang="en-US" sz="16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C</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3</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2C6E49"/>
                </a:solidFill>
                <a:latin typeface="Calibri" pitchFamily="34" charset="0"/>
                <a:ea typeface="Calibri" pitchFamily="34" charset="-122"/>
                <a:cs typeface="Calibri" pitchFamily="34" charset="-120"/>
              </a:rPr>
              <a:t>RETRIEVAL</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Do now.</a:t>
            </a:r>
            <a:endParaRPr lang="en-US" sz="3400" dirty="0"/>
          </a:p>
        </p:txBody>
      </p:sp>
      <p:sp>
        <p:nvSpPr>
          <p:cNvPr id="6" name="Text 4"/>
          <p:cNvSpPr txBox="1"/>
          <p:nvPr/>
        </p:nvSpPr>
        <p:spPr>
          <a:xfrm>
            <a:off x="640080" y="1417320"/>
            <a:ext cx="8229600" cy="320040"/>
          </a:xfrm>
          <a:prstGeom prst="rect">
            <a:avLst/>
          </a:prstGeom>
          <a:noFill/>
          <a:ln/>
        </p:spPr>
        <p:txBody>
          <a:bodyPr wrap="square" lIns="0" tIns="0" rIns="0" bIns="0" rtlCol="0" anchor="ctr"/>
          <a:lstStyle/>
          <a:p>
            <a:pPr indent="0" marL="0">
              <a:buNone/>
            </a:pPr>
            <a:r>
              <a:rPr lang="en-US" sz="1500" i="1" dirty="0">
                <a:solidFill>
                  <a:srgbClr val="6E6B5E"/>
                </a:solidFill>
                <a:latin typeface="Calibri" pitchFamily="34" charset="0"/>
                <a:ea typeface="Calibri" pitchFamily="34" charset="-122"/>
                <a:cs typeface="Calibri" pitchFamily="34" charset="-120"/>
              </a:rPr>
              <a:t>In your book, full sentences, on your own. 5 minutes.</a:t>
            </a:r>
            <a:endParaRPr lang="en-US" sz="1500" dirty="0"/>
          </a:p>
        </p:txBody>
      </p:sp>
      <p:sp>
        <p:nvSpPr>
          <p:cNvPr id="7" name="Text 5"/>
          <p:cNvSpPr txBox="1"/>
          <p:nvPr/>
        </p:nvSpPr>
        <p:spPr>
          <a:xfrm>
            <a:off x="640080" y="1965960"/>
            <a:ext cx="6675120" cy="3931920"/>
          </a:xfrm>
          <a:prstGeom prst="rect">
            <a:avLst/>
          </a:prstGeom>
          <a:noFill/>
          <a:ln/>
        </p:spPr>
        <p:txBody>
          <a:bodyPr wrap="square" lIns="0" tIns="0" rIns="0" bIns="0" rtlCol="0" anchor="t"/>
          <a:lstStyle/>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1.  How long must continuous training last, as a minimum?</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2.  What is varied in Fartlek training?</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3.  For aerobic endurance, what happens to the rest periods in interval training?</a:t>
            </a:r>
            <a:endParaRPr lang="en-US" sz="1900" dirty="0"/>
          </a:p>
        </p:txBody>
      </p:sp>
      <p:sp>
        <p:nvSpPr>
          <p:cNvPr id="8" name="Shape 6"/>
          <p:cNvSpPr/>
          <p:nvPr/>
        </p:nvSpPr>
        <p:spPr>
          <a:xfrm>
            <a:off x="7772400" y="1965960"/>
            <a:ext cx="3749040" cy="3931920"/>
          </a:xfrm>
          <a:prstGeom prst="roundRect">
            <a:avLst>
              <a:gd name="adj" fmla="val 1951"/>
            </a:avLst>
          </a:prstGeom>
          <a:solidFill>
            <a:srgbClr val="F1EFE5"/>
          </a:solidFill>
          <a:ln/>
        </p:spPr>
      </p:sp>
      <p:sp>
        <p:nvSpPr>
          <p:cNvPr id="9" name="Text 7"/>
          <p:cNvSpPr txBox="1"/>
          <p:nvPr/>
        </p:nvSpPr>
        <p:spPr>
          <a:xfrm>
            <a:off x="8001000" y="2148840"/>
            <a:ext cx="3291840" cy="320040"/>
          </a:xfrm>
          <a:prstGeom prst="rect">
            <a:avLst/>
          </a:prstGeom>
          <a:noFill/>
          <a:ln/>
        </p:spPr>
        <p:txBody>
          <a:bodyPr wrap="square" lIns="0" tIns="0" rIns="0" bIns="0" rtlCol="0" anchor="ctr"/>
          <a:lstStyle/>
          <a:p>
            <a:pPr indent="0" marL="0">
              <a:buNone/>
            </a:pPr>
            <a:r>
              <a:rPr lang="en-US" sz="1300" b="1" dirty="0">
                <a:solidFill>
                  <a:srgbClr val="6E6B5E"/>
                </a:solidFill>
                <a:latin typeface="Calibri" pitchFamily="34" charset="0"/>
                <a:ea typeface="Calibri" pitchFamily="34" charset="-122"/>
                <a:cs typeface="Calibri" pitchFamily="34" charset="-120"/>
              </a:rPr>
              <a:t>Answers: reveal after 5 min</a:t>
            </a:r>
            <a:endParaRPr lang="en-US" sz="1300" dirty="0"/>
          </a:p>
        </p:txBody>
      </p:sp>
      <p:sp>
        <p:nvSpPr>
          <p:cNvPr id="10" name="Text 8"/>
          <p:cNvSpPr txBox="1"/>
          <p:nvPr/>
        </p:nvSpPr>
        <p:spPr>
          <a:xfrm>
            <a:off x="8001000" y="2560320"/>
            <a:ext cx="3291840" cy="3200400"/>
          </a:xfrm>
          <a:prstGeom prst="rect">
            <a:avLst/>
          </a:prstGeom>
          <a:noFill/>
          <a:ln/>
        </p:spPr>
        <p:txBody>
          <a:bodyPr wrap="square" lIns="0" tIns="0" rIns="0" bIns="0" rtlCol="0" anchor="t"/>
          <a:lstStyle/>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1.  30 minutes</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2.  The intensity: running at different speeds and over different terrain</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3.  They decrease in number and length, and work intensity decreases</a:t>
            </a:r>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C</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3</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2C6E49"/>
                </a:solidFill>
                <a:latin typeface="Calibri" pitchFamily="34" charset="0"/>
                <a:ea typeface="Calibri" pitchFamily="34" charset="-122"/>
                <a:cs typeface="Calibri" pitchFamily="34" charset="-120"/>
              </a:rPr>
              <a:t>LEARN</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Three ways to stretch.</a:t>
            </a:r>
            <a:endParaRPr lang="en-US" sz="3400" dirty="0"/>
          </a:p>
        </p:txBody>
      </p:sp>
      <p:sp>
        <p:nvSpPr>
          <p:cNvPr id="6" name="Shape 4"/>
          <p:cNvSpPr/>
          <p:nvPr/>
        </p:nvSpPr>
        <p:spPr>
          <a:xfrm>
            <a:off x="640080" y="1920240"/>
            <a:ext cx="10881360" cy="1124712"/>
          </a:xfrm>
          <a:prstGeom prst="roundRect">
            <a:avLst>
              <a:gd name="adj" fmla="val 4065"/>
            </a:avLst>
          </a:prstGeom>
          <a:solidFill>
            <a:srgbClr val="E4EFE8"/>
          </a:solidFill>
          <a:ln/>
        </p:spPr>
      </p:sp>
      <p:sp>
        <p:nvSpPr>
          <p:cNvPr id="7" name="Text 5"/>
          <p:cNvSpPr txBox="1"/>
          <p:nvPr/>
        </p:nvSpPr>
        <p:spPr>
          <a:xfrm>
            <a:off x="841248" y="2011680"/>
            <a:ext cx="3474720" cy="978408"/>
          </a:xfrm>
          <a:prstGeom prst="rect">
            <a:avLst/>
          </a:prstGeom>
          <a:noFill/>
          <a:ln/>
        </p:spPr>
        <p:txBody>
          <a:bodyPr wrap="square" lIns="0" tIns="0" rIns="0" bIns="0" rtlCol="0" anchor="t"/>
          <a:lstStyle/>
          <a:p>
            <a:pPr indent="0" marL="0">
              <a:buNone/>
            </a:pPr>
            <a:r>
              <a:rPr lang="en-US" sz="1550" b="1" dirty="0">
                <a:solidFill>
                  <a:srgbClr val="2C6E49"/>
                </a:solidFill>
                <a:latin typeface="Calibri" pitchFamily="34" charset="0"/>
                <a:ea typeface="Calibri" pitchFamily="34" charset="-122"/>
                <a:cs typeface="Calibri" pitchFamily="34" charset="-120"/>
              </a:rPr>
              <a:t>Static active</a:t>
            </a:r>
            <a:endParaRPr lang="en-US" sz="1550" dirty="0"/>
          </a:p>
        </p:txBody>
      </p:sp>
      <p:sp>
        <p:nvSpPr>
          <p:cNvPr id="8" name="Text 6"/>
          <p:cNvSpPr txBox="1"/>
          <p:nvPr/>
        </p:nvSpPr>
        <p:spPr>
          <a:xfrm>
            <a:off x="4434840" y="2011680"/>
            <a:ext cx="6858000" cy="101498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the performer applies internal force to stretch and lengthen the muscle</a:t>
            </a:r>
            <a:endParaRPr lang="en-US" sz="1350" dirty="0"/>
          </a:p>
        </p:txBody>
      </p:sp>
      <p:sp>
        <p:nvSpPr>
          <p:cNvPr id="9" name="Shape 7"/>
          <p:cNvSpPr/>
          <p:nvPr/>
        </p:nvSpPr>
        <p:spPr>
          <a:xfrm>
            <a:off x="640080" y="3154680"/>
            <a:ext cx="10881360" cy="1124712"/>
          </a:xfrm>
          <a:prstGeom prst="roundRect">
            <a:avLst>
              <a:gd name="adj" fmla="val 4065"/>
            </a:avLst>
          </a:prstGeom>
          <a:solidFill>
            <a:srgbClr val="FFFFFF"/>
          </a:solidFill>
          <a:ln/>
        </p:spPr>
      </p:sp>
      <p:sp>
        <p:nvSpPr>
          <p:cNvPr id="10" name="Text 8"/>
          <p:cNvSpPr txBox="1"/>
          <p:nvPr/>
        </p:nvSpPr>
        <p:spPr>
          <a:xfrm>
            <a:off x="841248" y="3246120"/>
            <a:ext cx="3474720" cy="978408"/>
          </a:xfrm>
          <a:prstGeom prst="rect">
            <a:avLst/>
          </a:prstGeom>
          <a:noFill/>
          <a:ln/>
        </p:spPr>
        <p:txBody>
          <a:bodyPr wrap="square" lIns="0" tIns="0" rIns="0" bIns="0" rtlCol="0" anchor="t"/>
          <a:lstStyle/>
          <a:p>
            <a:pPr indent="0" marL="0">
              <a:buNone/>
            </a:pPr>
            <a:r>
              <a:rPr lang="en-US" sz="1550" b="1" dirty="0">
                <a:solidFill>
                  <a:srgbClr val="2C6E49"/>
                </a:solidFill>
                <a:latin typeface="Calibri" pitchFamily="34" charset="0"/>
                <a:ea typeface="Calibri" pitchFamily="34" charset="-122"/>
                <a:cs typeface="Calibri" pitchFamily="34" charset="-120"/>
              </a:rPr>
              <a:t>Static passive</a:t>
            </a:r>
            <a:endParaRPr lang="en-US" sz="1550" dirty="0"/>
          </a:p>
        </p:txBody>
      </p:sp>
      <p:sp>
        <p:nvSpPr>
          <p:cNvPr id="11" name="Text 9"/>
          <p:cNvSpPr txBox="1"/>
          <p:nvPr/>
        </p:nvSpPr>
        <p:spPr>
          <a:xfrm>
            <a:off x="4434840" y="3246120"/>
            <a:ext cx="6858000" cy="101498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requires the help of another person or an object, for example a wall, to apply external force causing the muscle to stretch</a:t>
            </a:r>
            <a:endParaRPr lang="en-US" sz="1350" dirty="0"/>
          </a:p>
        </p:txBody>
      </p:sp>
      <p:sp>
        <p:nvSpPr>
          <p:cNvPr id="12" name="Shape 10"/>
          <p:cNvSpPr/>
          <p:nvPr/>
        </p:nvSpPr>
        <p:spPr>
          <a:xfrm>
            <a:off x="640080" y="4389120"/>
            <a:ext cx="10881360" cy="1124712"/>
          </a:xfrm>
          <a:prstGeom prst="roundRect">
            <a:avLst>
              <a:gd name="adj" fmla="val 4065"/>
            </a:avLst>
          </a:prstGeom>
          <a:solidFill>
            <a:srgbClr val="E4EFE8"/>
          </a:solidFill>
          <a:ln/>
        </p:spPr>
      </p:sp>
      <p:sp>
        <p:nvSpPr>
          <p:cNvPr id="13" name="Text 11"/>
          <p:cNvSpPr txBox="1"/>
          <p:nvPr/>
        </p:nvSpPr>
        <p:spPr>
          <a:xfrm>
            <a:off x="841248" y="4480560"/>
            <a:ext cx="3474720" cy="978408"/>
          </a:xfrm>
          <a:prstGeom prst="rect">
            <a:avLst/>
          </a:prstGeom>
          <a:noFill/>
          <a:ln/>
        </p:spPr>
        <p:txBody>
          <a:bodyPr wrap="square" lIns="0" tIns="0" rIns="0" bIns="0" rtlCol="0" anchor="t"/>
          <a:lstStyle/>
          <a:p>
            <a:pPr indent="0" marL="0">
              <a:buNone/>
            </a:pPr>
            <a:r>
              <a:rPr lang="en-US" sz="1550" b="1" dirty="0">
                <a:solidFill>
                  <a:srgbClr val="2C6E49"/>
                </a:solidFill>
                <a:latin typeface="Calibri" pitchFamily="34" charset="0"/>
                <a:ea typeface="Calibri" pitchFamily="34" charset="-122"/>
                <a:cs typeface="Calibri" pitchFamily="34" charset="-120"/>
              </a:rPr>
              <a:t>Proprioceptive Neuromuscular Facilitation</a:t>
            </a:r>
            <a:endParaRPr lang="en-US" sz="1550" dirty="0"/>
          </a:p>
        </p:txBody>
      </p:sp>
      <p:sp>
        <p:nvSpPr>
          <p:cNvPr id="14" name="Text 12"/>
          <p:cNvSpPr txBox="1"/>
          <p:nvPr/>
        </p:nvSpPr>
        <p:spPr>
          <a:xfrm>
            <a:off x="4434840" y="4480560"/>
            <a:ext cx="6858000" cy="101498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PNF: uses a partner or an immovable object, and isometric muscle contractions to inhibit the stretch reflex</a:t>
            </a:r>
            <a:endParaRPr lang="en-US" sz="1350" dirty="0"/>
          </a:p>
        </p:txBody>
      </p:sp>
      <p:sp>
        <p:nvSpPr>
          <p:cNvPr id="15" name="Text 13"/>
          <p:cNvSpPr txBox="1"/>
          <p:nvPr/>
        </p:nvSpPr>
        <p:spPr>
          <a:xfrm>
            <a:off x="640080" y="5943600"/>
            <a:ext cx="10881360" cy="457200"/>
          </a:xfrm>
          <a:prstGeom prst="rect">
            <a:avLst/>
          </a:prstGeom>
          <a:noFill/>
          <a:ln/>
        </p:spPr>
        <p:txBody>
          <a:bodyPr wrap="square" lIns="0" tIns="0" rIns="0" bIns="0" rtlCol="0" anchor="t"/>
          <a:lstStyle/>
          <a:p>
            <a:pPr indent="0" marL="0">
              <a:buNone/>
            </a:pPr>
            <a:r>
              <a:rPr lang="en-US" sz="1500" dirty="0">
                <a:solidFill>
                  <a:srgbClr val="565349"/>
                </a:solidFill>
                <a:latin typeface="Calibri" pitchFamily="34" charset="0"/>
                <a:ea typeface="Calibri" pitchFamily="34" charset="-122"/>
                <a:cs typeface="Calibri" pitchFamily="34" charset="-120"/>
              </a:rPr>
              <a:t>Static active uses your own force. Static passive uses someone or something else. PNF adds an isometric contraction to switch off the stretch reflex.</a:t>
            </a:r>
            <a:endParaRPr lang="en-US" sz="15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C</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Week 27 · Lesson 4</a:t>
            </a:r>
            <a:endParaRPr lang="en-US" sz="1150" dirty="0"/>
          </a:p>
        </p:txBody>
      </p:sp>
      <p:sp>
        <p:nvSpPr>
          <p:cNvPr id="4" name="Text 2"/>
          <p:cNvSpPr txBox="1"/>
          <p:nvPr/>
        </p:nvSpPr>
        <p:spPr>
          <a:xfrm>
            <a:off x="640080" y="1005840"/>
            <a:ext cx="3657600" cy="365760"/>
          </a:xfrm>
          <a:prstGeom prst="rect">
            <a:avLst/>
          </a:prstGeom>
          <a:noFill/>
          <a:ln/>
        </p:spPr>
        <p:txBody>
          <a:bodyPr wrap="square" lIns="0" tIns="0" rIns="0" bIns="0" rtlCol="0" anchor="ctr"/>
          <a:lstStyle/>
          <a:p>
            <a:pPr indent="0" marL="0">
              <a:buNone/>
            </a:pPr>
            <a:r>
              <a:rPr lang="en-US" sz="1500" b="1" spc="400" kern="0" dirty="0">
                <a:solidFill>
                  <a:srgbClr val="2C6E49"/>
                </a:solidFill>
                <a:latin typeface="Calibri" pitchFamily="34" charset="0"/>
                <a:ea typeface="Calibri" pitchFamily="34" charset="-122"/>
                <a:cs typeface="Calibri" pitchFamily="34" charset="-120"/>
              </a:rPr>
              <a:t>LESSON 4</a:t>
            </a:r>
            <a:endParaRPr lang="en-US" sz="1500" dirty="0"/>
          </a:p>
        </p:txBody>
      </p:sp>
      <p:sp>
        <p:nvSpPr>
          <p:cNvPr id="5" name="Text 3"/>
          <p:cNvSpPr txBox="1"/>
          <p:nvPr/>
        </p:nvSpPr>
        <p:spPr>
          <a:xfrm>
            <a:off x="640080" y="1417320"/>
            <a:ext cx="10911535" cy="1371600"/>
          </a:xfrm>
          <a:prstGeom prst="rect">
            <a:avLst/>
          </a:prstGeom>
          <a:noFill/>
          <a:ln/>
        </p:spPr>
        <p:txBody>
          <a:bodyPr wrap="square" lIns="0" tIns="0" rIns="0" bIns="0" rtlCol="0" anchor="ctr"/>
          <a:lstStyle/>
          <a:p>
            <a:pPr indent="0" marL="0">
              <a:buNone/>
            </a:pPr>
            <a:r>
              <a:rPr lang="en-US" sz="4400" b="1" dirty="0">
                <a:solidFill>
                  <a:srgbClr val="1F1E1B"/>
                </a:solidFill>
                <a:latin typeface="Arial" pitchFamily="34" charset="0"/>
                <a:ea typeface="Arial" pitchFamily="34" charset="-122"/>
                <a:cs typeface="Arial" pitchFamily="34" charset="-120"/>
              </a:rPr>
              <a:t>Methods for muscular endurance and muscular strength</a:t>
            </a:r>
            <a:endParaRPr lang="en-US" sz="4400" dirty="0"/>
          </a:p>
        </p:txBody>
      </p:sp>
      <p:sp>
        <p:nvSpPr>
          <p:cNvPr id="6" name="Text 4"/>
          <p:cNvSpPr txBox="1"/>
          <p:nvPr/>
        </p:nvSpPr>
        <p:spPr>
          <a:xfrm>
            <a:off x="640080" y="3200400"/>
            <a:ext cx="5486400" cy="320040"/>
          </a:xfrm>
          <a:prstGeom prst="rect">
            <a:avLst/>
          </a:prstGeom>
          <a:noFill/>
          <a:ln/>
        </p:spPr>
        <p:txBody>
          <a:bodyPr wrap="square" lIns="0" tIns="0" rIns="0" bIns="0" rtlCol="0" anchor="ctr"/>
          <a:lstStyle/>
          <a:p>
            <a:pPr indent="0" marL="0">
              <a:buNone/>
            </a:pPr>
            <a:r>
              <a:rPr lang="en-US" sz="1400" b="1" dirty="0">
                <a:solidFill>
                  <a:srgbClr val="6E6B5E"/>
                </a:solidFill>
                <a:latin typeface="Calibri" pitchFamily="34" charset="0"/>
                <a:ea typeface="Calibri" pitchFamily="34" charset="-122"/>
                <a:cs typeface="Calibri" pitchFamily="34" charset="-120"/>
              </a:rPr>
              <a:t>By the end of this lesson…</a:t>
            </a:r>
            <a:endParaRPr lang="en-US" sz="1400" dirty="0"/>
          </a:p>
        </p:txBody>
      </p:sp>
      <p:sp>
        <p:nvSpPr>
          <p:cNvPr id="7" name="Text 5"/>
          <p:cNvSpPr txBox="1"/>
          <p:nvPr/>
        </p:nvSpPr>
        <p:spPr>
          <a:xfrm>
            <a:off x="640080" y="3611880"/>
            <a:ext cx="8778240" cy="2194560"/>
          </a:xfrm>
          <a:prstGeom prst="rect">
            <a:avLst/>
          </a:prstGeom>
          <a:noFill/>
          <a:ln/>
        </p:spPr>
        <p:txBody>
          <a:bodyPr wrap="square" lIns="0" tIns="0" rIns="0" bIns="0" rtlCol="0" anchor="t"/>
          <a:lstStyle/>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Explain how load and repetitions decide which component you develop</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Describe the methods for muscular endurance and for muscular strength</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Avoid the most common mix-up in this topic</a:t>
            </a:r>
            <a:endParaRPr lang="en-US" sz="1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C</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4</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2C6E49"/>
                </a:solidFill>
                <a:latin typeface="Calibri" pitchFamily="34" charset="0"/>
                <a:ea typeface="Calibri" pitchFamily="34" charset="-122"/>
                <a:cs typeface="Calibri" pitchFamily="34" charset="-120"/>
              </a:rPr>
              <a:t>RETRIEVAL</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Do now.</a:t>
            </a:r>
            <a:endParaRPr lang="en-US" sz="3400" dirty="0"/>
          </a:p>
        </p:txBody>
      </p:sp>
      <p:sp>
        <p:nvSpPr>
          <p:cNvPr id="6" name="Text 4"/>
          <p:cNvSpPr txBox="1"/>
          <p:nvPr/>
        </p:nvSpPr>
        <p:spPr>
          <a:xfrm>
            <a:off x="640080" y="1417320"/>
            <a:ext cx="8229600" cy="320040"/>
          </a:xfrm>
          <a:prstGeom prst="rect">
            <a:avLst/>
          </a:prstGeom>
          <a:noFill/>
          <a:ln/>
        </p:spPr>
        <p:txBody>
          <a:bodyPr wrap="square" lIns="0" tIns="0" rIns="0" bIns="0" rtlCol="0" anchor="ctr"/>
          <a:lstStyle/>
          <a:p>
            <a:pPr indent="0" marL="0">
              <a:buNone/>
            </a:pPr>
            <a:r>
              <a:rPr lang="en-US" sz="1500" i="1" dirty="0">
                <a:solidFill>
                  <a:srgbClr val="6E6B5E"/>
                </a:solidFill>
                <a:latin typeface="Calibri" pitchFamily="34" charset="0"/>
                <a:ea typeface="Calibri" pitchFamily="34" charset="-122"/>
                <a:cs typeface="Calibri" pitchFamily="34" charset="-120"/>
              </a:rPr>
              <a:t>In your book, full sentences, on your own. 5 minutes.</a:t>
            </a:r>
            <a:endParaRPr lang="en-US" sz="1500" dirty="0"/>
          </a:p>
        </p:txBody>
      </p:sp>
      <p:sp>
        <p:nvSpPr>
          <p:cNvPr id="7" name="Text 5"/>
          <p:cNvSpPr txBox="1"/>
          <p:nvPr/>
        </p:nvSpPr>
        <p:spPr>
          <a:xfrm>
            <a:off x="640080" y="1965960"/>
            <a:ext cx="6675120" cy="3931920"/>
          </a:xfrm>
          <a:prstGeom prst="rect">
            <a:avLst/>
          </a:prstGeom>
          <a:noFill/>
          <a:ln/>
        </p:spPr>
        <p:txBody>
          <a:bodyPr wrap="square" lIns="0" tIns="0" rIns="0" bIns="0" rtlCol="0" anchor="t"/>
          <a:lstStyle/>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1.  Which stretching method uses an external force from a partner or a wall?</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2.  What does PNF stand for?</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3.  Which stretching method uses the performer's own internal force?</a:t>
            </a:r>
            <a:endParaRPr lang="en-US" sz="1900" dirty="0"/>
          </a:p>
        </p:txBody>
      </p:sp>
      <p:sp>
        <p:nvSpPr>
          <p:cNvPr id="8" name="Shape 6"/>
          <p:cNvSpPr/>
          <p:nvPr/>
        </p:nvSpPr>
        <p:spPr>
          <a:xfrm>
            <a:off x="7772400" y="1965960"/>
            <a:ext cx="3749040" cy="3931920"/>
          </a:xfrm>
          <a:prstGeom prst="roundRect">
            <a:avLst>
              <a:gd name="adj" fmla="val 1951"/>
            </a:avLst>
          </a:prstGeom>
          <a:solidFill>
            <a:srgbClr val="F1EFE5"/>
          </a:solidFill>
          <a:ln/>
        </p:spPr>
      </p:sp>
      <p:sp>
        <p:nvSpPr>
          <p:cNvPr id="9" name="Text 7"/>
          <p:cNvSpPr txBox="1"/>
          <p:nvPr/>
        </p:nvSpPr>
        <p:spPr>
          <a:xfrm>
            <a:off x="8001000" y="2148840"/>
            <a:ext cx="3291840" cy="320040"/>
          </a:xfrm>
          <a:prstGeom prst="rect">
            <a:avLst/>
          </a:prstGeom>
          <a:noFill/>
          <a:ln/>
        </p:spPr>
        <p:txBody>
          <a:bodyPr wrap="square" lIns="0" tIns="0" rIns="0" bIns="0" rtlCol="0" anchor="ctr"/>
          <a:lstStyle/>
          <a:p>
            <a:pPr indent="0" marL="0">
              <a:buNone/>
            </a:pPr>
            <a:r>
              <a:rPr lang="en-US" sz="1300" b="1" dirty="0">
                <a:solidFill>
                  <a:srgbClr val="6E6B5E"/>
                </a:solidFill>
                <a:latin typeface="Calibri" pitchFamily="34" charset="0"/>
                <a:ea typeface="Calibri" pitchFamily="34" charset="-122"/>
                <a:cs typeface="Calibri" pitchFamily="34" charset="-120"/>
              </a:rPr>
              <a:t>Answers: reveal after 5 min</a:t>
            </a:r>
            <a:endParaRPr lang="en-US" sz="1300" dirty="0"/>
          </a:p>
        </p:txBody>
      </p:sp>
      <p:sp>
        <p:nvSpPr>
          <p:cNvPr id="10" name="Text 8"/>
          <p:cNvSpPr txBox="1"/>
          <p:nvPr/>
        </p:nvSpPr>
        <p:spPr>
          <a:xfrm>
            <a:off x="8001000" y="2560320"/>
            <a:ext cx="3291840" cy="3200400"/>
          </a:xfrm>
          <a:prstGeom prst="rect">
            <a:avLst/>
          </a:prstGeom>
          <a:noFill/>
          <a:ln/>
        </p:spPr>
        <p:txBody>
          <a:bodyPr wrap="square" lIns="0" tIns="0" rIns="0" bIns="0" rtlCol="0" anchor="t"/>
          <a:lstStyle/>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1.  Static passive</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2.  Proprioceptive Neuromuscular Facilitation</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3.  Static active</a:t>
            </a:r>
            <a:endParaRPr lang="en-US" sz="1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C</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4</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D0202E"/>
                </a:solidFill>
                <a:latin typeface="Calibri" pitchFamily="34" charset="0"/>
                <a:ea typeface="Calibri" pitchFamily="34" charset="-122"/>
                <a:cs typeface="Calibri" pitchFamily="34" charset="-120"/>
              </a:rPr>
              <a:t>LEARN</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Load and repetitions decide everything.</a:t>
            </a:r>
            <a:endParaRPr lang="en-US" sz="3400" dirty="0"/>
          </a:p>
        </p:txBody>
      </p:sp>
      <p:sp>
        <p:nvSpPr>
          <p:cNvPr id="6" name="Shape 4"/>
          <p:cNvSpPr/>
          <p:nvPr/>
        </p:nvSpPr>
        <p:spPr>
          <a:xfrm>
            <a:off x="640080" y="1737360"/>
            <a:ext cx="5303520" cy="3291840"/>
          </a:xfrm>
          <a:prstGeom prst="roundRect">
            <a:avLst>
              <a:gd name="adj" fmla="val 2222"/>
            </a:avLst>
          </a:prstGeom>
          <a:solidFill>
            <a:srgbClr val="E3EDF3"/>
          </a:solidFill>
          <a:ln/>
        </p:spPr>
      </p:sp>
      <p:sp>
        <p:nvSpPr>
          <p:cNvPr id="7" name="Text 5"/>
          <p:cNvSpPr txBox="1"/>
          <p:nvPr/>
        </p:nvSpPr>
        <p:spPr>
          <a:xfrm>
            <a:off x="868680" y="1920240"/>
            <a:ext cx="4846320" cy="457200"/>
          </a:xfrm>
          <a:prstGeom prst="rect">
            <a:avLst/>
          </a:prstGeom>
          <a:noFill/>
          <a:ln/>
        </p:spPr>
        <p:txBody>
          <a:bodyPr wrap="square" lIns="0" tIns="0" rIns="0" bIns="0" rtlCol="0" anchor="ctr"/>
          <a:lstStyle/>
          <a:p>
            <a:pPr indent="0" marL="0">
              <a:buNone/>
            </a:pPr>
            <a:r>
              <a:rPr lang="en-US" sz="2000" b="1" dirty="0">
                <a:solidFill>
                  <a:srgbClr val="1F5C8B"/>
                </a:solidFill>
                <a:latin typeface="Arial" pitchFamily="34" charset="0"/>
                <a:ea typeface="Arial" pitchFamily="34" charset="-122"/>
                <a:cs typeface="Arial" pitchFamily="34" charset="-120"/>
              </a:rPr>
              <a:t>Muscular endurance</a:t>
            </a:r>
            <a:endParaRPr lang="en-US" sz="2000" dirty="0"/>
          </a:p>
        </p:txBody>
      </p:sp>
      <p:sp>
        <p:nvSpPr>
          <p:cNvPr id="8" name="Text 6"/>
          <p:cNvSpPr txBox="1"/>
          <p:nvPr/>
        </p:nvSpPr>
        <p:spPr>
          <a:xfrm>
            <a:off x="868680" y="2423160"/>
            <a:ext cx="4846320" cy="457200"/>
          </a:xfrm>
          <a:prstGeom prst="rect">
            <a:avLst/>
          </a:prstGeom>
          <a:noFill/>
          <a:ln/>
        </p:spPr>
        <p:txBody>
          <a:bodyPr wrap="square" lIns="0" tIns="0" rIns="0" bIns="0" rtlCol="0" anchor="ctr"/>
          <a:lstStyle/>
          <a:p>
            <a:pPr indent="0" marL="0">
              <a:buNone/>
            </a:pPr>
            <a:r>
              <a:rPr lang="en-US" sz="1700" b="1" dirty="0">
                <a:solidFill>
                  <a:srgbClr val="1F1E1B"/>
                </a:solidFill>
                <a:latin typeface="Arial" pitchFamily="34" charset="0"/>
                <a:ea typeface="Arial" pitchFamily="34" charset="-122"/>
                <a:cs typeface="Arial" pitchFamily="34" charset="-120"/>
              </a:rPr>
              <a:t>HIGH repetitions, LOW loads</a:t>
            </a:r>
            <a:endParaRPr lang="en-US" sz="1700" dirty="0"/>
          </a:p>
        </p:txBody>
      </p:sp>
      <p:sp>
        <p:nvSpPr>
          <p:cNvPr id="9" name="Text 7"/>
          <p:cNvSpPr txBox="1"/>
          <p:nvPr/>
        </p:nvSpPr>
        <p:spPr>
          <a:xfrm>
            <a:off x="868680" y="3017520"/>
            <a:ext cx="4846320" cy="1828800"/>
          </a:xfrm>
          <a:prstGeom prst="rect">
            <a:avLst/>
          </a:prstGeom>
          <a:noFill/>
          <a:ln/>
        </p:spPr>
        <p:txBody>
          <a:bodyPr wrap="square" lIns="0" tIns="0" rIns="0" bIns="0" rtlCol="0" anchor="t"/>
          <a:lstStyle/>
          <a:p>
            <a:pPr indent="0" marL="0">
              <a:buNone/>
            </a:pPr>
            <a:r>
              <a:rPr lang="en-US" sz="1450" dirty="0">
                <a:solidFill>
                  <a:srgbClr val="565349"/>
                </a:solidFill>
                <a:latin typeface="Calibri" pitchFamily="34" charset="0"/>
                <a:ea typeface="Calibri" pitchFamily="34" charset="-122"/>
                <a:cs typeface="Calibri" pitchFamily="34" charset="-120"/>
              </a:rPr>
              <a:t>Free weights and fixed resistance machines.</a:t>
            </a:r>
            <a:endParaRPr lang="en-US" sz="1450" dirty="0"/>
          </a:p>
          <a:p>
            <a:pPr indent="0" marL="0">
              <a:buNone/>
            </a:pPr>
            <a:r>
              <a:rPr lang="en-US" sz="1450" dirty="0">
                <a:solidFill>
                  <a:srgbClr val="565349"/>
                </a:solidFill>
                <a:latin typeface="Calibri" pitchFamily="34" charset="0"/>
                <a:ea typeface="Calibri" pitchFamily="34" charset="-122"/>
                <a:cs typeface="Calibri" pitchFamily="34" charset="-120"/>
              </a:rPr>
              <a:t>Circuit training using body resistance exercises, or weights with low loads and high repetitions.</a:t>
            </a:r>
            <a:endParaRPr lang="en-US" sz="1450" dirty="0"/>
          </a:p>
        </p:txBody>
      </p:sp>
      <p:sp>
        <p:nvSpPr>
          <p:cNvPr id="10" name="Shape 8"/>
          <p:cNvSpPr/>
          <p:nvPr/>
        </p:nvSpPr>
        <p:spPr>
          <a:xfrm>
            <a:off x="6217920" y="1737360"/>
            <a:ext cx="5303520" cy="3291840"/>
          </a:xfrm>
          <a:prstGeom prst="roundRect">
            <a:avLst>
              <a:gd name="adj" fmla="val 2222"/>
            </a:avLst>
          </a:prstGeom>
          <a:solidFill>
            <a:srgbClr val="FAE6E8"/>
          </a:solidFill>
          <a:ln/>
        </p:spPr>
      </p:sp>
      <p:sp>
        <p:nvSpPr>
          <p:cNvPr id="11" name="Text 9"/>
          <p:cNvSpPr txBox="1"/>
          <p:nvPr/>
        </p:nvSpPr>
        <p:spPr>
          <a:xfrm>
            <a:off x="6446520" y="1920240"/>
            <a:ext cx="4846320" cy="457200"/>
          </a:xfrm>
          <a:prstGeom prst="rect">
            <a:avLst/>
          </a:prstGeom>
          <a:noFill/>
          <a:ln/>
        </p:spPr>
        <p:txBody>
          <a:bodyPr wrap="square" lIns="0" tIns="0" rIns="0" bIns="0" rtlCol="0" anchor="ctr"/>
          <a:lstStyle/>
          <a:p>
            <a:pPr indent="0" marL="0">
              <a:buNone/>
            </a:pPr>
            <a:r>
              <a:rPr lang="en-US" sz="2000" b="1" dirty="0">
                <a:solidFill>
                  <a:srgbClr val="D0202E"/>
                </a:solidFill>
                <a:latin typeface="Arial" pitchFamily="34" charset="0"/>
                <a:ea typeface="Arial" pitchFamily="34" charset="-122"/>
                <a:cs typeface="Arial" pitchFamily="34" charset="-120"/>
              </a:rPr>
              <a:t>Muscular strength</a:t>
            </a:r>
            <a:endParaRPr lang="en-US" sz="2000" dirty="0"/>
          </a:p>
        </p:txBody>
      </p:sp>
      <p:sp>
        <p:nvSpPr>
          <p:cNvPr id="12" name="Text 10"/>
          <p:cNvSpPr txBox="1"/>
          <p:nvPr/>
        </p:nvSpPr>
        <p:spPr>
          <a:xfrm>
            <a:off x="6446520" y="2423160"/>
            <a:ext cx="4846320" cy="457200"/>
          </a:xfrm>
          <a:prstGeom prst="rect">
            <a:avLst/>
          </a:prstGeom>
          <a:noFill/>
          <a:ln/>
        </p:spPr>
        <p:txBody>
          <a:bodyPr wrap="square" lIns="0" tIns="0" rIns="0" bIns="0" rtlCol="0" anchor="ctr"/>
          <a:lstStyle/>
          <a:p>
            <a:pPr indent="0" marL="0">
              <a:buNone/>
            </a:pPr>
            <a:r>
              <a:rPr lang="en-US" sz="1700" b="1" dirty="0">
                <a:solidFill>
                  <a:srgbClr val="1F1E1B"/>
                </a:solidFill>
                <a:latin typeface="Arial" pitchFamily="34" charset="0"/>
                <a:ea typeface="Arial" pitchFamily="34" charset="-122"/>
                <a:cs typeface="Arial" pitchFamily="34" charset="-120"/>
              </a:rPr>
              <a:t>LOW repetitions, HIGH loads</a:t>
            </a:r>
            <a:endParaRPr lang="en-US" sz="1700" dirty="0"/>
          </a:p>
        </p:txBody>
      </p:sp>
      <p:sp>
        <p:nvSpPr>
          <p:cNvPr id="13" name="Text 11"/>
          <p:cNvSpPr txBox="1"/>
          <p:nvPr/>
        </p:nvSpPr>
        <p:spPr>
          <a:xfrm>
            <a:off x="6446520" y="3017520"/>
            <a:ext cx="4846320" cy="1828800"/>
          </a:xfrm>
          <a:prstGeom prst="rect">
            <a:avLst/>
          </a:prstGeom>
          <a:noFill/>
          <a:ln/>
        </p:spPr>
        <p:txBody>
          <a:bodyPr wrap="square" lIns="0" tIns="0" rIns="0" bIns="0" rtlCol="0" anchor="t"/>
          <a:lstStyle/>
          <a:p>
            <a:pPr indent="0" marL="0">
              <a:buNone/>
            </a:pPr>
            <a:r>
              <a:rPr lang="en-US" sz="1450" dirty="0">
                <a:solidFill>
                  <a:srgbClr val="565349"/>
                </a:solidFill>
                <a:latin typeface="Calibri" pitchFamily="34" charset="0"/>
                <a:ea typeface="Calibri" pitchFamily="34" charset="-122"/>
                <a:cs typeface="Calibri" pitchFamily="34" charset="-120"/>
              </a:rPr>
              <a:t>Free weights and fixed resistance machines.</a:t>
            </a:r>
            <a:endParaRPr lang="en-US" sz="1450" dirty="0"/>
          </a:p>
        </p:txBody>
      </p:sp>
      <p:sp>
        <p:nvSpPr>
          <p:cNvPr id="14" name="Text 12"/>
          <p:cNvSpPr txBox="1"/>
          <p:nvPr/>
        </p:nvSpPr>
        <p:spPr>
          <a:xfrm>
            <a:off x="640080" y="5257800"/>
            <a:ext cx="10881360" cy="411480"/>
          </a:xfrm>
          <a:prstGeom prst="rect">
            <a:avLst/>
          </a:prstGeom>
          <a:noFill/>
          <a:ln/>
        </p:spPr>
        <p:txBody>
          <a:bodyPr wrap="square" lIns="0" tIns="0" rIns="0" bIns="0" rtlCol="0" anchor="ctr"/>
          <a:lstStyle/>
          <a:p>
            <a:pPr indent="0" marL="0">
              <a:buNone/>
            </a:pPr>
            <a:r>
              <a:rPr lang="en-US" sz="1550" b="1" dirty="0">
                <a:solidFill>
                  <a:srgbClr val="1F1E1B"/>
                </a:solidFill>
                <a:latin typeface="Calibri" pitchFamily="34" charset="0"/>
                <a:ea typeface="Calibri" pitchFamily="34" charset="-122"/>
                <a:cs typeface="Calibri" pitchFamily="34" charset="-120"/>
              </a:rPr>
              <a:t>Same equipment, opposite settings. The load and the number of repetitions are what change the component you develop.</a:t>
            </a:r>
            <a:endParaRPr lang="en-US" sz="15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C</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Week 27 · Lesson 5</a:t>
            </a:r>
            <a:endParaRPr lang="en-US" sz="1150" dirty="0"/>
          </a:p>
        </p:txBody>
      </p:sp>
      <p:sp>
        <p:nvSpPr>
          <p:cNvPr id="4" name="Text 2"/>
          <p:cNvSpPr txBox="1"/>
          <p:nvPr/>
        </p:nvSpPr>
        <p:spPr>
          <a:xfrm>
            <a:off x="640080" y="1005840"/>
            <a:ext cx="3657600" cy="365760"/>
          </a:xfrm>
          <a:prstGeom prst="rect">
            <a:avLst/>
          </a:prstGeom>
          <a:noFill/>
          <a:ln/>
        </p:spPr>
        <p:txBody>
          <a:bodyPr wrap="square" lIns="0" tIns="0" rIns="0" bIns="0" rtlCol="0" anchor="ctr"/>
          <a:lstStyle/>
          <a:p>
            <a:pPr indent="0" marL="0">
              <a:buNone/>
            </a:pPr>
            <a:r>
              <a:rPr lang="en-US" sz="1500" b="1" spc="400" kern="0" dirty="0">
                <a:solidFill>
                  <a:srgbClr val="2C6E49"/>
                </a:solidFill>
                <a:latin typeface="Calibri" pitchFamily="34" charset="0"/>
                <a:ea typeface="Calibri" pitchFamily="34" charset="-122"/>
                <a:cs typeface="Calibri" pitchFamily="34" charset="-120"/>
              </a:rPr>
              <a:t>LESSON 5</a:t>
            </a:r>
            <a:endParaRPr lang="en-US" sz="1500" dirty="0"/>
          </a:p>
        </p:txBody>
      </p:sp>
      <p:sp>
        <p:nvSpPr>
          <p:cNvPr id="5" name="Text 3"/>
          <p:cNvSpPr txBox="1"/>
          <p:nvPr/>
        </p:nvSpPr>
        <p:spPr>
          <a:xfrm>
            <a:off x="640080" y="1417320"/>
            <a:ext cx="10911535" cy="1371600"/>
          </a:xfrm>
          <a:prstGeom prst="rect">
            <a:avLst/>
          </a:prstGeom>
          <a:noFill/>
          <a:ln/>
        </p:spPr>
        <p:txBody>
          <a:bodyPr wrap="square" lIns="0" tIns="0" rIns="0" bIns="0" rtlCol="0" anchor="ctr"/>
          <a:lstStyle/>
          <a:p>
            <a:pPr indent="0" marL="0">
              <a:buNone/>
            </a:pPr>
            <a:r>
              <a:rPr lang="en-US" sz="4400" b="1" dirty="0">
                <a:solidFill>
                  <a:srgbClr val="1F1E1B"/>
                </a:solidFill>
                <a:latin typeface="Arial" pitchFamily="34" charset="0"/>
                <a:ea typeface="Arial" pitchFamily="34" charset="-122"/>
                <a:cs typeface="Arial" pitchFamily="34" charset="-120"/>
              </a:rPr>
              <a:t>Training methods for speed</a:t>
            </a:r>
            <a:endParaRPr lang="en-US" sz="4400" dirty="0"/>
          </a:p>
        </p:txBody>
      </p:sp>
      <p:sp>
        <p:nvSpPr>
          <p:cNvPr id="6" name="Text 4"/>
          <p:cNvSpPr txBox="1"/>
          <p:nvPr/>
        </p:nvSpPr>
        <p:spPr>
          <a:xfrm>
            <a:off x="640080" y="3200400"/>
            <a:ext cx="5486400" cy="320040"/>
          </a:xfrm>
          <a:prstGeom prst="rect">
            <a:avLst/>
          </a:prstGeom>
          <a:noFill/>
          <a:ln/>
        </p:spPr>
        <p:txBody>
          <a:bodyPr wrap="square" lIns="0" tIns="0" rIns="0" bIns="0" rtlCol="0" anchor="ctr"/>
          <a:lstStyle/>
          <a:p>
            <a:pPr indent="0" marL="0">
              <a:buNone/>
            </a:pPr>
            <a:r>
              <a:rPr lang="en-US" sz="1400" b="1" dirty="0">
                <a:solidFill>
                  <a:srgbClr val="6E6B5E"/>
                </a:solidFill>
                <a:latin typeface="Calibri" pitchFamily="34" charset="0"/>
                <a:ea typeface="Calibri" pitchFamily="34" charset="-122"/>
                <a:cs typeface="Calibri" pitchFamily="34" charset="-120"/>
              </a:rPr>
              <a:t>By the end of this lesson…</a:t>
            </a:r>
            <a:endParaRPr lang="en-US" sz="1400" dirty="0"/>
          </a:p>
        </p:txBody>
      </p:sp>
      <p:sp>
        <p:nvSpPr>
          <p:cNvPr id="7" name="Text 5"/>
          <p:cNvSpPr txBox="1"/>
          <p:nvPr/>
        </p:nvSpPr>
        <p:spPr>
          <a:xfrm>
            <a:off x="640080" y="3611880"/>
            <a:ext cx="8778240" cy="2194560"/>
          </a:xfrm>
          <a:prstGeom prst="rect">
            <a:avLst/>
          </a:prstGeom>
          <a:noFill/>
          <a:ln/>
        </p:spPr>
        <p:txBody>
          <a:bodyPr wrap="square" lIns="0" tIns="0" rIns="0" bIns="0" rtlCol="0" anchor="t"/>
          <a:lstStyle/>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Describe acceleration sprints, interval training and resistance drills</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Explain how interval training changes when the target is speed rather than endurance</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Answer a real past-paper question on speed methods</a:t>
            </a:r>
            <a:endParaRPr lang="en-US" sz="1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C</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5</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2C6E49"/>
                </a:solidFill>
                <a:latin typeface="Calibri" pitchFamily="34" charset="0"/>
                <a:ea typeface="Calibri" pitchFamily="34" charset="-122"/>
                <a:cs typeface="Calibri" pitchFamily="34" charset="-120"/>
              </a:rPr>
              <a:t>RETRIEVAL</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Do now.</a:t>
            </a:r>
            <a:endParaRPr lang="en-US" sz="3400" dirty="0"/>
          </a:p>
        </p:txBody>
      </p:sp>
      <p:sp>
        <p:nvSpPr>
          <p:cNvPr id="6" name="Text 4"/>
          <p:cNvSpPr txBox="1"/>
          <p:nvPr/>
        </p:nvSpPr>
        <p:spPr>
          <a:xfrm>
            <a:off x="640080" y="1417320"/>
            <a:ext cx="8229600" cy="320040"/>
          </a:xfrm>
          <a:prstGeom prst="rect">
            <a:avLst/>
          </a:prstGeom>
          <a:noFill/>
          <a:ln/>
        </p:spPr>
        <p:txBody>
          <a:bodyPr wrap="square" lIns="0" tIns="0" rIns="0" bIns="0" rtlCol="0" anchor="ctr"/>
          <a:lstStyle/>
          <a:p>
            <a:pPr indent="0" marL="0">
              <a:buNone/>
            </a:pPr>
            <a:r>
              <a:rPr lang="en-US" sz="1500" i="1" dirty="0">
                <a:solidFill>
                  <a:srgbClr val="6E6B5E"/>
                </a:solidFill>
                <a:latin typeface="Calibri" pitchFamily="34" charset="0"/>
                <a:ea typeface="Calibri" pitchFamily="34" charset="-122"/>
                <a:cs typeface="Calibri" pitchFamily="34" charset="-120"/>
              </a:rPr>
              <a:t>In your book, full sentences, on your own. 5 minutes.</a:t>
            </a:r>
            <a:endParaRPr lang="en-US" sz="1500" dirty="0"/>
          </a:p>
        </p:txBody>
      </p:sp>
      <p:sp>
        <p:nvSpPr>
          <p:cNvPr id="7" name="Text 5"/>
          <p:cNvSpPr txBox="1"/>
          <p:nvPr/>
        </p:nvSpPr>
        <p:spPr>
          <a:xfrm>
            <a:off x="640080" y="1965960"/>
            <a:ext cx="6675120" cy="3931920"/>
          </a:xfrm>
          <a:prstGeom prst="rect">
            <a:avLst/>
          </a:prstGeom>
          <a:noFill/>
          <a:ln/>
        </p:spPr>
        <p:txBody>
          <a:bodyPr wrap="square" lIns="0" tIns="0" rIns="0" bIns="0" rtlCol="0" anchor="t"/>
          <a:lstStyle/>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1.  High loads and low repetitions develops which component?</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2.  High repetitions and low loads develops which component?</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3.  Name the equipment used for both</a:t>
            </a:r>
            <a:endParaRPr lang="en-US" sz="1900" dirty="0"/>
          </a:p>
        </p:txBody>
      </p:sp>
      <p:sp>
        <p:nvSpPr>
          <p:cNvPr id="8" name="Shape 6"/>
          <p:cNvSpPr/>
          <p:nvPr/>
        </p:nvSpPr>
        <p:spPr>
          <a:xfrm>
            <a:off x="7772400" y="1965960"/>
            <a:ext cx="3749040" cy="3931920"/>
          </a:xfrm>
          <a:prstGeom prst="roundRect">
            <a:avLst>
              <a:gd name="adj" fmla="val 1951"/>
            </a:avLst>
          </a:prstGeom>
          <a:solidFill>
            <a:srgbClr val="F1EFE5"/>
          </a:solidFill>
          <a:ln/>
        </p:spPr>
      </p:sp>
      <p:sp>
        <p:nvSpPr>
          <p:cNvPr id="9" name="Text 7"/>
          <p:cNvSpPr txBox="1"/>
          <p:nvPr/>
        </p:nvSpPr>
        <p:spPr>
          <a:xfrm>
            <a:off x="8001000" y="2148840"/>
            <a:ext cx="3291840" cy="320040"/>
          </a:xfrm>
          <a:prstGeom prst="rect">
            <a:avLst/>
          </a:prstGeom>
          <a:noFill/>
          <a:ln/>
        </p:spPr>
        <p:txBody>
          <a:bodyPr wrap="square" lIns="0" tIns="0" rIns="0" bIns="0" rtlCol="0" anchor="ctr"/>
          <a:lstStyle/>
          <a:p>
            <a:pPr indent="0" marL="0">
              <a:buNone/>
            </a:pPr>
            <a:r>
              <a:rPr lang="en-US" sz="1300" b="1" dirty="0">
                <a:solidFill>
                  <a:srgbClr val="6E6B5E"/>
                </a:solidFill>
                <a:latin typeface="Calibri" pitchFamily="34" charset="0"/>
                <a:ea typeface="Calibri" pitchFamily="34" charset="-122"/>
                <a:cs typeface="Calibri" pitchFamily="34" charset="-120"/>
              </a:rPr>
              <a:t>Answers: reveal after 5 min</a:t>
            </a:r>
            <a:endParaRPr lang="en-US" sz="1300" dirty="0"/>
          </a:p>
        </p:txBody>
      </p:sp>
      <p:sp>
        <p:nvSpPr>
          <p:cNvPr id="10" name="Text 8"/>
          <p:cNvSpPr txBox="1"/>
          <p:nvPr/>
        </p:nvSpPr>
        <p:spPr>
          <a:xfrm>
            <a:off x="8001000" y="2560320"/>
            <a:ext cx="3291840" cy="3200400"/>
          </a:xfrm>
          <a:prstGeom prst="rect">
            <a:avLst/>
          </a:prstGeom>
          <a:noFill/>
          <a:ln/>
        </p:spPr>
        <p:txBody>
          <a:bodyPr wrap="square" lIns="0" tIns="0" rIns="0" bIns="0" rtlCol="0" anchor="t"/>
          <a:lstStyle/>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1.  Muscular strength</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2.  Muscular endurance</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3.  Free weights and fixed resistance machines</a:t>
            </a:r>
            <a:endParaRPr lang="en-US" sz="1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C</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5</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2C6E49"/>
                </a:solidFill>
                <a:latin typeface="Calibri" pitchFamily="34" charset="0"/>
                <a:ea typeface="Calibri" pitchFamily="34" charset="-122"/>
                <a:cs typeface="Calibri" pitchFamily="34" charset="-120"/>
              </a:rPr>
              <a:t>LEARN</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Three ways to build speed.</a:t>
            </a:r>
            <a:endParaRPr lang="en-US" sz="3400" dirty="0"/>
          </a:p>
        </p:txBody>
      </p:sp>
      <p:sp>
        <p:nvSpPr>
          <p:cNvPr id="6" name="Shape 4"/>
          <p:cNvSpPr/>
          <p:nvPr/>
        </p:nvSpPr>
        <p:spPr>
          <a:xfrm>
            <a:off x="640080" y="1783080"/>
            <a:ext cx="10881360" cy="1078992"/>
          </a:xfrm>
          <a:prstGeom prst="roundRect">
            <a:avLst>
              <a:gd name="adj" fmla="val 4237"/>
            </a:avLst>
          </a:prstGeom>
          <a:solidFill>
            <a:srgbClr val="E4EFE8"/>
          </a:solidFill>
          <a:ln/>
        </p:spPr>
      </p:sp>
      <p:sp>
        <p:nvSpPr>
          <p:cNvPr id="7" name="Text 5"/>
          <p:cNvSpPr txBox="1"/>
          <p:nvPr/>
        </p:nvSpPr>
        <p:spPr>
          <a:xfrm>
            <a:off x="841248" y="1874520"/>
            <a:ext cx="2926080" cy="932688"/>
          </a:xfrm>
          <a:prstGeom prst="rect">
            <a:avLst/>
          </a:prstGeom>
          <a:noFill/>
          <a:ln/>
        </p:spPr>
        <p:txBody>
          <a:bodyPr wrap="square" lIns="0" tIns="0" rIns="0" bIns="0" rtlCol="0" anchor="t"/>
          <a:lstStyle/>
          <a:p>
            <a:pPr indent="0" marL="0">
              <a:buNone/>
            </a:pPr>
            <a:r>
              <a:rPr lang="en-US" sz="1550" b="1" dirty="0">
                <a:solidFill>
                  <a:srgbClr val="2C6E49"/>
                </a:solidFill>
                <a:latin typeface="Calibri" pitchFamily="34" charset="0"/>
                <a:ea typeface="Calibri" pitchFamily="34" charset="-122"/>
                <a:cs typeface="Calibri" pitchFamily="34" charset="-120"/>
              </a:rPr>
              <a:t>Acceleration sprints</a:t>
            </a:r>
            <a:endParaRPr lang="en-US" sz="1550" dirty="0"/>
          </a:p>
        </p:txBody>
      </p:sp>
      <p:sp>
        <p:nvSpPr>
          <p:cNvPr id="8" name="Text 6"/>
          <p:cNvSpPr txBox="1"/>
          <p:nvPr/>
        </p:nvSpPr>
        <p:spPr>
          <a:xfrm>
            <a:off x="3886200" y="1874520"/>
            <a:ext cx="7406640" cy="96926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pace is gradually increased from a standing or rolling start to jogging, then striding, then a maximal sprint</a:t>
            </a:r>
            <a:endParaRPr lang="en-US" sz="1350" dirty="0"/>
          </a:p>
        </p:txBody>
      </p:sp>
      <p:sp>
        <p:nvSpPr>
          <p:cNvPr id="9" name="Shape 7"/>
          <p:cNvSpPr/>
          <p:nvPr/>
        </p:nvSpPr>
        <p:spPr>
          <a:xfrm>
            <a:off x="640080" y="2971800"/>
            <a:ext cx="10881360" cy="1078992"/>
          </a:xfrm>
          <a:prstGeom prst="roundRect">
            <a:avLst>
              <a:gd name="adj" fmla="val 4237"/>
            </a:avLst>
          </a:prstGeom>
          <a:solidFill>
            <a:srgbClr val="FFFFFF"/>
          </a:solidFill>
          <a:ln/>
        </p:spPr>
      </p:sp>
      <p:sp>
        <p:nvSpPr>
          <p:cNvPr id="10" name="Text 8"/>
          <p:cNvSpPr txBox="1"/>
          <p:nvPr/>
        </p:nvSpPr>
        <p:spPr>
          <a:xfrm>
            <a:off x="841248" y="3063240"/>
            <a:ext cx="2926080" cy="932688"/>
          </a:xfrm>
          <a:prstGeom prst="rect">
            <a:avLst/>
          </a:prstGeom>
          <a:noFill/>
          <a:ln/>
        </p:spPr>
        <p:txBody>
          <a:bodyPr wrap="square" lIns="0" tIns="0" rIns="0" bIns="0" rtlCol="0" anchor="t"/>
          <a:lstStyle/>
          <a:p>
            <a:pPr indent="0" marL="0">
              <a:buNone/>
            </a:pPr>
            <a:r>
              <a:rPr lang="en-US" sz="1550" b="1" dirty="0">
                <a:solidFill>
                  <a:srgbClr val="2C6E49"/>
                </a:solidFill>
                <a:latin typeface="Calibri" pitchFamily="34" charset="0"/>
                <a:ea typeface="Calibri" pitchFamily="34" charset="-122"/>
                <a:cs typeface="Calibri" pitchFamily="34" charset="-120"/>
              </a:rPr>
              <a:t>Interval training</a:t>
            </a:r>
            <a:endParaRPr lang="en-US" sz="1550" dirty="0"/>
          </a:p>
        </p:txBody>
      </p:sp>
      <p:sp>
        <p:nvSpPr>
          <p:cNvPr id="11" name="Text 9"/>
          <p:cNvSpPr txBox="1"/>
          <p:nvPr/>
        </p:nvSpPr>
        <p:spPr>
          <a:xfrm>
            <a:off x="3886200" y="3063240"/>
            <a:ext cx="7406640" cy="96926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a work period followed by a rest or recovery period. For speed: short, high intensity work periods, increasing the number of rest periods and increasing work intensity</a:t>
            </a:r>
            <a:endParaRPr lang="en-US" sz="1350" dirty="0"/>
          </a:p>
        </p:txBody>
      </p:sp>
      <p:sp>
        <p:nvSpPr>
          <p:cNvPr id="12" name="Shape 10"/>
          <p:cNvSpPr/>
          <p:nvPr/>
        </p:nvSpPr>
        <p:spPr>
          <a:xfrm>
            <a:off x="640080" y="4160520"/>
            <a:ext cx="10881360" cy="1078992"/>
          </a:xfrm>
          <a:prstGeom prst="roundRect">
            <a:avLst>
              <a:gd name="adj" fmla="val 4237"/>
            </a:avLst>
          </a:prstGeom>
          <a:solidFill>
            <a:srgbClr val="E4EFE8"/>
          </a:solidFill>
          <a:ln/>
        </p:spPr>
      </p:sp>
      <p:sp>
        <p:nvSpPr>
          <p:cNvPr id="13" name="Text 11"/>
          <p:cNvSpPr txBox="1"/>
          <p:nvPr/>
        </p:nvSpPr>
        <p:spPr>
          <a:xfrm>
            <a:off x="841248" y="4251960"/>
            <a:ext cx="2926080" cy="932688"/>
          </a:xfrm>
          <a:prstGeom prst="rect">
            <a:avLst/>
          </a:prstGeom>
          <a:noFill/>
          <a:ln/>
        </p:spPr>
        <p:txBody>
          <a:bodyPr wrap="square" lIns="0" tIns="0" rIns="0" bIns="0" rtlCol="0" anchor="t"/>
          <a:lstStyle/>
          <a:p>
            <a:pPr indent="0" marL="0">
              <a:buNone/>
            </a:pPr>
            <a:r>
              <a:rPr lang="en-US" sz="1550" b="1" dirty="0">
                <a:solidFill>
                  <a:srgbClr val="2C6E49"/>
                </a:solidFill>
                <a:latin typeface="Calibri" pitchFamily="34" charset="0"/>
                <a:ea typeface="Calibri" pitchFamily="34" charset="-122"/>
                <a:cs typeface="Calibri" pitchFamily="34" charset="-120"/>
              </a:rPr>
              <a:t>Resistance drills</a:t>
            </a:r>
            <a:endParaRPr lang="en-US" sz="1550" dirty="0"/>
          </a:p>
        </p:txBody>
      </p:sp>
      <p:sp>
        <p:nvSpPr>
          <p:cNvPr id="14" name="Text 12"/>
          <p:cNvSpPr txBox="1"/>
          <p:nvPr/>
        </p:nvSpPr>
        <p:spPr>
          <a:xfrm>
            <a:off x="3886200" y="4251960"/>
            <a:ext cx="7406640" cy="96926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hill runs · parachutes · sleds · bungee ropes · resistance bands</a:t>
            </a:r>
            <a:endParaRPr lang="en-US" sz="1350" dirty="0"/>
          </a:p>
        </p:txBody>
      </p:sp>
      <p:sp>
        <p:nvSpPr>
          <p:cNvPr id="15" name="Shape 13"/>
          <p:cNvSpPr/>
          <p:nvPr/>
        </p:nvSpPr>
        <p:spPr>
          <a:xfrm>
            <a:off x="640080" y="5486400"/>
            <a:ext cx="10881360" cy="914400"/>
          </a:xfrm>
          <a:prstGeom prst="roundRect">
            <a:avLst>
              <a:gd name="adj" fmla="val 8000"/>
            </a:avLst>
          </a:prstGeom>
          <a:solidFill>
            <a:srgbClr val="FAE6E8"/>
          </a:solidFill>
          <a:ln/>
        </p:spPr>
      </p:sp>
      <p:sp>
        <p:nvSpPr>
          <p:cNvPr id="16" name="Text 14"/>
          <p:cNvSpPr txBox="1"/>
          <p:nvPr/>
        </p:nvSpPr>
        <p:spPr>
          <a:xfrm>
            <a:off x="868680" y="5669280"/>
            <a:ext cx="10424160" cy="685800"/>
          </a:xfrm>
          <a:prstGeom prst="rect">
            <a:avLst/>
          </a:prstGeom>
          <a:noFill/>
          <a:ln/>
        </p:spPr>
        <p:txBody>
          <a:bodyPr wrap="square" lIns="0" tIns="0" rIns="0" bIns="0" rtlCol="0" anchor="t"/>
          <a:lstStyle/>
          <a:p>
            <a:pPr indent="0" marL="0">
              <a:buNone/>
            </a:pPr>
            <a:r>
              <a:rPr lang="en-US" sz="1450" b="1" dirty="0">
                <a:solidFill>
                  <a:srgbClr val="D0202E"/>
                </a:solidFill>
                <a:latin typeface="Calibri" pitchFamily="34" charset="0"/>
                <a:ea typeface="Calibri" pitchFamily="34" charset="-122"/>
                <a:cs typeface="Calibri" pitchFamily="34" charset="-120"/>
              </a:rPr>
              <a:t>The contrast worth learning:  </a:t>
            </a:r>
            <a:pPr indent="0" marL="0">
              <a:buNone/>
            </a:pPr>
            <a:r>
              <a:rPr lang="en-US" sz="1450" dirty="0">
                <a:solidFill>
                  <a:srgbClr val="1F1E1B"/>
                </a:solidFill>
                <a:latin typeface="Calibri" pitchFamily="34" charset="0"/>
                <a:ea typeface="Calibri" pitchFamily="34" charset="-122"/>
                <a:cs typeface="Calibri" pitchFamily="34" charset="-120"/>
              </a:rPr>
              <a:t>interval training for SPEED uses short, high intensity work with more rest. Interval training for AEROBIC ENDURANCE uses less rest and lower work intensity. Same method, opposite adjustments, different component.</a:t>
            </a:r>
            <a:endParaRPr lang="en-US" sz="14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C</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5</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1F1E1B"/>
                </a:solidFill>
                <a:latin typeface="Calibri" pitchFamily="34" charset="0"/>
                <a:ea typeface="Calibri" pitchFamily="34" charset="-122"/>
                <a:cs typeface="Calibri" pitchFamily="34" charset="-120"/>
              </a:rPr>
              <a:t>EXAM PRACTICE</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Exam-style: name and describe.</a:t>
            </a:r>
            <a:endParaRPr lang="en-US" sz="3400" dirty="0"/>
          </a:p>
        </p:txBody>
      </p:sp>
      <p:sp>
        <p:nvSpPr>
          <p:cNvPr id="6" name="Shape 4"/>
          <p:cNvSpPr/>
          <p:nvPr/>
        </p:nvSpPr>
        <p:spPr>
          <a:xfrm>
            <a:off x="640080" y="1600200"/>
            <a:ext cx="6583680" cy="1463040"/>
          </a:xfrm>
          <a:prstGeom prst="roundRect">
            <a:avLst>
              <a:gd name="adj" fmla="val 5000"/>
            </a:avLst>
          </a:prstGeom>
          <a:solidFill>
            <a:srgbClr val="F1EFE5"/>
          </a:solidFill>
          <a:ln/>
        </p:spPr>
      </p:sp>
      <p:sp>
        <p:nvSpPr>
          <p:cNvPr id="7" name="Text 5"/>
          <p:cNvSpPr txBox="1"/>
          <p:nvPr/>
        </p:nvSpPr>
        <p:spPr>
          <a:xfrm>
            <a:off x="868680" y="1810512"/>
            <a:ext cx="6126480" cy="1051560"/>
          </a:xfrm>
          <a:prstGeom prst="rect">
            <a:avLst/>
          </a:prstGeom>
          <a:noFill/>
          <a:ln/>
        </p:spPr>
        <p:txBody>
          <a:bodyPr wrap="square" lIns="0" tIns="0" rIns="0" bIns="0" rtlCol="0" anchor="t"/>
          <a:lstStyle/>
          <a:p>
            <a:pPr indent="0" marL="0">
              <a:buNone/>
            </a:pPr>
            <a:r>
              <a:rPr lang="en-US" sz="1600" i="1" dirty="0">
                <a:solidFill>
                  <a:srgbClr val="1F1E1B"/>
                </a:solidFill>
                <a:latin typeface="Calibri" pitchFamily="34" charset="0"/>
                <a:ea typeface="Calibri" pitchFamily="34" charset="-122"/>
                <a:cs typeface="Calibri" pitchFamily="34" charset="-120"/>
              </a:rPr>
              <a:t>To increase Rachel's speed, her coach has suggested two new training methods.</a:t>
            </a:r>
            <a:endParaRPr lang="en-US" sz="1600" dirty="0"/>
          </a:p>
        </p:txBody>
      </p:sp>
      <p:sp>
        <p:nvSpPr>
          <p:cNvPr id="8" name="Text 6"/>
          <p:cNvSpPr txBox="1"/>
          <p:nvPr/>
        </p:nvSpPr>
        <p:spPr>
          <a:xfrm>
            <a:off x="640080" y="3246120"/>
            <a:ext cx="6583680" cy="822960"/>
          </a:xfrm>
          <a:prstGeom prst="rect">
            <a:avLst/>
          </a:prstGeom>
          <a:noFill/>
          <a:ln/>
        </p:spPr>
        <p:txBody>
          <a:bodyPr wrap="square" lIns="0" tIns="0" rIns="0" bIns="0" rtlCol="0" anchor="t"/>
          <a:lstStyle/>
          <a:p>
            <a:pPr indent="0" marL="0">
              <a:buNone/>
            </a:pPr>
            <a:r>
              <a:rPr lang="en-US" sz="1600" dirty="0">
                <a:solidFill>
                  <a:srgbClr val="1F1E1B"/>
                </a:solidFill>
                <a:latin typeface="Calibri" pitchFamily="34" charset="0"/>
                <a:ea typeface="Calibri" pitchFamily="34" charset="-122"/>
                <a:cs typeface="Calibri" pitchFamily="34" charset="-120"/>
              </a:rPr>
              <a:t>Complete the table by naming two training methods to improve speed, and describing each one.  </a:t>
            </a:r>
            <a:pPr indent="0" marL="0">
              <a:buNone/>
            </a:pPr>
            <a:r>
              <a:rPr lang="en-US" sz="1600" b="1" dirty="0">
                <a:solidFill>
                  <a:srgbClr val="D0202E"/>
                </a:solidFill>
                <a:latin typeface="Calibri" pitchFamily="34" charset="0"/>
                <a:ea typeface="Calibri" pitchFamily="34" charset="-122"/>
                <a:cs typeface="Calibri" pitchFamily="34" charset="-120"/>
              </a:rPr>
              <a:t>(4 marks)</a:t>
            </a:r>
            <a:endParaRPr lang="en-US" sz="1600" dirty="0"/>
          </a:p>
        </p:txBody>
      </p:sp>
      <p:sp>
        <p:nvSpPr>
          <p:cNvPr id="9" name="Shape 7"/>
          <p:cNvSpPr/>
          <p:nvPr/>
        </p:nvSpPr>
        <p:spPr>
          <a:xfrm>
            <a:off x="7589520" y="1600200"/>
            <a:ext cx="3931920" cy="4114800"/>
          </a:xfrm>
          <a:prstGeom prst="roundRect">
            <a:avLst>
              <a:gd name="adj" fmla="val 1860"/>
            </a:avLst>
          </a:prstGeom>
          <a:solidFill>
            <a:srgbClr val="FAE6E8"/>
          </a:solidFill>
          <a:ln/>
        </p:spPr>
      </p:sp>
      <p:sp>
        <p:nvSpPr>
          <p:cNvPr id="10" name="Text 8"/>
          <p:cNvSpPr txBox="1"/>
          <p:nvPr/>
        </p:nvSpPr>
        <p:spPr>
          <a:xfrm>
            <a:off x="7818120" y="1783080"/>
            <a:ext cx="3474720" cy="320040"/>
          </a:xfrm>
          <a:prstGeom prst="rect">
            <a:avLst/>
          </a:prstGeom>
          <a:noFill/>
          <a:ln/>
        </p:spPr>
        <p:txBody>
          <a:bodyPr wrap="square" lIns="0" tIns="0" rIns="0" bIns="0" rtlCol="0" anchor="ctr"/>
          <a:lstStyle/>
          <a:p>
            <a:pPr indent="0" marL="0">
              <a:buNone/>
            </a:pPr>
            <a:r>
              <a:rPr lang="en-US" sz="1300" b="1" dirty="0">
                <a:solidFill>
                  <a:srgbClr val="D0202E"/>
                </a:solidFill>
                <a:latin typeface="Calibri" pitchFamily="34" charset="0"/>
                <a:ea typeface="Calibri" pitchFamily="34" charset="-122"/>
                <a:cs typeface="Calibri" pitchFamily="34" charset="-120"/>
              </a:rPr>
              <a:t>What the mark scheme gave</a:t>
            </a:r>
            <a:endParaRPr lang="en-US" sz="1300" dirty="0"/>
          </a:p>
        </p:txBody>
      </p:sp>
      <p:sp>
        <p:nvSpPr>
          <p:cNvPr id="11" name="Text 9"/>
          <p:cNvSpPr txBox="1"/>
          <p:nvPr/>
        </p:nvSpPr>
        <p:spPr>
          <a:xfrm>
            <a:off x="7818120" y="2194560"/>
            <a:ext cx="3474720" cy="3383280"/>
          </a:xfrm>
          <a:prstGeom prst="rect">
            <a:avLst/>
          </a:prstGeom>
          <a:noFill/>
          <a:ln/>
        </p:spPr>
        <p:txBody>
          <a:bodyPr wrap="square" lIns="0" tIns="0" rIns="0" bIns="0" rtlCol="0" anchor="t"/>
          <a:lstStyle/>
          <a:p>
            <a:pPr indent="0" marL="0">
              <a:buNone/>
            </a:pPr>
            <a:r>
              <a:rPr lang="en-US" sz="1250" dirty="0">
                <a:solidFill>
                  <a:srgbClr val="1F1E1B"/>
                </a:solidFill>
                <a:latin typeface="Calibri" pitchFamily="34" charset="0"/>
                <a:ea typeface="Calibri" pitchFamily="34" charset="-122"/>
                <a:cs typeface="Calibri" pitchFamily="34" charset="-120"/>
              </a:rPr>
              <a:t>1 mark for naming, 1 for describing, up to 2 per method.</a:t>
            </a:r>
            <a:endParaRPr lang="en-US" sz="1250" dirty="0"/>
          </a:p>
          <a:p>
            <a:pPr indent="0" marL="0">
              <a:buNone/>
            </a:pPr>
            <a:endParaRPr lang="en-US" sz="1250" dirty="0"/>
          </a:p>
          <a:p>
            <a:pPr indent="0" marL="0">
              <a:buNone/>
            </a:pPr>
            <a:r>
              <a:rPr lang="en-US" sz="1250" dirty="0">
                <a:solidFill>
                  <a:srgbClr val="1F1E1B"/>
                </a:solidFill>
                <a:latin typeface="Calibri" pitchFamily="34" charset="0"/>
                <a:ea typeface="Calibri" pitchFamily="34" charset="-122"/>
                <a:cs typeface="Calibri" pitchFamily="34" charset="-120"/>
              </a:rPr>
              <a:t>"Acceleration sprints (1) pace is gradually increased from a standing or rolling start to a sprint (1)."</a:t>
            </a:r>
            <a:endParaRPr lang="en-US" sz="1250" dirty="0"/>
          </a:p>
          <a:p>
            <a:pPr indent="0" marL="0">
              <a:buNone/>
            </a:pPr>
            <a:endParaRPr lang="en-US" sz="1250" dirty="0"/>
          </a:p>
          <a:p>
            <a:pPr indent="0" marL="0">
              <a:buNone/>
            </a:pPr>
            <a:r>
              <a:rPr lang="en-US" sz="1250" dirty="0">
                <a:solidFill>
                  <a:srgbClr val="1F1E1B"/>
                </a:solidFill>
                <a:latin typeface="Calibri" pitchFamily="34" charset="0"/>
                <a:ea typeface="Calibri" pitchFamily="34" charset="-122"/>
                <a:cs typeface="Calibri" pitchFamily="34" charset="-120"/>
              </a:rPr>
              <a:t>"Interval training (1) work period followed by a rest or recovery period (1)."</a:t>
            </a:r>
            <a:endParaRPr lang="en-US" sz="1250" dirty="0"/>
          </a:p>
          <a:p>
            <a:pPr indent="0" marL="0">
              <a:buNone/>
            </a:pPr>
            <a:endParaRPr lang="en-US" sz="1250" dirty="0"/>
          </a:p>
          <a:p>
            <a:pPr indent="0" marL="0">
              <a:buNone/>
            </a:pPr>
            <a:r>
              <a:rPr lang="en-US" sz="1250" dirty="0">
                <a:solidFill>
                  <a:srgbClr val="1F1E1B"/>
                </a:solidFill>
                <a:latin typeface="Calibri" pitchFamily="34" charset="0"/>
                <a:ea typeface="Calibri" pitchFamily="34" charset="-122"/>
                <a:cs typeface="Calibri" pitchFamily="34" charset="-120"/>
              </a:rPr>
              <a:t>"Resistance drills (1) hill runs, parachutes, sleds, bungee ropes (1)."</a:t>
            </a:r>
            <a:endParaRPr lang="en-US" sz="1250" dirty="0"/>
          </a:p>
          <a:p>
            <a:pPr indent="0" marL="0">
              <a:buNone/>
            </a:pPr>
            <a:endParaRPr lang="en-US" sz="1250" dirty="0"/>
          </a:p>
          <a:p>
            <a:pPr indent="0" marL="0">
              <a:buNone/>
            </a:pPr>
            <a:r>
              <a:rPr lang="en-US" sz="1250" dirty="0">
                <a:solidFill>
                  <a:srgbClr val="1F1E1B"/>
                </a:solidFill>
                <a:latin typeface="Calibri" pitchFamily="34" charset="0"/>
                <a:ea typeface="Calibri" pitchFamily="34" charset="-122"/>
                <a:cs typeface="Calibri" pitchFamily="34" charset="-120"/>
              </a:rPr>
              <a:t>Resistance is the one exception: its description can be credited without the name.</a:t>
            </a:r>
            <a:endParaRPr lang="en-US" sz="1250" dirty="0"/>
          </a:p>
        </p:txBody>
      </p:sp>
      <p:sp>
        <p:nvSpPr>
          <p:cNvPr id="12" name="Text 10"/>
          <p:cNvSpPr txBox="1"/>
          <p:nvPr/>
        </p:nvSpPr>
        <p:spPr>
          <a:xfrm>
            <a:off x="640080" y="4297680"/>
            <a:ext cx="6583680" cy="548640"/>
          </a:xfrm>
          <a:prstGeom prst="rect">
            <a:avLst/>
          </a:prstGeom>
          <a:noFill/>
          <a:ln/>
        </p:spPr>
        <p:txBody>
          <a:bodyPr wrap="square" lIns="0" tIns="0" rIns="0" bIns="0" rtlCol="0" anchor="t"/>
          <a:lstStyle/>
          <a:p>
            <a:pPr indent="0" marL="0">
              <a:buNone/>
            </a:pPr>
            <a:r>
              <a:rPr lang="en-US" sz="1500" dirty="0">
                <a:solidFill>
                  <a:srgbClr val="565349"/>
                </a:solidFill>
                <a:latin typeface="Calibri" pitchFamily="34" charset="0"/>
                <a:ea typeface="Calibri" pitchFamily="34" charset="-122"/>
                <a:cs typeface="Calibri" pitchFamily="34" charset="-120"/>
              </a:rPr>
              <a:t>Write two. Name each precisely, then describe it in one clear sentence.</a:t>
            </a:r>
            <a:endParaRPr lang="en-US" sz="15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C</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Week 26 · Practical</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2C6E49"/>
                </a:solidFill>
                <a:latin typeface="Calibri" pitchFamily="34" charset="0"/>
                <a:ea typeface="Calibri" pitchFamily="34" charset="-122"/>
                <a:cs typeface="Calibri" pitchFamily="34" charset="-120"/>
              </a:rPr>
              <a:t>PRACTICAL</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Practical: train the methods.</a:t>
            </a:r>
            <a:endParaRPr lang="en-US" sz="3400" dirty="0"/>
          </a:p>
        </p:txBody>
      </p:sp>
      <p:sp>
        <p:nvSpPr>
          <p:cNvPr id="6" name="Text 4"/>
          <p:cNvSpPr txBox="1"/>
          <p:nvPr/>
        </p:nvSpPr>
        <p:spPr>
          <a:xfrm>
            <a:off x="640080" y="1828800"/>
            <a:ext cx="10881360" cy="4206240"/>
          </a:xfrm>
          <a:prstGeom prst="rect">
            <a:avLst/>
          </a:prstGeom>
          <a:noFill/>
          <a:ln/>
        </p:spPr>
        <p:txBody>
          <a:bodyPr wrap="square" lIns="0" tIns="0" rIns="0" bIns="0" rtlCol="0" anchor="t"/>
          <a:lstStyle/>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Circuit of the aerobic endurance methods: continuous, Fartlek and interval, so the difference is felt not just read</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Then the three stretching methods: static active, static passive and PNF with a partner</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Record in your booklet what each one felt like, and which component it was developing</a:t>
            </a:r>
            <a:endParaRPr lang="en-US" sz="17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C</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Content area C</a:t>
            </a:r>
            <a:endParaRPr lang="en-US" sz="1150" dirty="0"/>
          </a:p>
        </p:txBody>
      </p:sp>
      <p:sp>
        <p:nvSpPr>
          <p:cNvPr id="4" name="Text 2"/>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Six questions this block answers.</a:t>
            </a:r>
            <a:endParaRPr lang="en-US" sz="3400" dirty="0"/>
          </a:p>
        </p:txBody>
      </p:sp>
      <p:sp>
        <p:nvSpPr>
          <p:cNvPr id="5" name="Shape 3"/>
          <p:cNvSpPr/>
          <p:nvPr/>
        </p:nvSpPr>
        <p:spPr>
          <a:xfrm>
            <a:off x="640080" y="1737360"/>
            <a:ext cx="3520440" cy="1874520"/>
          </a:xfrm>
          <a:prstGeom prst="roundRect">
            <a:avLst>
              <a:gd name="adj" fmla="val 3902"/>
            </a:avLst>
          </a:prstGeom>
          <a:solidFill>
            <a:srgbClr val="E4EFE8"/>
          </a:solidFill>
          <a:ln/>
        </p:spPr>
      </p:sp>
      <p:sp>
        <p:nvSpPr>
          <p:cNvPr id="6" name="Text 4"/>
          <p:cNvSpPr txBox="1"/>
          <p:nvPr/>
        </p:nvSpPr>
        <p:spPr>
          <a:xfrm>
            <a:off x="868680" y="1901952"/>
            <a:ext cx="914400" cy="365760"/>
          </a:xfrm>
          <a:prstGeom prst="rect">
            <a:avLst/>
          </a:prstGeom>
          <a:noFill/>
          <a:ln/>
        </p:spPr>
        <p:txBody>
          <a:bodyPr wrap="square" lIns="0" tIns="0" rIns="0" bIns="0" rtlCol="0" anchor="ctr"/>
          <a:lstStyle/>
          <a:p>
            <a:pPr indent="0" marL="0">
              <a:buNone/>
            </a:pPr>
            <a:r>
              <a:rPr lang="en-US" sz="1900" b="1" dirty="0">
                <a:solidFill>
                  <a:srgbClr val="2C6E49"/>
                </a:solidFill>
                <a:latin typeface="Arial" pitchFamily="34" charset="0"/>
                <a:ea typeface="Arial" pitchFamily="34" charset="-122"/>
                <a:cs typeface="Arial" pitchFamily="34" charset="-120"/>
              </a:rPr>
              <a:t>C1</a:t>
            </a:r>
            <a:endParaRPr lang="en-US" sz="1900" dirty="0"/>
          </a:p>
        </p:txBody>
      </p:sp>
      <p:sp>
        <p:nvSpPr>
          <p:cNvPr id="7" name="Text 5"/>
          <p:cNvSpPr txBox="1"/>
          <p:nvPr/>
        </p:nvSpPr>
        <p:spPr>
          <a:xfrm>
            <a:off x="868680" y="2359152"/>
            <a:ext cx="3063240" cy="1097280"/>
          </a:xfrm>
          <a:prstGeom prst="rect">
            <a:avLst/>
          </a:prstGeom>
          <a:noFill/>
          <a:ln/>
        </p:spPr>
        <p:txBody>
          <a:bodyPr wrap="square" lIns="0" tIns="0" rIns="0" bIns="0" rtlCol="0" anchor="t"/>
          <a:lstStyle/>
          <a:p>
            <a:pPr indent="0" marL="0">
              <a:buNone/>
            </a:pPr>
            <a:r>
              <a:rPr lang="en-US" sz="1450" dirty="0">
                <a:solidFill>
                  <a:srgbClr val="1F1E1B"/>
                </a:solidFill>
                <a:latin typeface="Calibri" pitchFamily="34" charset="0"/>
                <a:ea typeface="Calibri" pitchFamily="34" charset="-122"/>
                <a:cs typeface="Calibri" pitchFamily="34" charset="-120"/>
              </a:rPr>
              <a:t>What has to happen around every training session?</a:t>
            </a:r>
            <a:endParaRPr lang="en-US" sz="1450" dirty="0"/>
          </a:p>
        </p:txBody>
      </p:sp>
      <p:sp>
        <p:nvSpPr>
          <p:cNvPr id="8" name="Shape 6"/>
          <p:cNvSpPr/>
          <p:nvPr/>
        </p:nvSpPr>
        <p:spPr>
          <a:xfrm>
            <a:off x="4389120" y="1737360"/>
            <a:ext cx="3520440" cy="1874520"/>
          </a:xfrm>
          <a:prstGeom prst="roundRect">
            <a:avLst>
              <a:gd name="adj" fmla="val 3902"/>
            </a:avLst>
          </a:prstGeom>
          <a:solidFill>
            <a:srgbClr val="F1EFE5"/>
          </a:solidFill>
          <a:ln/>
        </p:spPr>
      </p:sp>
      <p:sp>
        <p:nvSpPr>
          <p:cNvPr id="9" name="Text 7"/>
          <p:cNvSpPr txBox="1"/>
          <p:nvPr/>
        </p:nvSpPr>
        <p:spPr>
          <a:xfrm>
            <a:off x="4617720" y="1901952"/>
            <a:ext cx="914400" cy="365760"/>
          </a:xfrm>
          <a:prstGeom prst="rect">
            <a:avLst/>
          </a:prstGeom>
          <a:noFill/>
          <a:ln/>
        </p:spPr>
        <p:txBody>
          <a:bodyPr wrap="square" lIns="0" tIns="0" rIns="0" bIns="0" rtlCol="0" anchor="ctr"/>
          <a:lstStyle/>
          <a:p>
            <a:pPr indent="0" marL="0">
              <a:buNone/>
            </a:pPr>
            <a:r>
              <a:rPr lang="en-US" sz="1900" b="1" dirty="0">
                <a:solidFill>
                  <a:srgbClr val="1F1E1B"/>
                </a:solidFill>
                <a:latin typeface="Arial" pitchFamily="34" charset="0"/>
                <a:ea typeface="Arial" pitchFamily="34" charset="-122"/>
                <a:cs typeface="Arial" pitchFamily="34" charset="-120"/>
              </a:rPr>
              <a:t>C2</a:t>
            </a:r>
            <a:endParaRPr lang="en-US" sz="1900" dirty="0"/>
          </a:p>
        </p:txBody>
      </p:sp>
      <p:sp>
        <p:nvSpPr>
          <p:cNvPr id="10" name="Text 8"/>
          <p:cNvSpPr txBox="1"/>
          <p:nvPr/>
        </p:nvSpPr>
        <p:spPr>
          <a:xfrm>
            <a:off x="4617720" y="2359152"/>
            <a:ext cx="3063240" cy="1097280"/>
          </a:xfrm>
          <a:prstGeom prst="rect">
            <a:avLst/>
          </a:prstGeom>
          <a:noFill/>
          <a:ln/>
        </p:spPr>
        <p:txBody>
          <a:bodyPr wrap="square" lIns="0" tIns="0" rIns="0" bIns="0" rtlCol="0" anchor="t"/>
          <a:lstStyle/>
          <a:p>
            <a:pPr indent="0" marL="0">
              <a:buNone/>
            </a:pPr>
            <a:r>
              <a:rPr lang="en-US" sz="1450" dirty="0">
                <a:solidFill>
                  <a:srgbClr val="1F1E1B"/>
                </a:solidFill>
                <a:latin typeface="Calibri" pitchFamily="34" charset="0"/>
                <a:ea typeface="Calibri" pitchFamily="34" charset="-122"/>
                <a:cs typeface="Calibri" pitchFamily="34" charset="-120"/>
              </a:rPr>
              <a:t>Which method develops which physical component?</a:t>
            </a:r>
            <a:endParaRPr lang="en-US" sz="1450" dirty="0"/>
          </a:p>
        </p:txBody>
      </p:sp>
      <p:sp>
        <p:nvSpPr>
          <p:cNvPr id="11" name="Shape 9"/>
          <p:cNvSpPr/>
          <p:nvPr/>
        </p:nvSpPr>
        <p:spPr>
          <a:xfrm>
            <a:off x="8138160" y="1737360"/>
            <a:ext cx="3520440" cy="1874520"/>
          </a:xfrm>
          <a:prstGeom prst="roundRect">
            <a:avLst>
              <a:gd name="adj" fmla="val 3902"/>
            </a:avLst>
          </a:prstGeom>
          <a:solidFill>
            <a:srgbClr val="F1EFE5"/>
          </a:solidFill>
          <a:ln/>
        </p:spPr>
      </p:sp>
      <p:sp>
        <p:nvSpPr>
          <p:cNvPr id="12" name="Text 10"/>
          <p:cNvSpPr txBox="1"/>
          <p:nvPr/>
        </p:nvSpPr>
        <p:spPr>
          <a:xfrm>
            <a:off x="8366760" y="1901952"/>
            <a:ext cx="914400" cy="365760"/>
          </a:xfrm>
          <a:prstGeom prst="rect">
            <a:avLst/>
          </a:prstGeom>
          <a:noFill/>
          <a:ln/>
        </p:spPr>
        <p:txBody>
          <a:bodyPr wrap="square" lIns="0" tIns="0" rIns="0" bIns="0" rtlCol="0" anchor="ctr"/>
          <a:lstStyle/>
          <a:p>
            <a:pPr indent="0" marL="0">
              <a:buNone/>
            </a:pPr>
            <a:r>
              <a:rPr lang="en-US" sz="1900" b="1" dirty="0">
                <a:solidFill>
                  <a:srgbClr val="1F1E1B"/>
                </a:solidFill>
                <a:latin typeface="Arial" pitchFamily="34" charset="0"/>
                <a:ea typeface="Arial" pitchFamily="34" charset="-122"/>
                <a:cs typeface="Arial" pitchFamily="34" charset="-120"/>
              </a:rPr>
              <a:t>C3</a:t>
            </a:r>
            <a:endParaRPr lang="en-US" sz="1900" dirty="0"/>
          </a:p>
        </p:txBody>
      </p:sp>
      <p:sp>
        <p:nvSpPr>
          <p:cNvPr id="13" name="Text 11"/>
          <p:cNvSpPr txBox="1"/>
          <p:nvPr/>
        </p:nvSpPr>
        <p:spPr>
          <a:xfrm>
            <a:off x="8366760" y="2359152"/>
            <a:ext cx="3063240" cy="1097280"/>
          </a:xfrm>
          <a:prstGeom prst="rect">
            <a:avLst/>
          </a:prstGeom>
          <a:noFill/>
          <a:ln/>
        </p:spPr>
        <p:txBody>
          <a:bodyPr wrap="square" lIns="0" tIns="0" rIns="0" bIns="0" rtlCol="0" anchor="t"/>
          <a:lstStyle/>
          <a:p>
            <a:pPr indent="0" marL="0">
              <a:buNone/>
            </a:pPr>
            <a:r>
              <a:rPr lang="en-US" sz="1450" dirty="0">
                <a:solidFill>
                  <a:srgbClr val="1F1E1B"/>
                </a:solidFill>
                <a:latin typeface="Calibri" pitchFamily="34" charset="0"/>
                <a:ea typeface="Calibri" pitchFamily="34" charset="-122"/>
                <a:cs typeface="Calibri" pitchFamily="34" charset="-120"/>
              </a:rPr>
              <a:t>Which method develops which skill-related component?</a:t>
            </a:r>
            <a:endParaRPr lang="en-US" sz="1450" dirty="0"/>
          </a:p>
        </p:txBody>
      </p:sp>
      <p:sp>
        <p:nvSpPr>
          <p:cNvPr id="14" name="Shape 12"/>
          <p:cNvSpPr/>
          <p:nvPr/>
        </p:nvSpPr>
        <p:spPr>
          <a:xfrm>
            <a:off x="640080" y="3840480"/>
            <a:ext cx="3520440" cy="1874520"/>
          </a:xfrm>
          <a:prstGeom prst="roundRect">
            <a:avLst>
              <a:gd name="adj" fmla="val 3902"/>
            </a:avLst>
          </a:prstGeom>
          <a:solidFill>
            <a:srgbClr val="F6ECDD"/>
          </a:solidFill>
          <a:ln/>
        </p:spPr>
      </p:sp>
      <p:sp>
        <p:nvSpPr>
          <p:cNvPr id="15" name="Text 13"/>
          <p:cNvSpPr txBox="1"/>
          <p:nvPr/>
        </p:nvSpPr>
        <p:spPr>
          <a:xfrm>
            <a:off x="868680" y="4005072"/>
            <a:ext cx="914400" cy="365760"/>
          </a:xfrm>
          <a:prstGeom prst="rect">
            <a:avLst/>
          </a:prstGeom>
          <a:noFill/>
          <a:ln/>
        </p:spPr>
        <p:txBody>
          <a:bodyPr wrap="square" lIns="0" tIns="0" rIns="0" bIns="0" rtlCol="0" anchor="ctr"/>
          <a:lstStyle/>
          <a:p>
            <a:pPr indent="0" marL="0">
              <a:buNone/>
            </a:pPr>
            <a:r>
              <a:rPr lang="en-US" sz="1900" b="1" dirty="0">
                <a:solidFill>
                  <a:srgbClr val="B36A00"/>
                </a:solidFill>
                <a:latin typeface="Arial" pitchFamily="34" charset="0"/>
                <a:ea typeface="Arial" pitchFamily="34" charset="-122"/>
                <a:cs typeface="Arial" pitchFamily="34" charset="-120"/>
              </a:rPr>
              <a:t>C4</a:t>
            </a:r>
            <a:endParaRPr lang="en-US" sz="1900" dirty="0"/>
          </a:p>
        </p:txBody>
      </p:sp>
      <p:sp>
        <p:nvSpPr>
          <p:cNvPr id="16" name="Text 14"/>
          <p:cNvSpPr txBox="1"/>
          <p:nvPr/>
        </p:nvSpPr>
        <p:spPr>
          <a:xfrm>
            <a:off x="868680" y="4462272"/>
            <a:ext cx="3063240" cy="1097280"/>
          </a:xfrm>
          <a:prstGeom prst="rect">
            <a:avLst/>
          </a:prstGeom>
          <a:noFill/>
          <a:ln/>
        </p:spPr>
        <p:txBody>
          <a:bodyPr wrap="square" lIns="0" tIns="0" rIns="0" bIns="0" rtlCol="0" anchor="t"/>
          <a:lstStyle/>
          <a:p>
            <a:pPr indent="0" marL="0">
              <a:buNone/>
            </a:pPr>
            <a:r>
              <a:rPr lang="en-US" sz="1450" dirty="0">
                <a:solidFill>
                  <a:srgbClr val="1F1E1B"/>
                </a:solidFill>
                <a:latin typeface="Calibri" pitchFamily="34" charset="0"/>
                <a:ea typeface="Calibri" pitchFamily="34" charset="-122"/>
                <a:cs typeface="Calibri" pitchFamily="34" charset="-120"/>
              </a:rPr>
              <a:t>What are the advantages and disadvantages of each?</a:t>
            </a:r>
            <a:endParaRPr lang="en-US" sz="1450" dirty="0"/>
          </a:p>
        </p:txBody>
      </p:sp>
      <p:sp>
        <p:nvSpPr>
          <p:cNvPr id="17" name="Shape 15"/>
          <p:cNvSpPr/>
          <p:nvPr/>
        </p:nvSpPr>
        <p:spPr>
          <a:xfrm>
            <a:off x="4389120" y="3840480"/>
            <a:ext cx="3520440" cy="1874520"/>
          </a:xfrm>
          <a:prstGeom prst="roundRect">
            <a:avLst>
              <a:gd name="adj" fmla="val 3902"/>
            </a:avLst>
          </a:prstGeom>
          <a:solidFill>
            <a:srgbClr val="F6ECDD"/>
          </a:solidFill>
          <a:ln/>
        </p:spPr>
      </p:sp>
      <p:sp>
        <p:nvSpPr>
          <p:cNvPr id="18" name="Text 16"/>
          <p:cNvSpPr txBox="1"/>
          <p:nvPr/>
        </p:nvSpPr>
        <p:spPr>
          <a:xfrm>
            <a:off x="4617720" y="4005072"/>
            <a:ext cx="914400" cy="365760"/>
          </a:xfrm>
          <a:prstGeom prst="rect">
            <a:avLst/>
          </a:prstGeom>
          <a:noFill/>
          <a:ln/>
        </p:spPr>
        <p:txBody>
          <a:bodyPr wrap="square" lIns="0" tIns="0" rIns="0" bIns="0" rtlCol="0" anchor="ctr"/>
          <a:lstStyle/>
          <a:p>
            <a:pPr indent="0" marL="0">
              <a:buNone/>
            </a:pPr>
            <a:r>
              <a:rPr lang="en-US" sz="1900" b="1" dirty="0">
                <a:solidFill>
                  <a:srgbClr val="B36A00"/>
                </a:solidFill>
                <a:latin typeface="Arial" pitchFamily="34" charset="0"/>
                <a:ea typeface="Arial" pitchFamily="34" charset="-122"/>
                <a:cs typeface="Arial" pitchFamily="34" charset="-120"/>
              </a:rPr>
              <a:t>C5</a:t>
            </a:r>
            <a:endParaRPr lang="en-US" sz="1900" dirty="0"/>
          </a:p>
        </p:txBody>
      </p:sp>
      <p:sp>
        <p:nvSpPr>
          <p:cNvPr id="19" name="Text 17"/>
          <p:cNvSpPr txBox="1"/>
          <p:nvPr/>
        </p:nvSpPr>
        <p:spPr>
          <a:xfrm>
            <a:off x="4617720" y="4462272"/>
            <a:ext cx="3063240" cy="1097280"/>
          </a:xfrm>
          <a:prstGeom prst="rect">
            <a:avLst/>
          </a:prstGeom>
          <a:noFill/>
          <a:ln/>
        </p:spPr>
        <p:txBody>
          <a:bodyPr wrap="square" lIns="0" tIns="0" rIns="0" bIns="0" rtlCol="0" anchor="t"/>
          <a:lstStyle/>
          <a:p>
            <a:pPr indent="0" marL="0">
              <a:buNone/>
            </a:pPr>
            <a:r>
              <a:rPr lang="en-US" sz="1450" dirty="0">
                <a:solidFill>
                  <a:srgbClr val="1F1E1B"/>
                </a:solidFill>
                <a:latin typeface="Calibri" pitchFamily="34" charset="0"/>
                <a:ea typeface="Calibri" pitchFamily="34" charset="-122"/>
                <a:cs typeface="Calibri" pitchFamily="34" charset="-120"/>
              </a:rPr>
              <a:t>Who provides the facilities to train?</a:t>
            </a:r>
            <a:endParaRPr lang="en-US" sz="1450" dirty="0"/>
          </a:p>
        </p:txBody>
      </p:sp>
      <p:sp>
        <p:nvSpPr>
          <p:cNvPr id="20" name="Shape 18"/>
          <p:cNvSpPr/>
          <p:nvPr/>
        </p:nvSpPr>
        <p:spPr>
          <a:xfrm>
            <a:off x="8138160" y="3840480"/>
            <a:ext cx="3520440" cy="1874520"/>
          </a:xfrm>
          <a:prstGeom prst="roundRect">
            <a:avLst>
              <a:gd name="adj" fmla="val 3902"/>
            </a:avLst>
          </a:prstGeom>
          <a:solidFill>
            <a:srgbClr val="FAE6E8"/>
          </a:solidFill>
          <a:ln/>
        </p:spPr>
      </p:sp>
      <p:sp>
        <p:nvSpPr>
          <p:cNvPr id="21" name="Text 19"/>
          <p:cNvSpPr txBox="1"/>
          <p:nvPr/>
        </p:nvSpPr>
        <p:spPr>
          <a:xfrm>
            <a:off x="8366760" y="4005072"/>
            <a:ext cx="914400" cy="365760"/>
          </a:xfrm>
          <a:prstGeom prst="rect">
            <a:avLst/>
          </a:prstGeom>
          <a:noFill/>
          <a:ln/>
        </p:spPr>
        <p:txBody>
          <a:bodyPr wrap="square" lIns="0" tIns="0" rIns="0" bIns="0" rtlCol="0" anchor="ctr"/>
          <a:lstStyle/>
          <a:p>
            <a:pPr indent="0" marL="0">
              <a:buNone/>
            </a:pPr>
            <a:r>
              <a:rPr lang="en-US" sz="1900" b="1" dirty="0">
                <a:solidFill>
                  <a:srgbClr val="D0202E"/>
                </a:solidFill>
                <a:latin typeface="Arial" pitchFamily="34" charset="0"/>
                <a:ea typeface="Arial" pitchFamily="34" charset="-122"/>
                <a:cs typeface="Arial" pitchFamily="34" charset="-120"/>
              </a:rPr>
              <a:t>C6</a:t>
            </a:r>
            <a:endParaRPr lang="en-US" sz="1900" dirty="0"/>
          </a:p>
        </p:txBody>
      </p:sp>
      <p:sp>
        <p:nvSpPr>
          <p:cNvPr id="22" name="Text 20"/>
          <p:cNvSpPr txBox="1"/>
          <p:nvPr/>
        </p:nvSpPr>
        <p:spPr>
          <a:xfrm>
            <a:off x="8366760" y="4462272"/>
            <a:ext cx="3063240" cy="1097280"/>
          </a:xfrm>
          <a:prstGeom prst="rect">
            <a:avLst/>
          </a:prstGeom>
          <a:noFill/>
          <a:ln/>
        </p:spPr>
        <p:txBody>
          <a:bodyPr wrap="square" lIns="0" tIns="0" rIns="0" bIns="0" rtlCol="0" anchor="t"/>
          <a:lstStyle/>
          <a:p>
            <a:pPr indent="0" marL="0">
              <a:buNone/>
            </a:pPr>
            <a:r>
              <a:rPr lang="en-US" sz="1450" dirty="0">
                <a:solidFill>
                  <a:srgbClr val="1F1E1B"/>
                </a:solidFill>
                <a:latin typeface="Calibri" pitchFamily="34" charset="0"/>
                <a:ea typeface="Calibri" pitchFamily="34" charset="-122"/>
                <a:cs typeface="Calibri" pitchFamily="34" charset="-120"/>
              </a:rPr>
              <a:t>What does long-term training do to the body?</a:t>
            </a:r>
            <a:endParaRPr lang="en-US" sz="1450" dirty="0"/>
          </a:p>
        </p:txBody>
      </p:sp>
      <p:sp>
        <p:nvSpPr>
          <p:cNvPr id="23" name="Text 21"/>
          <p:cNvSpPr txBox="1"/>
          <p:nvPr/>
        </p:nvSpPr>
        <p:spPr>
          <a:xfrm>
            <a:off x="640080" y="5989320"/>
            <a:ext cx="10881360" cy="457200"/>
          </a:xfrm>
          <a:prstGeom prst="rect">
            <a:avLst/>
          </a:prstGeom>
          <a:noFill/>
          <a:ln/>
        </p:spPr>
        <p:txBody>
          <a:bodyPr wrap="square" lIns="0" tIns="0" rIns="0" bIns="0" rtlCol="0" anchor="ctr"/>
          <a:lstStyle/>
          <a:p>
            <a:pPr indent="0" marL="0">
              <a:buNone/>
            </a:pPr>
            <a:r>
              <a:rPr lang="en-US" sz="1550" dirty="0">
                <a:solidFill>
                  <a:srgbClr val="565349"/>
                </a:solidFill>
                <a:latin typeface="Calibri" pitchFamily="34" charset="0"/>
                <a:ea typeface="Calibri" pitchFamily="34" charset="-122"/>
                <a:cs typeface="Calibri" pitchFamily="34" charset="-120"/>
              </a:rPr>
              <a:t>Your own test results from area B are the reason for choosing a method. A weakness in the data becomes a method in the programme.</a:t>
            </a:r>
            <a:endParaRPr lang="en-US" sz="155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C</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Week 27 · Lesson 6</a:t>
            </a:r>
            <a:endParaRPr lang="en-US" sz="1150" dirty="0"/>
          </a:p>
        </p:txBody>
      </p:sp>
      <p:sp>
        <p:nvSpPr>
          <p:cNvPr id="4" name="Text 2"/>
          <p:cNvSpPr txBox="1"/>
          <p:nvPr/>
        </p:nvSpPr>
        <p:spPr>
          <a:xfrm>
            <a:off x="640080" y="1005840"/>
            <a:ext cx="3657600" cy="365760"/>
          </a:xfrm>
          <a:prstGeom prst="rect">
            <a:avLst/>
          </a:prstGeom>
          <a:noFill/>
          <a:ln/>
        </p:spPr>
        <p:txBody>
          <a:bodyPr wrap="square" lIns="0" tIns="0" rIns="0" bIns="0" rtlCol="0" anchor="ctr"/>
          <a:lstStyle/>
          <a:p>
            <a:pPr indent="0" marL="0">
              <a:buNone/>
            </a:pPr>
            <a:r>
              <a:rPr lang="en-US" sz="1500" b="1" spc="400" kern="0" dirty="0">
                <a:solidFill>
                  <a:srgbClr val="2C6E49"/>
                </a:solidFill>
                <a:latin typeface="Calibri" pitchFamily="34" charset="0"/>
                <a:ea typeface="Calibri" pitchFamily="34" charset="-122"/>
                <a:cs typeface="Calibri" pitchFamily="34" charset="-120"/>
              </a:rPr>
              <a:t>LESSON 6</a:t>
            </a:r>
            <a:endParaRPr lang="en-US" sz="1500" dirty="0"/>
          </a:p>
        </p:txBody>
      </p:sp>
      <p:sp>
        <p:nvSpPr>
          <p:cNvPr id="5" name="Text 3"/>
          <p:cNvSpPr txBox="1"/>
          <p:nvPr/>
        </p:nvSpPr>
        <p:spPr>
          <a:xfrm>
            <a:off x="640080" y="1417320"/>
            <a:ext cx="10911535" cy="1371600"/>
          </a:xfrm>
          <a:prstGeom prst="rect">
            <a:avLst/>
          </a:prstGeom>
          <a:noFill/>
          <a:ln/>
        </p:spPr>
        <p:txBody>
          <a:bodyPr wrap="square" lIns="0" tIns="0" rIns="0" bIns="0" rtlCol="0" anchor="ctr"/>
          <a:lstStyle/>
          <a:p>
            <a:pPr indent="0" marL="0">
              <a:buNone/>
            </a:pPr>
            <a:r>
              <a:rPr lang="en-US" sz="4400" b="1" dirty="0">
                <a:solidFill>
                  <a:srgbClr val="1F1E1B"/>
                </a:solidFill>
                <a:latin typeface="Arial" pitchFamily="34" charset="0"/>
                <a:ea typeface="Arial" pitchFamily="34" charset="-122"/>
                <a:cs typeface="Arial" pitchFamily="34" charset="-120"/>
              </a:rPr>
              <a:t>Methods for skill-related components</a:t>
            </a:r>
            <a:endParaRPr lang="en-US" sz="4400" dirty="0"/>
          </a:p>
        </p:txBody>
      </p:sp>
      <p:sp>
        <p:nvSpPr>
          <p:cNvPr id="6" name="Text 4"/>
          <p:cNvSpPr txBox="1"/>
          <p:nvPr/>
        </p:nvSpPr>
        <p:spPr>
          <a:xfrm>
            <a:off x="640080" y="3200400"/>
            <a:ext cx="5486400" cy="320040"/>
          </a:xfrm>
          <a:prstGeom prst="rect">
            <a:avLst/>
          </a:prstGeom>
          <a:noFill/>
          <a:ln/>
        </p:spPr>
        <p:txBody>
          <a:bodyPr wrap="square" lIns="0" tIns="0" rIns="0" bIns="0" rtlCol="0" anchor="ctr"/>
          <a:lstStyle/>
          <a:p>
            <a:pPr indent="0" marL="0">
              <a:buNone/>
            </a:pPr>
            <a:r>
              <a:rPr lang="en-US" sz="1400" b="1" dirty="0">
                <a:solidFill>
                  <a:srgbClr val="6E6B5E"/>
                </a:solidFill>
                <a:latin typeface="Calibri" pitchFamily="34" charset="0"/>
                <a:ea typeface="Calibri" pitchFamily="34" charset="-122"/>
                <a:cs typeface="Calibri" pitchFamily="34" charset="-120"/>
              </a:rPr>
              <a:t>By the end of this lesson…</a:t>
            </a:r>
            <a:endParaRPr lang="en-US" sz="1400" dirty="0"/>
          </a:p>
        </p:txBody>
      </p:sp>
      <p:sp>
        <p:nvSpPr>
          <p:cNvPr id="7" name="Text 5"/>
          <p:cNvSpPr txBox="1"/>
          <p:nvPr/>
        </p:nvSpPr>
        <p:spPr>
          <a:xfrm>
            <a:off x="640080" y="3611880"/>
            <a:ext cx="8778240" cy="2194560"/>
          </a:xfrm>
          <a:prstGeom prst="rect">
            <a:avLst/>
          </a:prstGeom>
          <a:noFill/>
          <a:ln/>
        </p:spPr>
        <p:txBody>
          <a:bodyPr wrap="square" lIns="0" tIns="0" rIns="0" bIns="0" rtlCol="0" anchor="t"/>
          <a:lstStyle/>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Name the training method for each skill-related component</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Describe SAQ training and plyometrics</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Match a method to a performer's sport</a:t>
            </a:r>
            <a:endParaRPr lang="en-US" sz="1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C</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6</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2C6E49"/>
                </a:solidFill>
                <a:latin typeface="Calibri" pitchFamily="34" charset="0"/>
                <a:ea typeface="Calibri" pitchFamily="34" charset="-122"/>
                <a:cs typeface="Calibri" pitchFamily="34" charset="-120"/>
              </a:rPr>
              <a:t>RETRIEVAL</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Do now.</a:t>
            </a:r>
            <a:endParaRPr lang="en-US" sz="3400" dirty="0"/>
          </a:p>
        </p:txBody>
      </p:sp>
      <p:sp>
        <p:nvSpPr>
          <p:cNvPr id="6" name="Text 4"/>
          <p:cNvSpPr txBox="1"/>
          <p:nvPr/>
        </p:nvSpPr>
        <p:spPr>
          <a:xfrm>
            <a:off x="640080" y="1417320"/>
            <a:ext cx="8229600" cy="320040"/>
          </a:xfrm>
          <a:prstGeom prst="rect">
            <a:avLst/>
          </a:prstGeom>
          <a:noFill/>
          <a:ln/>
        </p:spPr>
        <p:txBody>
          <a:bodyPr wrap="square" lIns="0" tIns="0" rIns="0" bIns="0" rtlCol="0" anchor="ctr"/>
          <a:lstStyle/>
          <a:p>
            <a:pPr indent="0" marL="0">
              <a:buNone/>
            </a:pPr>
            <a:r>
              <a:rPr lang="en-US" sz="1500" i="1" dirty="0">
                <a:solidFill>
                  <a:srgbClr val="6E6B5E"/>
                </a:solidFill>
                <a:latin typeface="Calibri" pitchFamily="34" charset="0"/>
                <a:ea typeface="Calibri" pitchFamily="34" charset="-122"/>
                <a:cs typeface="Calibri" pitchFamily="34" charset="-120"/>
              </a:rPr>
              <a:t>In your book, full sentences, on your own. 5 minutes.</a:t>
            </a:r>
            <a:endParaRPr lang="en-US" sz="1500" dirty="0"/>
          </a:p>
        </p:txBody>
      </p:sp>
      <p:sp>
        <p:nvSpPr>
          <p:cNvPr id="7" name="Text 5"/>
          <p:cNvSpPr txBox="1"/>
          <p:nvPr/>
        </p:nvSpPr>
        <p:spPr>
          <a:xfrm>
            <a:off x="640080" y="1965960"/>
            <a:ext cx="6675120" cy="3931920"/>
          </a:xfrm>
          <a:prstGeom prst="rect">
            <a:avLst/>
          </a:prstGeom>
          <a:noFill/>
          <a:ln/>
        </p:spPr>
        <p:txBody>
          <a:bodyPr wrap="square" lIns="0" tIns="0" rIns="0" bIns="0" rtlCol="0" anchor="t"/>
          <a:lstStyle/>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1.  Name the three speed training methods</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2.  For speed, what happens to the rest periods in interval training?</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3.  Describe acceleration sprints</a:t>
            </a:r>
            <a:endParaRPr lang="en-US" sz="1900" dirty="0"/>
          </a:p>
        </p:txBody>
      </p:sp>
      <p:sp>
        <p:nvSpPr>
          <p:cNvPr id="8" name="Shape 6"/>
          <p:cNvSpPr/>
          <p:nvPr/>
        </p:nvSpPr>
        <p:spPr>
          <a:xfrm>
            <a:off x="7772400" y="1965960"/>
            <a:ext cx="3749040" cy="3931920"/>
          </a:xfrm>
          <a:prstGeom prst="roundRect">
            <a:avLst>
              <a:gd name="adj" fmla="val 1951"/>
            </a:avLst>
          </a:prstGeom>
          <a:solidFill>
            <a:srgbClr val="F1EFE5"/>
          </a:solidFill>
          <a:ln/>
        </p:spPr>
      </p:sp>
      <p:sp>
        <p:nvSpPr>
          <p:cNvPr id="9" name="Text 7"/>
          <p:cNvSpPr txBox="1"/>
          <p:nvPr/>
        </p:nvSpPr>
        <p:spPr>
          <a:xfrm>
            <a:off x="8001000" y="2148840"/>
            <a:ext cx="3291840" cy="320040"/>
          </a:xfrm>
          <a:prstGeom prst="rect">
            <a:avLst/>
          </a:prstGeom>
          <a:noFill/>
          <a:ln/>
        </p:spPr>
        <p:txBody>
          <a:bodyPr wrap="square" lIns="0" tIns="0" rIns="0" bIns="0" rtlCol="0" anchor="ctr"/>
          <a:lstStyle/>
          <a:p>
            <a:pPr indent="0" marL="0">
              <a:buNone/>
            </a:pPr>
            <a:r>
              <a:rPr lang="en-US" sz="1300" b="1" dirty="0">
                <a:solidFill>
                  <a:srgbClr val="6E6B5E"/>
                </a:solidFill>
                <a:latin typeface="Calibri" pitchFamily="34" charset="0"/>
                <a:ea typeface="Calibri" pitchFamily="34" charset="-122"/>
                <a:cs typeface="Calibri" pitchFamily="34" charset="-120"/>
              </a:rPr>
              <a:t>Answers: reveal after 5 min</a:t>
            </a:r>
            <a:endParaRPr lang="en-US" sz="1300" dirty="0"/>
          </a:p>
        </p:txBody>
      </p:sp>
      <p:sp>
        <p:nvSpPr>
          <p:cNvPr id="10" name="Text 8"/>
          <p:cNvSpPr txBox="1"/>
          <p:nvPr/>
        </p:nvSpPr>
        <p:spPr>
          <a:xfrm>
            <a:off x="8001000" y="2560320"/>
            <a:ext cx="3291840" cy="3200400"/>
          </a:xfrm>
          <a:prstGeom prst="rect">
            <a:avLst/>
          </a:prstGeom>
          <a:noFill/>
          <a:ln/>
        </p:spPr>
        <p:txBody>
          <a:bodyPr wrap="square" lIns="0" tIns="0" rIns="0" bIns="0" rtlCol="0" anchor="t"/>
          <a:lstStyle/>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1.  Acceleration sprints · interval training · resistance drills</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2.  They increase in number, and work intensity increases</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3.  Pace gradually increased from a standing or rolling start to jogging, striding, then a maximal sprint</a:t>
            </a:r>
            <a:endParaRPr lang="en-US" sz="14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C</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6</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2C6E49"/>
                </a:solidFill>
                <a:latin typeface="Calibri" pitchFamily="34" charset="0"/>
                <a:ea typeface="Calibri" pitchFamily="34" charset="-122"/>
                <a:cs typeface="Calibri" pitchFamily="34" charset="-120"/>
              </a:rPr>
              <a:t>LEARN</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Five components, five methods.</a:t>
            </a:r>
            <a:endParaRPr lang="en-US" sz="3400" dirty="0"/>
          </a:p>
        </p:txBody>
      </p:sp>
      <p:sp>
        <p:nvSpPr>
          <p:cNvPr id="6" name="Shape 4"/>
          <p:cNvSpPr/>
          <p:nvPr/>
        </p:nvSpPr>
        <p:spPr>
          <a:xfrm>
            <a:off x="640080" y="1691640"/>
            <a:ext cx="10881360" cy="804672"/>
          </a:xfrm>
          <a:prstGeom prst="roundRect">
            <a:avLst>
              <a:gd name="adj" fmla="val 5682"/>
            </a:avLst>
          </a:prstGeom>
          <a:solidFill>
            <a:srgbClr val="E4EFE8"/>
          </a:solidFill>
          <a:ln/>
        </p:spPr>
      </p:sp>
      <p:sp>
        <p:nvSpPr>
          <p:cNvPr id="7" name="Text 5"/>
          <p:cNvSpPr txBox="1"/>
          <p:nvPr/>
        </p:nvSpPr>
        <p:spPr>
          <a:xfrm>
            <a:off x="841248" y="1783080"/>
            <a:ext cx="2377440" cy="658368"/>
          </a:xfrm>
          <a:prstGeom prst="rect">
            <a:avLst/>
          </a:prstGeom>
          <a:noFill/>
          <a:ln/>
        </p:spPr>
        <p:txBody>
          <a:bodyPr wrap="square" lIns="0" tIns="0" rIns="0" bIns="0" rtlCol="0" anchor="t"/>
          <a:lstStyle/>
          <a:p>
            <a:pPr indent="0" marL="0">
              <a:buNone/>
            </a:pPr>
            <a:r>
              <a:rPr lang="en-US" sz="1550" b="1" dirty="0">
                <a:solidFill>
                  <a:srgbClr val="2C6E49"/>
                </a:solidFill>
                <a:latin typeface="Calibri" pitchFamily="34" charset="0"/>
                <a:ea typeface="Calibri" pitchFamily="34" charset="-122"/>
                <a:cs typeface="Calibri" pitchFamily="34" charset="-120"/>
              </a:rPr>
              <a:t>Agility</a:t>
            </a:r>
            <a:endParaRPr lang="en-US" sz="1550" dirty="0"/>
          </a:p>
        </p:txBody>
      </p:sp>
      <p:sp>
        <p:nvSpPr>
          <p:cNvPr id="8" name="Text 6"/>
          <p:cNvSpPr txBox="1"/>
          <p:nvPr/>
        </p:nvSpPr>
        <p:spPr>
          <a:xfrm>
            <a:off x="3337560" y="1783080"/>
            <a:ext cx="7955280" cy="69494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Speed Agility and Quickness training, or SAQ: drills used to develop physical ability and motor skills</a:t>
            </a:r>
            <a:endParaRPr lang="en-US" sz="1350" dirty="0"/>
          </a:p>
        </p:txBody>
      </p:sp>
      <p:sp>
        <p:nvSpPr>
          <p:cNvPr id="9" name="Shape 7"/>
          <p:cNvSpPr/>
          <p:nvPr/>
        </p:nvSpPr>
        <p:spPr>
          <a:xfrm>
            <a:off x="640080" y="2606040"/>
            <a:ext cx="10881360" cy="804672"/>
          </a:xfrm>
          <a:prstGeom prst="roundRect">
            <a:avLst>
              <a:gd name="adj" fmla="val 5682"/>
            </a:avLst>
          </a:prstGeom>
          <a:solidFill>
            <a:srgbClr val="FFFFFF"/>
          </a:solidFill>
          <a:ln/>
        </p:spPr>
      </p:sp>
      <p:sp>
        <p:nvSpPr>
          <p:cNvPr id="10" name="Text 8"/>
          <p:cNvSpPr txBox="1"/>
          <p:nvPr/>
        </p:nvSpPr>
        <p:spPr>
          <a:xfrm>
            <a:off x="841248" y="2697480"/>
            <a:ext cx="2377440" cy="658368"/>
          </a:xfrm>
          <a:prstGeom prst="rect">
            <a:avLst/>
          </a:prstGeom>
          <a:noFill/>
          <a:ln/>
        </p:spPr>
        <p:txBody>
          <a:bodyPr wrap="square" lIns="0" tIns="0" rIns="0" bIns="0" rtlCol="0" anchor="t"/>
          <a:lstStyle/>
          <a:p>
            <a:pPr indent="0" marL="0">
              <a:buNone/>
            </a:pPr>
            <a:r>
              <a:rPr lang="en-US" sz="1550" b="1" dirty="0">
                <a:solidFill>
                  <a:srgbClr val="2C6E49"/>
                </a:solidFill>
                <a:latin typeface="Calibri" pitchFamily="34" charset="0"/>
                <a:ea typeface="Calibri" pitchFamily="34" charset="-122"/>
                <a:cs typeface="Calibri" pitchFamily="34" charset="-120"/>
              </a:rPr>
              <a:t>Power</a:t>
            </a:r>
            <a:endParaRPr lang="en-US" sz="1550" dirty="0"/>
          </a:p>
        </p:txBody>
      </p:sp>
      <p:sp>
        <p:nvSpPr>
          <p:cNvPr id="11" name="Text 9"/>
          <p:cNvSpPr txBox="1"/>
          <p:nvPr/>
        </p:nvSpPr>
        <p:spPr>
          <a:xfrm>
            <a:off x="3337560" y="2697480"/>
            <a:ext cx="7955280" cy="69494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plyometrics: lunging, bounding, incline press-ups, barrier hopping and jumping</a:t>
            </a:r>
            <a:endParaRPr lang="en-US" sz="1350" dirty="0"/>
          </a:p>
        </p:txBody>
      </p:sp>
      <p:sp>
        <p:nvSpPr>
          <p:cNvPr id="12" name="Shape 10"/>
          <p:cNvSpPr/>
          <p:nvPr/>
        </p:nvSpPr>
        <p:spPr>
          <a:xfrm>
            <a:off x="640080" y="3520440"/>
            <a:ext cx="10881360" cy="804672"/>
          </a:xfrm>
          <a:prstGeom prst="roundRect">
            <a:avLst>
              <a:gd name="adj" fmla="val 5682"/>
            </a:avLst>
          </a:prstGeom>
          <a:solidFill>
            <a:srgbClr val="E4EFE8"/>
          </a:solidFill>
          <a:ln/>
        </p:spPr>
      </p:sp>
      <p:sp>
        <p:nvSpPr>
          <p:cNvPr id="13" name="Text 11"/>
          <p:cNvSpPr txBox="1"/>
          <p:nvPr/>
        </p:nvSpPr>
        <p:spPr>
          <a:xfrm>
            <a:off x="841248" y="3611880"/>
            <a:ext cx="2377440" cy="658368"/>
          </a:xfrm>
          <a:prstGeom prst="rect">
            <a:avLst/>
          </a:prstGeom>
          <a:noFill/>
          <a:ln/>
        </p:spPr>
        <p:txBody>
          <a:bodyPr wrap="square" lIns="0" tIns="0" rIns="0" bIns="0" rtlCol="0" anchor="t"/>
          <a:lstStyle/>
          <a:p>
            <a:pPr indent="0" marL="0">
              <a:buNone/>
            </a:pPr>
            <a:r>
              <a:rPr lang="en-US" sz="1550" b="1" dirty="0">
                <a:solidFill>
                  <a:srgbClr val="2C6E49"/>
                </a:solidFill>
                <a:latin typeface="Calibri" pitchFamily="34" charset="0"/>
                <a:ea typeface="Calibri" pitchFamily="34" charset="-122"/>
                <a:cs typeface="Calibri" pitchFamily="34" charset="-120"/>
              </a:rPr>
              <a:t>Balance</a:t>
            </a:r>
            <a:endParaRPr lang="en-US" sz="1550" dirty="0"/>
          </a:p>
        </p:txBody>
      </p:sp>
      <p:sp>
        <p:nvSpPr>
          <p:cNvPr id="14" name="Text 12"/>
          <p:cNvSpPr txBox="1"/>
          <p:nvPr/>
        </p:nvSpPr>
        <p:spPr>
          <a:xfrm>
            <a:off x="3337560" y="3611880"/>
            <a:ext cx="7955280" cy="69494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specific training exercises that require balancing on a reduced size base of support</a:t>
            </a:r>
            <a:endParaRPr lang="en-US" sz="1350" dirty="0"/>
          </a:p>
        </p:txBody>
      </p:sp>
      <p:sp>
        <p:nvSpPr>
          <p:cNvPr id="15" name="Shape 13"/>
          <p:cNvSpPr/>
          <p:nvPr/>
        </p:nvSpPr>
        <p:spPr>
          <a:xfrm>
            <a:off x="640080" y="4434840"/>
            <a:ext cx="10881360" cy="804672"/>
          </a:xfrm>
          <a:prstGeom prst="roundRect">
            <a:avLst>
              <a:gd name="adj" fmla="val 5682"/>
            </a:avLst>
          </a:prstGeom>
          <a:solidFill>
            <a:srgbClr val="FFFFFF"/>
          </a:solidFill>
          <a:ln/>
        </p:spPr>
      </p:sp>
      <p:sp>
        <p:nvSpPr>
          <p:cNvPr id="16" name="Text 14"/>
          <p:cNvSpPr txBox="1"/>
          <p:nvPr/>
        </p:nvSpPr>
        <p:spPr>
          <a:xfrm>
            <a:off x="841248" y="4526280"/>
            <a:ext cx="2377440" cy="658368"/>
          </a:xfrm>
          <a:prstGeom prst="rect">
            <a:avLst/>
          </a:prstGeom>
          <a:noFill/>
          <a:ln/>
        </p:spPr>
        <p:txBody>
          <a:bodyPr wrap="square" lIns="0" tIns="0" rIns="0" bIns="0" rtlCol="0" anchor="t"/>
          <a:lstStyle/>
          <a:p>
            <a:pPr indent="0" marL="0">
              <a:buNone/>
            </a:pPr>
            <a:r>
              <a:rPr lang="en-US" sz="1550" b="1" dirty="0">
                <a:solidFill>
                  <a:srgbClr val="2C6E49"/>
                </a:solidFill>
                <a:latin typeface="Calibri" pitchFamily="34" charset="0"/>
                <a:ea typeface="Calibri" pitchFamily="34" charset="-122"/>
                <a:cs typeface="Calibri" pitchFamily="34" charset="-120"/>
              </a:rPr>
              <a:t>Coordination</a:t>
            </a:r>
            <a:endParaRPr lang="en-US" sz="1550" dirty="0"/>
          </a:p>
        </p:txBody>
      </p:sp>
      <p:sp>
        <p:nvSpPr>
          <p:cNvPr id="17" name="Text 15"/>
          <p:cNvSpPr txBox="1"/>
          <p:nvPr/>
        </p:nvSpPr>
        <p:spPr>
          <a:xfrm>
            <a:off x="3337560" y="4526280"/>
            <a:ext cx="7955280" cy="69494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specific training exercises using two or more body parts together</a:t>
            </a:r>
            <a:endParaRPr lang="en-US" sz="1350" dirty="0"/>
          </a:p>
        </p:txBody>
      </p:sp>
      <p:sp>
        <p:nvSpPr>
          <p:cNvPr id="18" name="Shape 16"/>
          <p:cNvSpPr/>
          <p:nvPr/>
        </p:nvSpPr>
        <p:spPr>
          <a:xfrm>
            <a:off x="640080" y="5349240"/>
            <a:ext cx="10881360" cy="804672"/>
          </a:xfrm>
          <a:prstGeom prst="roundRect">
            <a:avLst>
              <a:gd name="adj" fmla="val 5682"/>
            </a:avLst>
          </a:prstGeom>
          <a:solidFill>
            <a:srgbClr val="E4EFE8"/>
          </a:solidFill>
          <a:ln/>
        </p:spPr>
      </p:sp>
      <p:sp>
        <p:nvSpPr>
          <p:cNvPr id="19" name="Text 17"/>
          <p:cNvSpPr txBox="1"/>
          <p:nvPr/>
        </p:nvSpPr>
        <p:spPr>
          <a:xfrm>
            <a:off x="841248" y="5440680"/>
            <a:ext cx="2377440" cy="658368"/>
          </a:xfrm>
          <a:prstGeom prst="rect">
            <a:avLst/>
          </a:prstGeom>
          <a:noFill/>
          <a:ln/>
        </p:spPr>
        <p:txBody>
          <a:bodyPr wrap="square" lIns="0" tIns="0" rIns="0" bIns="0" rtlCol="0" anchor="t"/>
          <a:lstStyle/>
          <a:p>
            <a:pPr indent="0" marL="0">
              <a:buNone/>
            </a:pPr>
            <a:r>
              <a:rPr lang="en-US" sz="1550" b="1" dirty="0">
                <a:solidFill>
                  <a:srgbClr val="2C6E49"/>
                </a:solidFill>
                <a:latin typeface="Calibri" pitchFamily="34" charset="0"/>
                <a:ea typeface="Calibri" pitchFamily="34" charset="-122"/>
                <a:cs typeface="Calibri" pitchFamily="34" charset="-120"/>
              </a:rPr>
              <a:t>Reaction time</a:t>
            </a:r>
            <a:endParaRPr lang="en-US" sz="1550" dirty="0"/>
          </a:p>
        </p:txBody>
      </p:sp>
      <p:sp>
        <p:nvSpPr>
          <p:cNvPr id="20" name="Text 18"/>
          <p:cNvSpPr txBox="1"/>
          <p:nvPr/>
        </p:nvSpPr>
        <p:spPr>
          <a:xfrm>
            <a:off x="3337560" y="5440680"/>
            <a:ext cx="7955280" cy="69494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specific training exercises to practise quick responses to an external stimulus</a:t>
            </a:r>
            <a:endParaRPr lang="en-US" sz="1350" dirty="0"/>
          </a:p>
        </p:txBody>
      </p:sp>
      <p:sp>
        <p:nvSpPr>
          <p:cNvPr id="21" name="Text 19"/>
          <p:cNvSpPr txBox="1"/>
          <p:nvPr/>
        </p:nvSpPr>
        <p:spPr>
          <a:xfrm>
            <a:off x="640080" y="6309360"/>
            <a:ext cx="10881360" cy="365760"/>
          </a:xfrm>
          <a:prstGeom prst="rect">
            <a:avLst/>
          </a:prstGeom>
          <a:noFill/>
          <a:ln/>
        </p:spPr>
        <p:txBody>
          <a:bodyPr wrap="square" lIns="0" tIns="0" rIns="0" bIns="0" rtlCol="0" anchor="ctr"/>
          <a:lstStyle/>
          <a:p>
            <a:pPr indent="0" marL="0">
              <a:buNone/>
            </a:pPr>
            <a:r>
              <a:rPr lang="en-US" sz="1450" dirty="0">
                <a:solidFill>
                  <a:srgbClr val="565349"/>
                </a:solidFill>
                <a:latin typeface="Calibri" pitchFamily="34" charset="0"/>
                <a:ea typeface="Calibri" pitchFamily="34" charset="-122"/>
                <a:cs typeface="Calibri" pitchFamily="34" charset="-120"/>
              </a:rPr>
              <a:t>Plyometrics is the power method, and it appeared in a photograph-matching question. Know what it looks like as well as what it is called.</a:t>
            </a:r>
            <a:endParaRPr lang="en-US" sz="145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C</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Week 27 · Lesson 7</a:t>
            </a:r>
            <a:endParaRPr lang="en-US" sz="1150" dirty="0"/>
          </a:p>
        </p:txBody>
      </p:sp>
      <p:sp>
        <p:nvSpPr>
          <p:cNvPr id="4" name="Text 2"/>
          <p:cNvSpPr txBox="1"/>
          <p:nvPr/>
        </p:nvSpPr>
        <p:spPr>
          <a:xfrm>
            <a:off x="640080" y="1005840"/>
            <a:ext cx="3657600" cy="365760"/>
          </a:xfrm>
          <a:prstGeom prst="rect">
            <a:avLst/>
          </a:prstGeom>
          <a:noFill/>
          <a:ln/>
        </p:spPr>
        <p:txBody>
          <a:bodyPr wrap="square" lIns="0" tIns="0" rIns="0" bIns="0" rtlCol="0" anchor="ctr"/>
          <a:lstStyle/>
          <a:p>
            <a:pPr indent="0" marL="0">
              <a:buNone/>
            </a:pPr>
            <a:r>
              <a:rPr lang="en-US" sz="1500" b="1" spc="400" kern="0" dirty="0">
                <a:solidFill>
                  <a:srgbClr val="2C6E49"/>
                </a:solidFill>
                <a:latin typeface="Calibri" pitchFamily="34" charset="0"/>
                <a:ea typeface="Calibri" pitchFamily="34" charset="-122"/>
                <a:cs typeface="Calibri" pitchFamily="34" charset="-120"/>
              </a:rPr>
              <a:t>LESSON 7</a:t>
            </a:r>
            <a:endParaRPr lang="en-US" sz="1500" dirty="0"/>
          </a:p>
        </p:txBody>
      </p:sp>
      <p:sp>
        <p:nvSpPr>
          <p:cNvPr id="5" name="Text 3"/>
          <p:cNvSpPr txBox="1"/>
          <p:nvPr/>
        </p:nvSpPr>
        <p:spPr>
          <a:xfrm>
            <a:off x="640080" y="1417320"/>
            <a:ext cx="10911535" cy="1371600"/>
          </a:xfrm>
          <a:prstGeom prst="rect">
            <a:avLst/>
          </a:prstGeom>
          <a:noFill/>
          <a:ln/>
        </p:spPr>
        <p:txBody>
          <a:bodyPr wrap="square" lIns="0" tIns="0" rIns="0" bIns="0" rtlCol="0" anchor="ctr"/>
          <a:lstStyle/>
          <a:p>
            <a:pPr indent="0" marL="0">
              <a:buNone/>
            </a:pPr>
            <a:r>
              <a:rPr lang="en-US" sz="4400" b="1" dirty="0">
                <a:solidFill>
                  <a:srgbClr val="1F1E1B"/>
                </a:solidFill>
                <a:latin typeface="Arial" pitchFamily="34" charset="0"/>
                <a:ea typeface="Arial" pitchFamily="34" charset="-122"/>
                <a:cs typeface="Arial" pitchFamily="34" charset="-120"/>
              </a:rPr>
              <a:t>Advantages and disadvantages of the methods</a:t>
            </a:r>
            <a:endParaRPr lang="en-US" sz="4400" dirty="0"/>
          </a:p>
        </p:txBody>
      </p:sp>
      <p:sp>
        <p:nvSpPr>
          <p:cNvPr id="6" name="Text 4"/>
          <p:cNvSpPr txBox="1"/>
          <p:nvPr/>
        </p:nvSpPr>
        <p:spPr>
          <a:xfrm>
            <a:off x="640080" y="3200400"/>
            <a:ext cx="5486400" cy="320040"/>
          </a:xfrm>
          <a:prstGeom prst="rect">
            <a:avLst/>
          </a:prstGeom>
          <a:noFill/>
          <a:ln/>
        </p:spPr>
        <p:txBody>
          <a:bodyPr wrap="square" lIns="0" tIns="0" rIns="0" bIns="0" rtlCol="0" anchor="ctr"/>
          <a:lstStyle/>
          <a:p>
            <a:pPr indent="0" marL="0">
              <a:buNone/>
            </a:pPr>
            <a:r>
              <a:rPr lang="en-US" sz="1400" b="1" dirty="0">
                <a:solidFill>
                  <a:srgbClr val="6E6B5E"/>
                </a:solidFill>
                <a:latin typeface="Calibri" pitchFamily="34" charset="0"/>
                <a:ea typeface="Calibri" pitchFamily="34" charset="-122"/>
                <a:cs typeface="Calibri" pitchFamily="34" charset="-120"/>
              </a:rPr>
              <a:t>By the end of this lesson…</a:t>
            </a:r>
            <a:endParaRPr lang="en-US" sz="1400" dirty="0"/>
          </a:p>
        </p:txBody>
      </p:sp>
      <p:sp>
        <p:nvSpPr>
          <p:cNvPr id="7" name="Text 5"/>
          <p:cNvSpPr txBox="1"/>
          <p:nvPr/>
        </p:nvSpPr>
        <p:spPr>
          <a:xfrm>
            <a:off x="640080" y="3611880"/>
            <a:ext cx="8778240" cy="2194560"/>
          </a:xfrm>
          <a:prstGeom prst="rect">
            <a:avLst/>
          </a:prstGeom>
          <a:noFill/>
          <a:ln/>
        </p:spPr>
        <p:txBody>
          <a:bodyPr wrap="square" lIns="0" tIns="0" rIns="0" bIns="0" rtlCol="0" anchor="t"/>
          <a:lstStyle/>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Name the eight things that make a method better or worse</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Judge a method for a given performer</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Explain why a method might suit one performer and not another</a:t>
            </a:r>
            <a:endParaRPr lang="en-US" sz="1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C</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7</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2C6E49"/>
                </a:solidFill>
                <a:latin typeface="Calibri" pitchFamily="34" charset="0"/>
                <a:ea typeface="Calibri" pitchFamily="34" charset="-122"/>
                <a:cs typeface="Calibri" pitchFamily="34" charset="-120"/>
              </a:rPr>
              <a:t>RETRIEVAL</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Do now.</a:t>
            </a:r>
            <a:endParaRPr lang="en-US" sz="3400" dirty="0"/>
          </a:p>
        </p:txBody>
      </p:sp>
      <p:sp>
        <p:nvSpPr>
          <p:cNvPr id="6" name="Text 4"/>
          <p:cNvSpPr txBox="1"/>
          <p:nvPr/>
        </p:nvSpPr>
        <p:spPr>
          <a:xfrm>
            <a:off x="640080" y="1417320"/>
            <a:ext cx="8229600" cy="320040"/>
          </a:xfrm>
          <a:prstGeom prst="rect">
            <a:avLst/>
          </a:prstGeom>
          <a:noFill/>
          <a:ln/>
        </p:spPr>
        <p:txBody>
          <a:bodyPr wrap="square" lIns="0" tIns="0" rIns="0" bIns="0" rtlCol="0" anchor="ctr"/>
          <a:lstStyle/>
          <a:p>
            <a:pPr indent="0" marL="0">
              <a:buNone/>
            </a:pPr>
            <a:r>
              <a:rPr lang="en-US" sz="1500" i="1" dirty="0">
                <a:solidFill>
                  <a:srgbClr val="6E6B5E"/>
                </a:solidFill>
                <a:latin typeface="Calibri" pitchFamily="34" charset="0"/>
                <a:ea typeface="Calibri" pitchFamily="34" charset="-122"/>
                <a:cs typeface="Calibri" pitchFamily="34" charset="-120"/>
              </a:rPr>
              <a:t>In your book, full sentences, on your own. 5 minutes.</a:t>
            </a:r>
            <a:endParaRPr lang="en-US" sz="1500" dirty="0"/>
          </a:p>
        </p:txBody>
      </p:sp>
      <p:sp>
        <p:nvSpPr>
          <p:cNvPr id="7" name="Text 5"/>
          <p:cNvSpPr txBox="1"/>
          <p:nvPr/>
        </p:nvSpPr>
        <p:spPr>
          <a:xfrm>
            <a:off x="640080" y="1965960"/>
            <a:ext cx="6675120" cy="3931920"/>
          </a:xfrm>
          <a:prstGeom prst="rect">
            <a:avLst/>
          </a:prstGeom>
          <a:noFill/>
          <a:ln/>
        </p:spPr>
        <p:txBody>
          <a:bodyPr wrap="square" lIns="0" tIns="0" rIns="0" bIns="0" rtlCol="0" anchor="t"/>
          <a:lstStyle/>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1.  Which method develops agility, and what does the abbreviation stand for?</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2.  Which method develops power, and give two examples of it</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3.  How is balance trained?</a:t>
            </a:r>
            <a:endParaRPr lang="en-US" sz="1900" dirty="0"/>
          </a:p>
        </p:txBody>
      </p:sp>
      <p:sp>
        <p:nvSpPr>
          <p:cNvPr id="8" name="Shape 6"/>
          <p:cNvSpPr/>
          <p:nvPr/>
        </p:nvSpPr>
        <p:spPr>
          <a:xfrm>
            <a:off x="7772400" y="1965960"/>
            <a:ext cx="3749040" cy="3931920"/>
          </a:xfrm>
          <a:prstGeom prst="roundRect">
            <a:avLst>
              <a:gd name="adj" fmla="val 1951"/>
            </a:avLst>
          </a:prstGeom>
          <a:solidFill>
            <a:srgbClr val="F1EFE5"/>
          </a:solidFill>
          <a:ln/>
        </p:spPr>
      </p:sp>
      <p:sp>
        <p:nvSpPr>
          <p:cNvPr id="9" name="Text 7"/>
          <p:cNvSpPr txBox="1"/>
          <p:nvPr/>
        </p:nvSpPr>
        <p:spPr>
          <a:xfrm>
            <a:off x="8001000" y="2148840"/>
            <a:ext cx="3291840" cy="320040"/>
          </a:xfrm>
          <a:prstGeom prst="rect">
            <a:avLst/>
          </a:prstGeom>
          <a:noFill/>
          <a:ln/>
        </p:spPr>
        <p:txBody>
          <a:bodyPr wrap="square" lIns="0" tIns="0" rIns="0" bIns="0" rtlCol="0" anchor="ctr"/>
          <a:lstStyle/>
          <a:p>
            <a:pPr indent="0" marL="0">
              <a:buNone/>
            </a:pPr>
            <a:r>
              <a:rPr lang="en-US" sz="1300" b="1" dirty="0">
                <a:solidFill>
                  <a:srgbClr val="6E6B5E"/>
                </a:solidFill>
                <a:latin typeface="Calibri" pitchFamily="34" charset="0"/>
                <a:ea typeface="Calibri" pitchFamily="34" charset="-122"/>
                <a:cs typeface="Calibri" pitchFamily="34" charset="-120"/>
              </a:rPr>
              <a:t>Answers: reveal after 5 min</a:t>
            </a:r>
            <a:endParaRPr lang="en-US" sz="1300" dirty="0"/>
          </a:p>
        </p:txBody>
      </p:sp>
      <p:sp>
        <p:nvSpPr>
          <p:cNvPr id="10" name="Text 8"/>
          <p:cNvSpPr txBox="1"/>
          <p:nvPr/>
        </p:nvSpPr>
        <p:spPr>
          <a:xfrm>
            <a:off x="8001000" y="2560320"/>
            <a:ext cx="3291840" cy="3200400"/>
          </a:xfrm>
          <a:prstGeom prst="rect">
            <a:avLst/>
          </a:prstGeom>
          <a:noFill/>
          <a:ln/>
        </p:spPr>
        <p:txBody>
          <a:bodyPr wrap="square" lIns="0" tIns="0" rIns="0" bIns="0" rtlCol="0" anchor="t"/>
          <a:lstStyle/>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1.  SAQ: Speed Agility and Quickness training</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2.  Plyometrics: any two of lunging, bounding, incline press-ups, barrier hopping, jumping</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3.  Specific exercises balancing on a reduced size base of support</a:t>
            </a:r>
            <a:endParaRPr lang="en-US" sz="14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C</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7</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B36A00"/>
                </a:solidFill>
                <a:latin typeface="Calibri" pitchFamily="34" charset="0"/>
                <a:ea typeface="Calibri" pitchFamily="34" charset="-122"/>
                <a:cs typeface="Calibri" pitchFamily="34" charset="-120"/>
              </a:rPr>
              <a:t>LEARN</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Eight things to weigh up.</a:t>
            </a:r>
            <a:endParaRPr lang="en-US" sz="3400" dirty="0"/>
          </a:p>
        </p:txBody>
      </p:sp>
      <p:sp>
        <p:nvSpPr>
          <p:cNvPr id="6" name="Shape 4"/>
          <p:cNvSpPr/>
          <p:nvPr/>
        </p:nvSpPr>
        <p:spPr>
          <a:xfrm>
            <a:off x="640080" y="1783080"/>
            <a:ext cx="5303520" cy="868680"/>
          </a:xfrm>
          <a:prstGeom prst="roundRect">
            <a:avLst>
              <a:gd name="adj" fmla="val 6316"/>
            </a:avLst>
          </a:prstGeom>
          <a:solidFill>
            <a:srgbClr val="F6ECDD"/>
          </a:solidFill>
          <a:ln/>
        </p:spPr>
      </p:sp>
      <p:sp>
        <p:nvSpPr>
          <p:cNvPr id="7" name="Text 5"/>
          <p:cNvSpPr txBox="1"/>
          <p:nvPr/>
        </p:nvSpPr>
        <p:spPr>
          <a:xfrm>
            <a:off x="841248" y="1984248"/>
            <a:ext cx="457200" cy="457200"/>
          </a:xfrm>
          <a:prstGeom prst="rect">
            <a:avLst/>
          </a:prstGeom>
          <a:noFill/>
          <a:ln/>
        </p:spPr>
        <p:txBody>
          <a:bodyPr wrap="square" lIns="0" tIns="0" rIns="0" bIns="0" rtlCol="0" anchor="ctr"/>
          <a:lstStyle/>
          <a:p>
            <a:pPr indent="0" marL="0">
              <a:buNone/>
            </a:pPr>
            <a:r>
              <a:rPr lang="en-US" sz="1800" b="1" dirty="0">
                <a:solidFill>
                  <a:srgbClr val="B36A00"/>
                </a:solidFill>
                <a:latin typeface="Arial" pitchFamily="34" charset="0"/>
                <a:ea typeface="Arial" pitchFamily="34" charset="-122"/>
                <a:cs typeface="Arial" pitchFamily="34" charset="-120"/>
              </a:rPr>
              <a:t>1</a:t>
            </a:r>
            <a:endParaRPr lang="en-US" sz="1800" dirty="0"/>
          </a:p>
        </p:txBody>
      </p:sp>
      <p:sp>
        <p:nvSpPr>
          <p:cNvPr id="8" name="Text 6"/>
          <p:cNvSpPr txBox="1"/>
          <p:nvPr/>
        </p:nvSpPr>
        <p:spPr>
          <a:xfrm>
            <a:off x="1371600" y="1965960"/>
            <a:ext cx="4389120" cy="548640"/>
          </a:xfrm>
          <a:prstGeom prst="rect">
            <a:avLst/>
          </a:prstGeom>
          <a:noFill/>
          <a:ln/>
        </p:spPr>
        <p:txBody>
          <a:bodyPr wrap="square" lIns="0" tIns="0" rIns="0" bIns="0" rtlCol="0" anchor="t"/>
          <a:lstStyle/>
          <a:p>
            <a:pPr indent="0" marL="0">
              <a:buNone/>
            </a:pPr>
            <a:r>
              <a:rPr lang="en-US" sz="1450" dirty="0">
                <a:solidFill>
                  <a:srgbClr val="1F1E1B"/>
                </a:solidFill>
                <a:latin typeface="Calibri" pitchFamily="34" charset="0"/>
                <a:ea typeface="Calibri" pitchFamily="34" charset="-122"/>
                <a:cs typeface="Calibri" pitchFamily="34" charset="-120"/>
              </a:rPr>
              <a:t>Number of people that can take part</a:t>
            </a:r>
            <a:endParaRPr lang="en-US" sz="1450" dirty="0"/>
          </a:p>
        </p:txBody>
      </p:sp>
      <p:sp>
        <p:nvSpPr>
          <p:cNvPr id="9" name="Shape 7"/>
          <p:cNvSpPr/>
          <p:nvPr/>
        </p:nvSpPr>
        <p:spPr>
          <a:xfrm>
            <a:off x="6217920" y="1783080"/>
            <a:ext cx="5303520" cy="868680"/>
          </a:xfrm>
          <a:prstGeom prst="roundRect">
            <a:avLst>
              <a:gd name="adj" fmla="val 6316"/>
            </a:avLst>
          </a:prstGeom>
          <a:solidFill>
            <a:srgbClr val="FFFFFF"/>
          </a:solidFill>
          <a:ln/>
        </p:spPr>
      </p:sp>
      <p:sp>
        <p:nvSpPr>
          <p:cNvPr id="10" name="Text 8"/>
          <p:cNvSpPr txBox="1"/>
          <p:nvPr/>
        </p:nvSpPr>
        <p:spPr>
          <a:xfrm>
            <a:off x="6419088" y="1984248"/>
            <a:ext cx="457200" cy="457200"/>
          </a:xfrm>
          <a:prstGeom prst="rect">
            <a:avLst/>
          </a:prstGeom>
          <a:noFill/>
          <a:ln/>
        </p:spPr>
        <p:txBody>
          <a:bodyPr wrap="square" lIns="0" tIns="0" rIns="0" bIns="0" rtlCol="0" anchor="ctr"/>
          <a:lstStyle/>
          <a:p>
            <a:pPr indent="0" marL="0">
              <a:buNone/>
            </a:pPr>
            <a:r>
              <a:rPr lang="en-US" sz="1800" b="1" dirty="0">
                <a:solidFill>
                  <a:srgbClr val="B36A00"/>
                </a:solidFill>
                <a:latin typeface="Arial" pitchFamily="34" charset="0"/>
                <a:ea typeface="Arial" pitchFamily="34" charset="-122"/>
                <a:cs typeface="Arial" pitchFamily="34" charset="-120"/>
              </a:rPr>
              <a:t>2</a:t>
            </a:r>
            <a:endParaRPr lang="en-US" sz="1800" dirty="0"/>
          </a:p>
        </p:txBody>
      </p:sp>
      <p:sp>
        <p:nvSpPr>
          <p:cNvPr id="11" name="Text 9"/>
          <p:cNvSpPr txBox="1"/>
          <p:nvPr/>
        </p:nvSpPr>
        <p:spPr>
          <a:xfrm>
            <a:off x="6949440" y="1965960"/>
            <a:ext cx="4389120" cy="548640"/>
          </a:xfrm>
          <a:prstGeom prst="rect">
            <a:avLst/>
          </a:prstGeom>
          <a:noFill/>
          <a:ln/>
        </p:spPr>
        <p:txBody>
          <a:bodyPr wrap="square" lIns="0" tIns="0" rIns="0" bIns="0" rtlCol="0" anchor="t"/>
          <a:lstStyle/>
          <a:p>
            <a:pPr indent="0" marL="0">
              <a:buNone/>
            </a:pPr>
            <a:r>
              <a:rPr lang="en-US" sz="1450" dirty="0">
                <a:solidFill>
                  <a:srgbClr val="1F1E1B"/>
                </a:solidFill>
                <a:latin typeface="Calibri" pitchFamily="34" charset="0"/>
                <a:ea typeface="Calibri" pitchFamily="34" charset="-122"/>
                <a:cs typeface="Calibri" pitchFamily="34" charset="-120"/>
              </a:rPr>
              <a:t>Cost of equipment</a:t>
            </a:r>
            <a:endParaRPr lang="en-US" sz="1450" dirty="0"/>
          </a:p>
        </p:txBody>
      </p:sp>
      <p:sp>
        <p:nvSpPr>
          <p:cNvPr id="12" name="Shape 10"/>
          <p:cNvSpPr/>
          <p:nvPr/>
        </p:nvSpPr>
        <p:spPr>
          <a:xfrm>
            <a:off x="640080" y="2788920"/>
            <a:ext cx="5303520" cy="868680"/>
          </a:xfrm>
          <a:prstGeom prst="roundRect">
            <a:avLst>
              <a:gd name="adj" fmla="val 6316"/>
            </a:avLst>
          </a:prstGeom>
          <a:solidFill>
            <a:srgbClr val="F6ECDD"/>
          </a:solidFill>
          <a:ln/>
        </p:spPr>
      </p:sp>
      <p:sp>
        <p:nvSpPr>
          <p:cNvPr id="13" name="Text 11"/>
          <p:cNvSpPr txBox="1"/>
          <p:nvPr/>
        </p:nvSpPr>
        <p:spPr>
          <a:xfrm>
            <a:off x="841248" y="2990088"/>
            <a:ext cx="457200" cy="457200"/>
          </a:xfrm>
          <a:prstGeom prst="rect">
            <a:avLst/>
          </a:prstGeom>
          <a:noFill/>
          <a:ln/>
        </p:spPr>
        <p:txBody>
          <a:bodyPr wrap="square" lIns="0" tIns="0" rIns="0" bIns="0" rtlCol="0" anchor="ctr"/>
          <a:lstStyle/>
          <a:p>
            <a:pPr indent="0" marL="0">
              <a:buNone/>
            </a:pPr>
            <a:r>
              <a:rPr lang="en-US" sz="1800" b="1" dirty="0">
                <a:solidFill>
                  <a:srgbClr val="B36A00"/>
                </a:solidFill>
                <a:latin typeface="Arial" pitchFamily="34" charset="0"/>
                <a:ea typeface="Arial" pitchFamily="34" charset="-122"/>
                <a:cs typeface="Arial" pitchFamily="34" charset="-120"/>
              </a:rPr>
              <a:t>3</a:t>
            </a:r>
            <a:endParaRPr lang="en-US" sz="1800" dirty="0"/>
          </a:p>
        </p:txBody>
      </p:sp>
      <p:sp>
        <p:nvSpPr>
          <p:cNvPr id="14" name="Text 12"/>
          <p:cNvSpPr txBox="1"/>
          <p:nvPr/>
        </p:nvSpPr>
        <p:spPr>
          <a:xfrm>
            <a:off x="1371600" y="2971800"/>
            <a:ext cx="4389120" cy="548640"/>
          </a:xfrm>
          <a:prstGeom prst="rect">
            <a:avLst/>
          </a:prstGeom>
          <a:noFill/>
          <a:ln/>
        </p:spPr>
        <p:txBody>
          <a:bodyPr wrap="square" lIns="0" tIns="0" rIns="0" bIns="0" rtlCol="0" anchor="t"/>
          <a:lstStyle/>
          <a:p>
            <a:pPr indent="0" marL="0">
              <a:buNone/>
            </a:pPr>
            <a:r>
              <a:rPr lang="en-US" sz="1450" dirty="0">
                <a:solidFill>
                  <a:srgbClr val="1F1E1B"/>
                </a:solidFill>
                <a:latin typeface="Calibri" pitchFamily="34" charset="0"/>
                <a:ea typeface="Calibri" pitchFamily="34" charset="-122"/>
                <a:cs typeface="Calibri" pitchFamily="34" charset="-120"/>
              </a:rPr>
              <a:t>Ease of set up</a:t>
            </a:r>
            <a:endParaRPr lang="en-US" sz="1450" dirty="0"/>
          </a:p>
        </p:txBody>
      </p:sp>
      <p:sp>
        <p:nvSpPr>
          <p:cNvPr id="15" name="Shape 13"/>
          <p:cNvSpPr/>
          <p:nvPr/>
        </p:nvSpPr>
        <p:spPr>
          <a:xfrm>
            <a:off x="6217920" y="2788920"/>
            <a:ext cx="5303520" cy="868680"/>
          </a:xfrm>
          <a:prstGeom prst="roundRect">
            <a:avLst>
              <a:gd name="adj" fmla="val 6316"/>
            </a:avLst>
          </a:prstGeom>
          <a:solidFill>
            <a:srgbClr val="FFFFFF"/>
          </a:solidFill>
          <a:ln/>
        </p:spPr>
      </p:sp>
      <p:sp>
        <p:nvSpPr>
          <p:cNvPr id="16" name="Text 14"/>
          <p:cNvSpPr txBox="1"/>
          <p:nvPr/>
        </p:nvSpPr>
        <p:spPr>
          <a:xfrm>
            <a:off x="6419088" y="2990088"/>
            <a:ext cx="457200" cy="457200"/>
          </a:xfrm>
          <a:prstGeom prst="rect">
            <a:avLst/>
          </a:prstGeom>
          <a:noFill/>
          <a:ln/>
        </p:spPr>
        <p:txBody>
          <a:bodyPr wrap="square" lIns="0" tIns="0" rIns="0" bIns="0" rtlCol="0" anchor="ctr"/>
          <a:lstStyle/>
          <a:p>
            <a:pPr indent="0" marL="0">
              <a:buNone/>
            </a:pPr>
            <a:r>
              <a:rPr lang="en-US" sz="1800" b="1" dirty="0">
                <a:solidFill>
                  <a:srgbClr val="B36A00"/>
                </a:solidFill>
                <a:latin typeface="Arial" pitchFamily="34" charset="0"/>
                <a:ea typeface="Arial" pitchFamily="34" charset="-122"/>
                <a:cs typeface="Arial" pitchFamily="34" charset="-120"/>
              </a:rPr>
              <a:t>4</a:t>
            </a:r>
            <a:endParaRPr lang="en-US" sz="1800" dirty="0"/>
          </a:p>
        </p:txBody>
      </p:sp>
      <p:sp>
        <p:nvSpPr>
          <p:cNvPr id="17" name="Text 15"/>
          <p:cNvSpPr txBox="1"/>
          <p:nvPr/>
        </p:nvSpPr>
        <p:spPr>
          <a:xfrm>
            <a:off x="6949440" y="2971800"/>
            <a:ext cx="4389120" cy="548640"/>
          </a:xfrm>
          <a:prstGeom prst="rect">
            <a:avLst/>
          </a:prstGeom>
          <a:noFill/>
          <a:ln/>
        </p:spPr>
        <p:txBody>
          <a:bodyPr wrap="square" lIns="0" tIns="0" rIns="0" bIns="0" rtlCol="0" anchor="t"/>
          <a:lstStyle/>
          <a:p>
            <a:pPr indent="0" marL="0">
              <a:buNone/>
            </a:pPr>
            <a:r>
              <a:rPr lang="en-US" sz="1450" dirty="0">
                <a:solidFill>
                  <a:srgbClr val="1F1E1B"/>
                </a:solidFill>
                <a:latin typeface="Calibri" pitchFamily="34" charset="0"/>
                <a:ea typeface="Calibri" pitchFamily="34" charset="-122"/>
                <a:cs typeface="Calibri" pitchFamily="34" charset="-120"/>
              </a:rPr>
              <a:t>Access to the venue or location of training</a:t>
            </a:r>
            <a:endParaRPr lang="en-US" sz="1450" dirty="0"/>
          </a:p>
        </p:txBody>
      </p:sp>
      <p:sp>
        <p:nvSpPr>
          <p:cNvPr id="18" name="Shape 16"/>
          <p:cNvSpPr/>
          <p:nvPr/>
        </p:nvSpPr>
        <p:spPr>
          <a:xfrm>
            <a:off x="640080" y="3794760"/>
            <a:ext cx="5303520" cy="868680"/>
          </a:xfrm>
          <a:prstGeom prst="roundRect">
            <a:avLst>
              <a:gd name="adj" fmla="val 6316"/>
            </a:avLst>
          </a:prstGeom>
          <a:solidFill>
            <a:srgbClr val="F6ECDD"/>
          </a:solidFill>
          <a:ln/>
        </p:spPr>
      </p:sp>
      <p:sp>
        <p:nvSpPr>
          <p:cNvPr id="19" name="Text 17"/>
          <p:cNvSpPr txBox="1"/>
          <p:nvPr/>
        </p:nvSpPr>
        <p:spPr>
          <a:xfrm>
            <a:off x="841248" y="3995928"/>
            <a:ext cx="457200" cy="457200"/>
          </a:xfrm>
          <a:prstGeom prst="rect">
            <a:avLst/>
          </a:prstGeom>
          <a:noFill/>
          <a:ln/>
        </p:spPr>
        <p:txBody>
          <a:bodyPr wrap="square" lIns="0" tIns="0" rIns="0" bIns="0" rtlCol="0" anchor="ctr"/>
          <a:lstStyle/>
          <a:p>
            <a:pPr indent="0" marL="0">
              <a:buNone/>
            </a:pPr>
            <a:r>
              <a:rPr lang="en-US" sz="1800" b="1" dirty="0">
                <a:solidFill>
                  <a:srgbClr val="B36A00"/>
                </a:solidFill>
                <a:latin typeface="Arial" pitchFamily="34" charset="0"/>
                <a:ea typeface="Arial" pitchFamily="34" charset="-122"/>
                <a:cs typeface="Arial" pitchFamily="34" charset="-120"/>
              </a:rPr>
              <a:t>5</a:t>
            </a:r>
            <a:endParaRPr lang="en-US" sz="1800" dirty="0"/>
          </a:p>
        </p:txBody>
      </p:sp>
      <p:sp>
        <p:nvSpPr>
          <p:cNvPr id="20" name="Text 18"/>
          <p:cNvSpPr txBox="1"/>
          <p:nvPr/>
        </p:nvSpPr>
        <p:spPr>
          <a:xfrm>
            <a:off x="1371600" y="3977640"/>
            <a:ext cx="4389120" cy="548640"/>
          </a:xfrm>
          <a:prstGeom prst="rect">
            <a:avLst/>
          </a:prstGeom>
          <a:noFill/>
          <a:ln/>
        </p:spPr>
        <p:txBody>
          <a:bodyPr wrap="square" lIns="0" tIns="0" rIns="0" bIns="0" rtlCol="0" anchor="t"/>
          <a:lstStyle/>
          <a:p>
            <a:pPr indent="0" marL="0">
              <a:buNone/>
            </a:pPr>
            <a:r>
              <a:rPr lang="en-US" sz="1450" dirty="0">
                <a:solidFill>
                  <a:srgbClr val="1F1E1B"/>
                </a:solidFill>
                <a:latin typeface="Calibri" pitchFamily="34" charset="0"/>
                <a:ea typeface="Calibri" pitchFamily="34" charset="-122"/>
                <a:cs typeface="Calibri" pitchFamily="34" charset="-120"/>
              </a:rPr>
              <a:t>Risk of injury if performed incorrectly</a:t>
            </a:r>
            <a:endParaRPr lang="en-US" sz="1450" dirty="0"/>
          </a:p>
        </p:txBody>
      </p:sp>
      <p:sp>
        <p:nvSpPr>
          <p:cNvPr id="21" name="Shape 19"/>
          <p:cNvSpPr/>
          <p:nvPr/>
        </p:nvSpPr>
        <p:spPr>
          <a:xfrm>
            <a:off x="6217920" y="3794760"/>
            <a:ext cx="5303520" cy="868680"/>
          </a:xfrm>
          <a:prstGeom prst="roundRect">
            <a:avLst>
              <a:gd name="adj" fmla="val 6316"/>
            </a:avLst>
          </a:prstGeom>
          <a:solidFill>
            <a:srgbClr val="FFFFFF"/>
          </a:solidFill>
          <a:ln/>
        </p:spPr>
      </p:sp>
      <p:sp>
        <p:nvSpPr>
          <p:cNvPr id="22" name="Text 20"/>
          <p:cNvSpPr txBox="1"/>
          <p:nvPr/>
        </p:nvSpPr>
        <p:spPr>
          <a:xfrm>
            <a:off x="6419088" y="3995928"/>
            <a:ext cx="457200" cy="457200"/>
          </a:xfrm>
          <a:prstGeom prst="rect">
            <a:avLst/>
          </a:prstGeom>
          <a:noFill/>
          <a:ln/>
        </p:spPr>
        <p:txBody>
          <a:bodyPr wrap="square" lIns="0" tIns="0" rIns="0" bIns="0" rtlCol="0" anchor="ctr"/>
          <a:lstStyle/>
          <a:p>
            <a:pPr indent="0" marL="0">
              <a:buNone/>
            </a:pPr>
            <a:r>
              <a:rPr lang="en-US" sz="1800" b="1" dirty="0">
                <a:solidFill>
                  <a:srgbClr val="B36A00"/>
                </a:solidFill>
                <a:latin typeface="Arial" pitchFamily="34" charset="0"/>
                <a:ea typeface="Arial" pitchFamily="34" charset="-122"/>
                <a:cs typeface="Arial" pitchFamily="34" charset="-120"/>
              </a:rPr>
              <a:t>6</a:t>
            </a:r>
            <a:endParaRPr lang="en-US" sz="1800" dirty="0"/>
          </a:p>
        </p:txBody>
      </p:sp>
      <p:sp>
        <p:nvSpPr>
          <p:cNvPr id="23" name="Text 21"/>
          <p:cNvSpPr txBox="1"/>
          <p:nvPr/>
        </p:nvSpPr>
        <p:spPr>
          <a:xfrm>
            <a:off x="6949440" y="3977640"/>
            <a:ext cx="4389120" cy="548640"/>
          </a:xfrm>
          <a:prstGeom prst="rect">
            <a:avLst/>
          </a:prstGeom>
          <a:noFill/>
          <a:ln/>
        </p:spPr>
        <p:txBody>
          <a:bodyPr wrap="square" lIns="0" tIns="0" rIns="0" bIns="0" rtlCol="0" anchor="t"/>
          <a:lstStyle/>
          <a:p>
            <a:pPr indent="0" marL="0">
              <a:buNone/>
            </a:pPr>
            <a:r>
              <a:rPr lang="en-US" sz="1450" dirty="0">
                <a:solidFill>
                  <a:srgbClr val="1F1E1B"/>
                </a:solidFill>
                <a:latin typeface="Calibri" pitchFamily="34" charset="0"/>
                <a:ea typeface="Calibri" pitchFamily="34" charset="-122"/>
                <a:cs typeface="Calibri" pitchFamily="34" charset="-120"/>
              </a:rPr>
              <a:t>Effectiveness for the given sports performer</a:t>
            </a:r>
            <a:endParaRPr lang="en-US" sz="1450" dirty="0"/>
          </a:p>
        </p:txBody>
      </p:sp>
      <p:sp>
        <p:nvSpPr>
          <p:cNvPr id="24" name="Shape 22"/>
          <p:cNvSpPr/>
          <p:nvPr/>
        </p:nvSpPr>
        <p:spPr>
          <a:xfrm>
            <a:off x="640080" y="4800600"/>
            <a:ext cx="5303520" cy="868680"/>
          </a:xfrm>
          <a:prstGeom prst="roundRect">
            <a:avLst>
              <a:gd name="adj" fmla="val 6316"/>
            </a:avLst>
          </a:prstGeom>
          <a:solidFill>
            <a:srgbClr val="F6ECDD"/>
          </a:solidFill>
          <a:ln/>
        </p:spPr>
      </p:sp>
      <p:sp>
        <p:nvSpPr>
          <p:cNvPr id="25" name="Text 23"/>
          <p:cNvSpPr txBox="1"/>
          <p:nvPr/>
        </p:nvSpPr>
        <p:spPr>
          <a:xfrm>
            <a:off x="841248" y="5001768"/>
            <a:ext cx="457200" cy="457200"/>
          </a:xfrm>
          <a:prstGeom prst="rect">
            <a:avLst/>
          </a:prstGeom>
          <a:noFill/>
          <a:ln/>
        </p:spPr>
        <p:txBody>
          <a:bodyPr wrap="square" lIns="0" tIns="0" rIns="0" bIns="0" rtlCol="0" anchor="ctr"/>
          <a:lstStyle/>
          <a:p>
            <a:pPr indent="0" marL="0">
              <a:buNone/>
            </a:pPr>
            <a:r>
              <a:rPr lang="en-US" sz="1800" b="1" dirty="0">
                <a:solidFill>
                  <a:srgbClr val="B36A00"/>
                </a:solidFill>
                <a:latin typeface="Arial" pitchFamily="34" charset="0"/>
                <a:ea typeface="Arial" pitchFamily="34" charset="-122"/>
                <a:cs typeface="Arial" pitchFamily="34" charset="-120"/>
              </a:rPr>
              <a:t>7</a:t>
            </a:r>
            <a:endParaRPr lang="en-US" sz="1800" dirty="0"/>
          </a:p>
        </p:txBody>
      </p:sp>
      <p:sp>
        <p:nvSpPr>
          <p:cNvPr id="26" name="Text 24"/>
          <p:cNvSpPr txBox="1"/>
          <p:nvPr/>
        </p:nvSpPr>
        <p:spPr>
          <a:xfrm>
            <a:off x="1371600" y="4983480"/>
            <a:ext cx="4389120" cy="548640"/>
          </a:xfrm>
          <a:prstGeom prst="rect">
            <a:avLst/>
          </a:prstGeom>
          <a:noFill/>
          <a:ln/>
        </p:spPr>
        <p:txBody>
          <a:bodyPr wrap="square" lIns="0" tIns="0" rIns="0" bIns="0" rtlCol="0" anchor="t"/>
          <a:lstStyle/>
          <a:p>
            <a:pPr indent="0" marL="0">
              <a:buNone/>
            </a:pPr>
            <a:r>
              <a:rPr lang="en-US" sz="1450" dirty="0">
                <a:solidFill>
                  <a:srgbClr val="1F1E1B"/>
                </a:solidFill>
                <a:latin typeface="Calibri" pitchFamily="34" charset="0"/>
                <a:ea typeface="Calibri" pitchFamily="34" charset="-122"/>
                <a:cs typeface="Calibri" pitchFamily="34" charset="-120"/>
              </a:rPr>
              <a:t>Specificity to the component of fitness</a:t>
            </a:r>
            <a:endParaRPr lang="en-US" sz="1450" dirty="0"/>
          </a:p>
        </p:txBody>
      </p:sp>
      <p:sp>
        <p:nvSpPr>
          <p:cNvPr id="27" name="Shape 25"/>
          <p:cNvSpPr/>
          <p:nvPr/>
        </p:nvSpPr>
        <p:spPr>
          <a:xfrm>
            <a:off x="6217920" y="4800600"/>
            <a:ext cx="5303520" cy="868680"/>
          </a:xfrm>
          <a:prstGeom prst="roundRect">
            <a:avLst>
              <a:gd name="adj" fmla="val 6316"/>
            </a:avLst>
          </a:prstGeom>
          <a:solidFill>
            <a:srgbClr val="FFFFFF"/>
          </a:solidFill>
          <a:ln/>
        </p:spPr>
      </p:sp>
      <p:sp>
        <p:nvSpPr>
          <p:cNvPr id="28" name="Text 26"/>
          <p:cNvSpPr txBox="1"/>
          <p:nvPr/>
        </p:nvSpPr>
        <p:spPr>
          <a:xfrm>
            <a:off x="6419088" y="5001768"/>
            <a:ext cx="457200" cy="457200"/>
          </a:xfrm>
          <a:prstGeom prst="rect">
            <a:avLst/>
          </a:prstGeom>
          <a:noFill/>
          <a:ln/>
        </p:spPr>
        <p:txBody>
          <a:bodyPr wrap="square" lIns="0" tIns="0" rIns="0" bIns="0" rtlCol="0" anchor="ctr"/>
          <a:lstStyle/>
          <a:p>
            <a:pPr indent="0" marL="0">
              <a:buNone/>
            </a:pPr>
            <a:r>
              <a:rPr lang="en-US" sz="1800" b="1" dirty="0">
                <a:solidFill>
                  <a:srgbClr val="B36A00"/>
                </a:solidFill>
                <a:latin typeface="Arial" pitchFamily="34" charset="0"/>
                <a:ea typeface="Arial" pitchFamily="34" charset="-122"/>
                <a:cs typeface="Arial" pitchFamily="34" charset="-120"/>
              </a:rPr>
              <a:t>8</a:t>
            </a:r>
            <a:endParaRPr lang="en-US" sz="1800" dirty="0"/>
          </a:p>
        </p:txBody>
      </p:sp>
      <p:sp>
        <p:nvSpPr>
          <p:cNvPr id="29" name="Text 27"/>
          <p:cNvSpPr txBox="1"/>
          <p:nvPr/>
        </p:nvSpPr>
        <p:spPr>
          <a:xfrm>
            <a:off x="6949440" y="4983480"/>
            <a:ext cx="4389120" cy="548640"/>
          </a:xfrm>
          <a:prstGeom prst="rect">
            <a:avLst/>
          </a:prstGeom>
          <a:noFill/>
          <a:ln/>
        </p:spPr>
        <p:txBody>
          <a:bodyPr wrap="square" lIns="0" tIns="0" rIns="0" bIns="0" rtlCol="0" anchor="t"/>
          <a:lstStyle/>
          <a:p>
            <a:pPr indent="0" marL="0">
              <a:buNone/>
            </a:pPr>
            <a:r>
              <a:rPr lang="en-US" sz="1450" dirty="0">
                <a:solidFill>
                  <a:srgbClr val="1F1E1B"/>
                </a:solidFill>
                <a:latin typeface="Calibri" pitchFamily="34" charset="0"/>
                <a:ea typeface="Calibri" pitchFamily="34" charset="-122"/>
                <a:cs typeface="Calibri" pitchFamily="34" charset="-120"/>
              </a:rPr>
              <a:t>Replicating the demands of the sport</a:t>
            </a:r>
            <a:endParaRPr lang="en-US" sz="1450" dirty="0"/>
          </a:p>
        </p:txBody>
      </p:sp>
      <p:sp>
        <p:nvSpPr>
          <p:cNvPr id="30" name="Text 28"/>
          <p:cNvSpPr txBox="1"/>
          <p:nvPr/>
        </p:nvSpPr>
        <p:spPr>
          <a:xfrm>
            <a:off x="640080" y="6035040"/>
            <a:ext cx="10881360" cy="365760"/>
          </a:xfrm>
          <a:prstGeom prst="rect">
            <a:avLst/>
          </a:prstGeom>
          <a:noFill/>
          <a:ln/>
        </p:spPr>
        <p:txBody>
          <a:bodyPr wrap="square" lIns="0" tIns="0" rIns="0" bIns="0" rtlCol="0" anchor="ctr"/>
          <a:lstStyle/>
          <a:p>
            <a:pPr indent="0" marL="0">
              <a:buNone/>
            </a:pPr>
            <a:r>
              <a:rPr lang="en-US" sz="1450" dirty="0">
                <a:solidFill>
                  <a:srgbClr val="565349"/>
                </a:solidFill>
                <a:latin typeface="Calibri" pitchFamily="34" charset="0"/>
                <a:ea typeface="Calibri" pitchFamily="34" charset="-122"/>
                <a:cs typeface="Calibri" pitchFamily="34" charset="-120"/>
              </a:rPr>
              <a:t>These eight are how you justify choosing one method over another, which is what the longer questions ask for.</a:t>
            </a:r>
            <a:endParaRPr lang="en-US" sz="145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C</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Week 28 · Lesson 8</a:t>
            </a:r>
            <a:endParaRPr lang="en-US" sz="1150" dirty="0"/>
          </a:p>
        </p:txBody>
      </p:sp>
      <p:sp>
        <p:nvSpPr>
          <p:cNvPr id="4" name="Text 2"/>
          <p:cNvSpPr txBox="1"/>
          <p:nvPr/>
        </p:nvSpPr>
        <p:spPr>
          <a:xfrm>
            <a:off x="640080" y="1005840"/>
            <a:ext cx="3657600" cy="365760"/>
          </a:xfrm>
          <a:prstGeom prst="rect">
            <a:avLst/>
          </a:prstGeom>
          <a:noFill/>
          <a:ln/>
        </p:spPr>
        <p:txBody>
          <a:bodyPr wrap="square" lIns="0" tIns="0" rIns="0" bIns="0" rtlCol="0" anchor="ctr"/>
          <a:lstStyle/>
          <a:p>
            <a:pPr indent="0" marL="0">
              <a:buNone/>
            </a:pPr>
            <a:r>
              <a:rPr lang="en-US" sz="1500" b="1" spc="400" kern="0" dirty="0">
                <a:solidFill>
                  <a:srgbClr val="2C6E49"/>
                </a:solidFill>
                <a:latin typeface="Calibri" pitchFamily="34" charset="0"/>
                <a:ea typeface="Calibri" pitchFamily="34" charset="-122"/>
                <a:cs typeface="Calibri" pitchFamily="34" charset="-120"/>
              </a:rPr>
              <a:t>LESSON 8</a:t>
            </a:r>
            <a:endParaRPr lang="en-US" sz="1500" dirty="0"/>
          </a:p>
        </p:txBody>
      </p:sp>
      <p:sp>
        <p:nvSpPr>
          <p:cNvPr id="5" name="Text 3"/>
          <p:cNvSpPr txBox="1"/>
          <p:nvPr/>
        </p:nvSpPr>
        <p:spPr>
          <a:xfrm>
            <a:off x="640080" y="1417320"/>
            <a:ext cx="10911535" cy="1371600"/>
          </a:xfrm>
          <a:prstGeom prst="rect">
            <a:avLst/>
          </a:prstGeom>
          <a:noFill/>
          <a:ln/>
        </p:spPr>
        <p:txBody>
          <a:bodyPr wrap="square" lIns="0" tIns="0" rIns="0" bIns="0" rtlCol="0" anchor="ctr"/>
          <a:lstStyle/>
          <a:p>
            <a:pPr indent="0" marL="0">
              <a:buNone/>
            </a:pPr>
            <a:r>
              <a:rPr lang="en-US" sz="4400" b="1" dirty="0">
                <a:solidFill>
                  <a:srgbClr val="1F1E1B"/>
                </a:solidFill>
                <a:latin typeface="Arial" pitchFamily="34" charset="0"/>
                <a:ea typeface="Arial" pitchFamily="34" charset="-122"/>
                <a:cs typeface="Arial" pitchFamily="34" charset="-120"/>
              </a:rPr>
              <a:t>Where people train: provision</a:t>
            </a:r>
            <a:endParaRPr lang="en-US" sz="4400" dirty="0"/>
          </a:p>
        </p:txBody>
      </p:sp>
      <p:sp>
        <p:nvSpPr>
          <p:cNvPr id="6" name="Text 4"/>
          <p:cNvSpPr txBox="1"/>
          <p:nvPr/>
        </p:nvSpPr>
        <p:spPr>
          <a:xfrm>
            <a:off x="640080" y="3200400"/>
            <a:ext cx="5486400" cy="320040"/>
          </a:xfrm>
          <a:prstGeom prst="rect">
            <a:avLst/>
          </a:prstGeom>
          <a:noFill/>
          <a:ln/>
        </p:spPr>
        <p:txBody>
          <a:bodyPr wrap="square" lIns="0" tIns="0" rIns="0" bIns="0" rtlCol="0" anchor="ctr"/>
          <a:lstStyle/>
          <a:p>
            <a:pPr indent="0" marL="0">
              <a:buNone/>
            </a:pPr>
            <a:r>
              <a:rPr lang="en-US" sz="1400" b="1" dirty="0">
                <a:solidFill>
                  <a:srgbClr val="6E6B5E"/>
                </a:solidFill>
                <a:latin typeface="Calibri" pitchFamily="34" charset="0"/>
                <a:ea typeface="Calibri" pitchFamily="34" charset="-122"/>
                <a:cs typeface="Calibri" pitchFamily="34" charset="-120"/>
              </a:rPr>
              <a:t>By the end of this lesson…</a:t>
            </a:r>
            <a:endParaRPr lang="en-US" sz="1400" dirty="0"/>
          </a:p>
        </p:txBody>
      </p:sp>
      <p:sp>
        <p:nvSpPr>
          <p:cNvPr id="7" name="Text 5"/>
          <p:cNvSpPr txBox="1"/>
          <p:nvPr/>
        </p:nvSpPr>
        <p:spPr>
          <a:xfrm>
            <a:off x="640080" y="3611880"/>
            <a:ext cx="8778240" cy="2194560"/>
          </a:xfrm>
          <a:prstGeom prst="rect">
            <a:avLst/>
          </a:prstGeom>
          <a:noFill/>
          <a:ln/>
        </p:spPr>
        <p:txBody>
          <a:bodyPr wrap="square" lIns="0" tIns="0" rIns="0" bIns="0" rtlCol="0" anchor="t"/>
          <a:lstStyle/>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Give the advantages and disadvantages of public, private and voluntary provision</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Choose the right provision for a given performer</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Answer a state-two-advantages question precisely</a:t>
            </a:r>
            <a:endParaRPr lang="en-US" sz="1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C</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8</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2C6E49"/>
                </a:solidFill>
                <a:latin typeface="Calibri" pitchFamily="34" charset="0"/>
                <a:ea typeface="Calibri" pitchFamily="34" charset="-122"/>
                <a:cs typeface="Calibri" pitchFamily="34" charset="-120"/>
              </a:rPr>
              <a:t>RETRIEVAL</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Do now.</a:t>
            </a:r>
            <a:endParaRPr lang="en-US" sz="3400" dirty="0"/>
          </a:p>
        </p:txBody>
      </p:sp>
      <p:sp>
        <p:nvSpPr>
          <p:cNvPr id="6" name="Text 4"/>
          <p:cNvSpPr txBox="1"/>
          <p:nvPr/>
        </p:nvSpPr>
        <p:spPr>
          <a:xfrm>
            <a:off x="640080" y="1417320"/>
            <a:ext cx="8229600" cy="320040"/>
          </a:xfrm>
          <a:prstGeom prst="rect">
            <a:avLst/>
          </a:prstGeom>
          <a:noFill/>
          <a:ln/>
        </p:spPr>
        <p:txBody>
          <a:bodyPr wrap="square" lIns="0" tIns="0" rIns="0" bIns="0" rtlCol="0" anchor="ctr"/>
          <a:lstStyle/>
          <a:p>
            <a:pPr indent="0" marL="0">
              <a:buNone/>
            </a:pPr>
            <a:r>
              <a:rPr lang="en-US" sz="1500" i="1" dirty="0">
                <a:solidFill>
                  <a:srgbClr val="6E6B5E"/>
                </a:solidFill>
                <a:latin typeface="Calibri" pitchFamily="34" charset="0"/>
                <a:ea typeface="Calibri" pitchFamily="34" charset="-122"/>
                <a:cs typeface="Calibri" pitchFamily="34" charset="-120"/>
              </a:rPr>
              <a:t>In your book, full sentences, on your own. 5 minutes.</a:t>
            </a:r>
            <a:endParaRPr lang="en-US" sz="1500" dirty="0"/>
          </a:p>
        </p:txBody>
      </p:sp>
      <p:sp>
        <p:nvSpPr>
          <p:cNvPr id="7" name="Text 5"/>
          <p:cNvSpPr txBox="1"/>
          <p:nvPr/>
        </p:nvSpPr>
        <p:spPr>
          <a:xfrm>
            <a:off x="640080" y="1965960"/>
            <a:ext cx="6675120" cy="3931920"/>
          </a:xfrm>
          <a:prstGeom prst="rect">
            <a:avLst/>
          </a:prstGeom>
          <a:noFill/>
          <a:ln/>
        </p:spPr>
        <p:txBody>
          <a:bodyPr wrap="square" lIns="0" tIns="0" rIns="0" bIns="0" rtlCol="0" anchor="t"/>
          <a:lstStyle/>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1.  Name four of the eight advantages and disadvantages to consider</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2.  Which method has a high risk of injury if performed incorrectly?</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3.  What does specificity mean?</a:t>
            </a:r>
            <a:endParaRPr lang="en-US" sz="1900" dirty="0"/>
          </a:p>
        </p:txBody>
      </p:sp>
      <p:sp>
        <p:nvSpPr>
          <p:cNvPr id="8" name="Shape 6"/>
          <p:cNvSpPr/>
          <p:nvPr/>
        </p:nvSpPr>
        <p:spPr>
          <a:xfrm>
            <a:off x="7772400" y="1965960"/>
            <a:ext cx="3749040" cy="3931920"/>
          </a:xfrm>
          <a:prstGeom prst="roundRect">
            <a:avLst>
              <a:gd name="adj" fmla="val 1951"/>
            </a:avLst>
          </a:prstGeom>
          <a:solidFill>
            <a:srgbClr val="F1EFE5"/>
          </a:solidFill>
          <a:ln/>
        </p:spPr>
      </p:sp>
      <p:sp>
        <p:nvSpPr>
          <p:cNvPr id="9" name="Text 7"/>
          <p:cNvSpPr txBox="1"/>
          <p:nvPr/>
        </p:nvSpPr>
        <p:spPr>
          <a:xfrm>
            <a:off x="8001000" y="2148840"/>
            <a:ext cx="3291840" cy="320040"/>
          </a:xfrm>
          <a:prstGeom prst="rect">
            <a:avLst/>
          </a:prstGeom>
          <a:noFill/>
          <a:ln/>
        </p:spPr>
        <p:txBody>
          <a:bodyPr wrap="square" lIns="0" tIns="0" rIns="0" bIns="0" rtlCol="0" anchor="ctr"/>
          <a:lstStyle/>
          <a:p>
            <a:pPr indent="0" marL="0">
              <a:buNone/>
            </a:pPr>
            <a:r>
              <a:rPr lang="en-US" sz="1300" b="1" dirty="0">
                <a:solidFill>
                  <a:srgbClr val="6E6B5E"/>
                </a:solidFill>
                <a:latin typeface="Calibri" pitchFamily="34" charset="0"/>
                <a:ea typeface="Calibri" pitchFamily="34" charset="-122"/>
                <a:cs typeface="Calibri" pitchFamily="34" charset="-120"/>
              </a:rPr>
              <a:t>Answers: reveal after 5 min</a:t>
            </a:r>
            <a:endParaRPr lang="en-US" sz="1300" dirty="0"/>
          </a:p>
        </p:txBody>
      </p:sp>
      <p:sp>
        <p:nvSpPr>
          <p:cNvPr id="10" name="Text 8"/>
          <p:cNvSpPr txBox="1"/>
          <p:nvPr/>
        </p:nvSpPr>
        <p:spPr>
          <a:xfrm>
            <a:off x="8001000" y="2560320"/>
            <a:ext cx="3291840" cy="3200400"/>
          </a:xfrm>
          <a:prstGeom prst="rect">
            <a:avLst/>
          </a:prstGeom>
          <a:noFill/>
          <a:ln/>
        </p:spPr>
        <p:txBody>
          <a:bodyPr wrap="square" lIns="0" tIns="0" rIns="0" bIns="0" rtlCol="0" anchor="t"/>
          <a:lstStyle/>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1.  Any four: number who can take part · cost of equipment · ease of set up · access to venue · risk of injury · effectiveness for the performer · specificity to the component · replicating the demands of the sport</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2.  Plyometrics is a reasonable answer, as are free weights</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3.  Training should meet the needs of the sport or the fitness goals to be developed</a:t>
            </a:r>
            <a:endParaRPr lang="en-US" sz="14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C</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8</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B36A00"/>
                </a:solidFill>
                <a:latin typeface="Calibri" pitchFamily="34" charset="0"/>
                <a:ea typeface="Calibri" pitchFamily="34" charset="-122"/>
                <a:cs typeface="Calibri" pitchFamily="34" charset="-120"/>
              </a:rPr>
              <a:t>LEARN</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Three sectors, for training facilities.</a:t>
            </a:r>
            <a:endParaRPr lang="en-US" sz="3400" dirty="0"/>
          </a:p>
        </p:txBody>
      </p:sp>
      <p:sp>
        <p:nvSpPr>
          <p:cNvPr id="6" name="Shape 4"/>
          <p:cNvSpPr/>
          <p:nvPr/>
        </p:nvSpPr>
        <p:spPr>
          <a:xfrm>
            <a:off x="640080" y="1737360"/>
            <a:ext cx="3520440" cy="3840480"/>
          </a:xfrm>
          <a:prstGeom prst="roundRect">
            <a:avLst>
              <a:gd name="adj" fmla="val 2078"/>
            </a:avLst>
          </a:prstGeom>
          <a:solidFill>
            <a:srgbClr val="E3EDF3"/>
          </a:solidFill>
          <a:ln/>
        </p:spPr>
      </p:sp>
      <p:sp>
        <p:nvSpPr>
          <p:cNvPr id="7" name="Text 5"/>
          <p:cNvSpPr txBox="1"/>
          <p:nvPr/>
        </p:nvSpPr>
        <p:spPr>
          <a:xfrm>
            <a:off x="868680" y="1920240"/>
            <a:ext cx="3063240" cy="411480"/>
          </a:xfrm>
          <a:prstGeom prst="rect">
            <a:avLst/>
          </a:prstGeom>
          <a:noFill/>
          <a:ln/>
        </p:spPr>
        <p:txBody>
          <a:bodyPr wrap="square" lIns="0" tIns="0" rIns="0" bIns="0" rtlCol="0" anchor="ctr"/>
          <a:lstStyle/>
          <a:p>
            <a:pPr indent="0" marL="0">
              <a:buNone/>
            </a:pPr>
            <a:r>
              <a:rPr lang="en-US" sz="1900" b="1" dirty="0">
                <a:solidFill>
                  <a:srgbClr val="1F5C8B"/>
                </a:solidFill>
                <a:latin typeface="Arial" pitchFamily="34" charset="0"/>
                <a:ea typeface="Arial" pitchFamily="34" charset="-122"/>
                <a:cs typeface="Arial" pitchFamily="34" charset="-120"/>
              </a:rPr>
              <a:t>Public</a:t>
            </a:r>
            <a:endParaRPr lang="en-US" sz="1900" dirty="0"/>
          </a:p>
        </p:txBody>
      </p:sp>
      <p:sp>
        <p:nvSpPr>
          <p:cNvPr id="8" name="Text 6"/>
          <p:cNvSpPr txBox="1"/>
          <p:nvPr/>
        </p:nvSpPr>
        <p:spPr>
          <a:xfrm>
            <a:off x="868680" y="2377440"/>
            <a:ext cx="3063240" cy="3017520"/>
          </a:xfrm>
          <a:prstGeom prst="rect">
            <a:avLst/>
          </a:prstGeom>
          <a:noFill/>
          <a:ln/>
        </p:spPr>
        <p:txBody>
          <a:bodyPr wrap="square" lIns="0" tIns="0" rIns="0" bIns="0" rtlCol="0" anchor="t"/>
          <a:lstStyle/>
          <a:p>
            <a:pPr indent="0" marL="0">
              <a:buNone/>
            </a:pPr>
            <a:r>
              <a:rPr lang="en-US" sz="1250" dirty="0">
                <a:solidFill>
                  <a:srgbClr val="1F1E1B"/>
                </a:solidFill>
                <a:latin typeface="Calibri" pitchFamily="34" charset="0"/>
                <a:ea typeface="Calibri" pitchFamily="34" charset="-122"/>
                <a:cs typeface="Calibri" pitchFamily="34" charset="-120"/>
              </a:rPr>
              <a:t>Cheap or affordable, heavily subsidised, not for profit · funded by the council or government · available and accessible to everyone · local facilities · provide for all levels · wide range of activities.</a:t>
            </a:r>
            <a:endParaRPr lang="en-US" sz="1250" dirty="0"/>
          </a:p>
          <a:p>
            <a:pPr indent="0" marL="0">
              <a:buNone/>
            </a:pPr>
            <a:endParaRPr lang="en-US" sz="1250" dirty="0"/>
          </a:p>
          <a:p>
            <a:pPr indent="0" marL="0">
              <a:buNone/>
            </a:pPr>
            <a:r>
              <a:rPr lang="en-US" sz="1250" dirty="0">
                <a:solidFill>
                  <a:srgbClr val="1F1E1B"/>
                </a:solidFill>
                <a:latin typeface="Calibri" pitchFamily="34" charset="0"/>
                <a:ea typeface="Calibri" pitchFamily="34" charset="-122"/>
                <a:cs typeface="Calibri" pitchFamily="34" charset="-120"/>
              </a:rPr>
              <a:t>But: busier at peak times, and equipment may be older.</a:t>
            </a:r>
            <a:endParaRPr lang="en-US" sz="1250" dirty="0"/>
          </a:p>
        </p:txBody>
      </p:sp>
      <p:sp>
        <p:nvSpPr>
          <p:cNvPr id="9" name="Shape 7"/>
          <p:cNvSpPr/>
          <p:nvPr/>
        </p:nvSpPr>
        <p:spPr>
          <a:xfrm>
            <a:off x="4389120" y="1737360"/>
            <a:ext cx="3520440" cy="3840480"/>
          </a:xfrm>
          <a:prstGeom prst="roundRect">
            <a:avLst>
              <a:gd name="adj" fmla="val 2078"/>
            </a:avLst>
          </a:prstGeom>
          <a:solidFill>
            <a:srgbClr val="F6ECDD"/>
          </a:solidFill>
          <a:ln/>
        </p:spPr>
      </p:sp>
      <p:sp>
        <p:nvSpPr>
          <p:cNvPr id="10" name="Text 8"/>
          <p:cNvSpPr txBox="1"/>
          <p:nvPr/>
        </p:nvSpPr>
        <p:spPr>
          <a:xfrm>
            <a:off x="4617720" y="1920240"/>
            <a:ext cx="3063240" cy="411480"/>
          </a:xfrm>
          <a:prstGeom prst="rect">
            <a:avLst/>
          </a:prstGeom>
          <a:noFill/>
          <a:ln/>
        </p:spPr>
        <p:txBody>
          <a:bodyPr wrap="square" lIns="0" tIns="0" rIns="0" bIns="0" rtlCol="0" anchor="ctr"/>
          <a:lstStyle/>
          <a:p>
            <a:pPr indent="0" marL="0">
              <a:buNone/>
            </a:pPr>
            <a:r>
              <a:rPr lang="en-US" sz="1900" b="1" dirty="0">
                <a:solidFill>
                  <a:srgbClr val="B36A00"/>
                </a:solidFill>
                <a:latin typeface="Arial" pitchFamily="34" charset="0"/>
                <a:ea typeface="Arial" pitchFamily="34" charset="-122"/>
                <a:cs typeface="Arial" pitchFamily="34" charset="-120"/>
              </a:rPr>
              <a:t>Private</a:t>
            </a:r>
            <a:endParaRPr lang="en-US" sz="1900" dirty="0"/>
          </a:p>
        </p:txBody>
      </p:sp>
      <p:sp>
        <p:nvSpPr>
          <p:cNvPr id="11" name="Text 9"/>
          <p:cNvSpPr txBox="1"/>
          <p:nvPr/>
        </p:nvSpPr>
        <p:spPr>
          <a:xfrm>
            <a:off x="4617720" y="2377440"/>
            <a:ext cx="3063240" cy="3017520"/>
          </a:xfrm>
          <a:prstGeom prst="rect">
            <a:avLst/>
          </a:prstGeom>
          <a:noFill/>
          <a:ln/>
        </p:spPr>
        <p:txBody>
          <a:bodyPr wrap="square" lIns="0" tIns="0" rIns="0" bIns="0" rtlCol="0" anchor="t"/>
          <a:lstStyle/>
          <a:p>
            <a:pPr indent="0" marL="0">
              <a:buNone/>
            </a:pPr>
            <a:r>
              <a:rPr lang="en-US" sz="1250" dirty="0">
                <a:solidFill>
                  <a:srgbClr val="1F1E1B"/>
                </a:solidFill>
                <a:latin typeface="Calibri" pitchFamily="34" charset="0"/>
                <a:ea typeface="Calibri" pitchFamily="34" charset="-122"/>
                <a:cs typeface="Calibri" pitchFamily="34" charset="-120"/>
              </a:rPr>
              <a:t>Newer equipment · a wider range of specialist machines · quieter · extra services such as personal training.</a:t>
            </a:r>
            <a:endParaRPr lang="en-US" sz="1250" dirty="0"/>
          </a:p>
          <a:p>
            <a:pPr indent="0" marL="0">
              <a:buNone/>
            </a:pPr>
            <a:endParaRPr lang="en-US" sz="1250" dirty="0"/>
          </a:p>
          <a:p>
            <a:pPr indent="0" marL="0">
              <a:buNone/>
            </a:pPr>
            <a:r>
              <a:rPr lang="en-US" sz="1250" dirty="0">
                <a:solidFill>
                  <a:srgbClr val="1F1E1B"/>
                </a:solidFill>
                <a:latin typeface="Calibri" pitchFamily="34" charset="0"/>
                <a:ea typeface="Calibri" pitchFamily="34" charset="-122"/>
                <a:cs typeface="Calibri" pitchFamily="34" charset="-120"/>
              </a:rPr>
              <a:t>But: the most expensive, and membership may be required.</a:t>
            </a:r>
            <a:endParaRPr lang="en-US" sz="1250" dirty="0"/>
          </a:p>
        </p:txBody>
      </p:sp>
      <p:sp>
        <p:nvSpPr>
          <p:cNvPr id="12" name="Shape 10"/>
          <p:cNvSpPr/>
          <p:nvPr/>
        </p:nvSpPr>
        <p:spPr>
          <a:xfrm>
            <a:off x="8138160" y="1737360"/>
            <a:ext cx="3520440" cy="3840480"/>
          </a:xfrm>
          <a:prstGeom prst="roundRect">
            <a:avLst>
              <a:gd name="adj" fmla="val 2078"/>
            </a:avLst>
          </a:prstGeom>
          <a:solidFill>
            <a:srgbClr val="E4EFE8"/>
          </a:solidFill>
          <a:ln/>
        </p:spPr>
      </p:sp>
      <p:sp>
        <p:nvSpPr>
          <p:cNvPr id="13" name="Text 11"/>
          <p:cNvSpPr txBox="1"/>
          <p:nvPr/>
        </p:nvSpPr>
        <p:spPr>
          <a:xfrm>
            <a:off x="8366760" y="1920240"/>
            <a:ext cx="3063240" cy="411480"/>
          </a:xfrm>
          <a:prstGeom prst="rect">
            <a:avLst/>
          </a:prstGeom>
          <a:noFill/>
          <a:ln/>
        </p:spPr>
        <p:txBody>
          <a:bodyPr wrap="square" lIns="0" tIns="0" rIns="0" bIns="0" rtlCol="0" anchor="ctr"/>
          <a:lstStyle/>
          <a:p>
            <a:pPr indent="0" marL="0">
              <a:buNone/>
            </a:pPr>
            <a:r>
              <a:rPr lang="en-US" sz="1900" b="1" dirty="0">
                <a:solidFill>
                  <a:srgbClr val="2C6E49"/>
                </a:solidFill>
                <a:latin typeface="Arial" pitchFamily="34" charset="0"/>
                <a:ea typeface="Arial" pitchFamily="34" charset="-122"/>
                <a:cs typeface="Arial" pitchFamily="34" charset="-120"/>
              </a:rPr>
              <a:t>Voluntary</a:t>
            </a:r>
            <a:endParaRPr lang="en-US" sz="1900" dirty="0"/>
          </a:p>
        </p:txBody>
      </p:sp>
      <p:sp>
        <p:nvSpPr>
          <p:cNvPr id="14" name="Text 12"/>
          <p:cNvSpPr txBox="1"/>
          <p:nvPr/>
        </p:nvSpPr>
        <p:spPr>
          <a:xfrm>
            <a:off x="8366760" y="2377440"/>
            <a:ext cx="3063240" cy="3017520"/>
          </a:xfrm>
          <a:prstGeom prst="rect">
            <a:avLst/>
          </a:prstGeom>
          <a:noFill/>
          <a:ln/>
        </p:spPr>
        <p:txBody>
          <a:bodyPr wrap="square" lIns="0" tIns="0" rIns="0" bIns="0" rtlCol="0" anchor="t"/>
          <a:lstStyle/>
          <a:p>
            <a:pPr indent="0" marL="0">
              <a:buNone/>
            </a:pPr>
            <a:r>
              <a:rPr lang="en-US" sz="1250" dirty="0">
                <a:solidFill>
                  <a:srgbClr val="1F1E1B"/>
                </a:solidFill>
                <a:latin typeface="Calibri" pitchFamily="34" charset="0"/>
                <a:ea typeface="Calibri" pitchFamily="34" charset="-122"/>
                <a:cs typeface="Calibri" pitchFamily="34" charset="-120"/>
              </a:rPr>
              <a:t>Low cost · run by people who share the interest · strong social side.</a:t>
            </a:r>
            <a:endParaRPr lang="en-US" sz="1250" dirty="0"/>
          </a:p>
          <a:p>
            <a:pPr indent="0" marL="0">
              <a:buNone/>
            </a:pPr>
            <a:endParaRPr lang="en-US" sz="1250" dirty="0"/>
          </a:p>
          <a:p>
            <a:pPr indent="0" marL="0">
              <a:buNone/>
            </a:pPr>
            <a:r>
              <a:rPr lang="en-US" sz="1250" dirty="0">
                <a:solidFill>
                  <a:srgbClr val="1F1E1B"/>
                </a:solidFill>
                <a:latin typeface="Calibri" pitchFamily="34" charset="0"/>
                <a:ea typeface="Calibri" pitchFamily="34" charset="-122"/>
                <a:cs typeface="Calibri" pitchFamily="34" charset="-120"/>
              </a:rPr>
              <a:t>But: limited equipment, limited opening hours, and it depends on volunteers being available.</a:t>
            </a:r>
            <a:endParaRPr lang="en-US" sz="1250" dirty="0"/>
          </a:p>
        </p:txBody>
      </p:sp>
      <p:sp>
        <p:nvSpPr>
          <p:cNvPr id="15" name="Text 13"/>
          <p:cNvSpPr txBox="1"/>
          <p:nvPr/>
        </p:nvSpPr>
        <p:spPr>
          <a:xfrm>
            <a:off x="640080" y="5806440"/>
            <a:ext cx="10881360" cy="548640"/>
          </a:xfrm>
          <a:prstGeom prst="rect">
            <a:avLst/>
          </a:prstGeom>
          <a:noFill/>
          <a:ln/>
        </p:spPr>
        <p:txBody>
          <a:bodyPr wrap="square" lIns="0" tIns="0" rIns="0" bIns="0" rtlCol="0" anchor="t"/>
          <a:lstStyle/>
          <a:p>
            <a:pPr indent="0" marL="0">
              <a:buNone/>
            </a:pPr>
            <a:r>
              <a:rPr lang="en-US" sz="1400" dirty="0">
                <a:solidFill>
                  <a:srgbClr val="565349"/>
                </a:solidFill>
                <a:latin typeface="Calibri" pitchFamily="34" charset="0"/>
                <a:ea typeface="Calibri" pitchFamily="34" charset="-122"/>
                <a:cs typeface="Calibri" pitchFamily="34" charset="-120"/>
              </a:rPr>
              <a:t>A real question asked students to state two advantages of public provision for two marks. The mark scheme's own words included cheap or subsidised, funded by the council, accessible to everyone, local facilities, and a wide range of activities.</a:t>
            </a:r>
            <a:endParaRPr lang="en-US" sz="14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C</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Week 28 · Lesson 9</a:t>
            </a:r>
            <a:endParaRPr lang="en-US" sz="1150" dirty="0"/>
          </a:p>
        </p:txBody>
      </p:sp>
      <p:sp>
        <p:nvSpPr>
          <p:cNvPr id="4" name="Text 2"/>
          <p:cNvSpPr txBox="1"/>
          <p:nvPr/>
        </p:nvSpPr>
        <p:spPr>
          <a:xfrm>
            <a:off x="640080" y="1005840"/>
            <a:ext cx="3657600" cy="365760"/>
          </a:xfrm>
          <a:prstGeom prst="rect">
            <a:avLst/>
          </a:prstGeom>
          <a:noFill/>
          <a:ln/>
        </p:spPr>
        <p:txBody>
          <a:bodyPr wrap="square" lIns="0" tIns="0" rIns="0" bIns="0" rtlCol="0" anchor="ctr"/>
          <a:lstStyle/>
          <a:p>
            <a:pPr indent="0" marL="0">
              <a:buNone/>
            </a:pPr>
            <a:r>
              <a:rPr lang="en-US" sz="1500" b="1" spc="400" kern="0" dirty="0">
                <a:solidFill>
                  <a:srgbClr val="2C6E49"/>
                </a:solidFill>
                <a:latin typeface="Calibri" pitchFamily="34" charset="0"/>
                <a:ea typeface="Calibri" pitchFamily="34" charset="-122"/>
                <a:cs typeface="Calibri" pitchFamily="34" charset="-120"/>
              </a:rPr>
              <a:t>LESSON 9</a:t>
            </a:r>
            <a:endParaRPr lang="en-US" sz="1500" dirty="0"/>
          </a:p>
        </p:txBody>
      </p:sp>
      <p:sp>
        <p:nvSpPr>
          <p:cNvPr id="5" name="Text 3"/>
          <p:cNvSpPr txBox="1"/>
          <p:nvPr/>
        </p:nvSpPr>
        <p:spPr>
          <a:xfrm>
            <a:off x="640080" y="1417320"/>
            <a:ext cx="10911535" cy="1371600"/>
          </a:xfrm>
          <a:prstGeom prst="rect">
            <a:avLst/>
          </a:prstGeom>
          <a:noFill/>
          <a:ln/>
        </p:spPr>
        <p:txBody>
          <a:bodyPr wrap="square" lIns="0" tIns="0" rIns="0" bIns="0" rtlCol="0" anchor="ctr"/>
          <a:lstStyle/>
          <a:p>
            <a:pPr indent="0" marL="0">
              <a:buNone/>
            </a:pPr>
            <a:r>
              <a:rPr lang="en-US" sz="4400" b="1" dirty="0">
                <a:solidFill>
                  <a:srgbClr val="1F1E1B"/>
                </a:solidFill>
                <a:latin typeface="Arial" pitchFamily="34" charset="0"/>
                <a:ea typeface="Arial" pitchFamily="34" charset="-122"/>
                <a:cs typeface="Arial" pitchFamily="34" charset="-120"/>
              </a:rPr>
              <a:t>Long-term effects: aerobic endurance and flexibility</a:t>
            </a:r>
            <a:endParaRPr lang="en-US" sz="4400" dirty="0"/>
          </a:p>
        </p:txBody>
      </p:sp>
      <p:sp>
        <p:nvSpPr>
          <p:cNvPr id="6" name="Text 4"/>
          <p:cNvSpPr txBox="1"/>
          <p:nvPr/>
        </p:nvSpPr>
        <p:spPr>
          <a:xfrm>
            <a:off x="640080" y="3200400"/>
            <a:ext cx="5486400" cy="320040"/>
          </a:xfrm>
          <a:prstGeom prst="rect">
            <a:avLst/>
          </a:prstGeom>
          <a:noFill/>
          <a:ln/>
        </p:spPr>
        <p:txBody>
          <a:bodyPr wrap="square" lIns="0" tIns="0" rIns="0" bIns="0" rtlCol="0" anchor="ctr"/>
          <a:lstStyle/>
          <a:p>
            <a:pPr indent="0" marL="0">
              <a:buNone/>
            </a:pPr>
            <a:r>
              <a:rPr lang="en-US" sz="1400" b="1" dirty="0">
                <a:solidFill>
                  <a:srgbClr val="6E6B5E"/>
                </a:solidFill>
                <a:latin typeface="Calibri" pitchFamily="34" charset="0"/>
                <a:ea typeface="Calibri" pitchFamily="34" charset="-122"/>
                <a:cs typeface="Calibri" pitchFamily="34" charset="-120"/>
              </a:rPr>
              <a:t>By the end of this lesson…</a:t>
            </a:r>
            <a:endParaRPr lang="en-US" sz="1400" dirty="0"/>
          </a:p>
        </p:txBody>
      </p:sp>
      <p:sp>
        <p:nvSpPr>
          <p:cNvPr id="7" name="Text 5"/>
          <p:cNvSpPr txBox="1"/>
          <p:nvPr/>
        </p:nvSpPr>
        <p:spPr>
          <a:xfrm>
            <a:off x="640080" y="3611880"/>
            <a:ext cx="8778240" cy="2194560"/>
          </a:xfrm>
          <a:prstGeom prst="rect">
            <a:avLst/>
          </a:prstGeom>
          <a:noFill/>
          <a:ln/>
        </p:spPr>
        <p:txBody>
          <a:bodyPr wrap="square" lIns="0" tIns="0" rIns="0" bIns="0" rtlCol="0" anchor="t"/>
          <a:lstStyle/>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Name the adaptations caused by long-term aerobic endurance training</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Name the adaptations caused by long-term flexibility training</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Say which body system each adaptation belongs to</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C</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Week 26 · Lesson 1</a:t>
            </a:r>
            <a:endParaRPr lang="en-US" sz="1150" dirty="0"/>
          </a:p>
        </p:txBody>
      </p:sp>
      <p:sp>
        <p:nvSpPr>
          <p:cNvPr id="4" name="Text 2"/>
          <p:cNvSpPr txBox="1"/>
          <p:nvPr/>
        </p:nvSpPr>
        <p:spPr>
          <a:xfrm>
            <a:off x="640080" y="1005840"/>
            <a:ext cx="3657600" cy="365760"/>
          </a:xfrm>
          <a:prstGeom prst="rect">
            <a:avLst/>
          </a:prstGeom>
          <a:noFill/>
          <a:ln/>
        </p:spPr>
        <p:txBody>
          <a:bodyPr wrap="square" lIns="0" tIns="0" rIns="0" bIns="0" rtlCol="0" anchor="ctr"/>
          <a:lstStyle/>
          <a:p>
            <a:pPr indent="0" marL="0">
              <a:buNone/>
            </a:pPr>
            <a:r>
              <a:rPr lang="en-US" sz="1500" b="1" spc="400" kern="0" dirty="0">
                <a:solidFill>
                  <a:srgbClr val="2C6E49"/>
                </a:solidFill>
                <a:latin typeface="Calibri" pitchFamily="34" charset="0"/>
                <a:ea typeface="Calibri" pitchFamily="34" charset="-122"/>
                <a:cs typeface="Calibri" pitchFamily="34" charset="-120"/>
              </a:rPr>
              <a:t>LESSON 1</a:t>
            </a:r>
            <a:endParaRPr lang="en-US" sz="1500" dirty="0"/>
          </a:p>
        </p:txBody>
      </p:sp>
      <p:sp>
        <p:nvSpPr>
          <p:cNvPr id="5" name="Text 3"/>
          <p:cNvSpPr txBox="1"/>
          <p:nvPr/>
        </p:nvSpPr>
        <p:spPr>
          <a:xfrm>
            <a:off x="640080" y="1417320"/>
            <a:ext cx="10911535" cy="1371600"/>
          </a:xfrm>
          <a:prstGeom prst="rect">
            <a:avLst/>
          </a:prstGeom>
          <a:noFill/>
          <a:ln/>
        </p:spPr>
        <p:txBody>
          <a:bodyPr wrap="square" lIns="0" tIns="0" rIns="0" bIns="0" rtlCol="0" anchor="ctr"/>
          <a:lstStyle/>
          <a:p>
            <a:pPr indent="0" marL="0">
              <a:buNone/>
            </a:pPr>
            <a:r>
              <a:rPr lang="en-US" sz="4400" b="1" dirty="0">
                <a:solidFill>
                  <a:srgbClr val="1F1E1B"/>
                </a:solidFill>
                <a:latin typeface="Arial" pitchFamily="34" charset="0"/>
                <a:ea typeface="Arial" pitchFamily="34" charset="-122"/>
                <a:cs typeface="Arial" pitchFamily="34" charset="-120"/>
              </a:rPr>
              <a:t>What happens around every session</a:t>
            </a:r>
            <a:endParaRPr lang="en-US" sz="4400" dirty="0"/>
          </a:p>
        </p:txBody>
      </p:sp>
      <p:sp>
        <p:nvSpPr>
          <p:cNvPr id="6" name="Text 4"/>
          <p:cNvSpPr txBox="1"/>
          <p:nvPr/>
        </p:nvSpPr>
        <p:spPr>
          <a:xfrm>
            <a:off x="640080" y="3200400"/>
            <a:ext cx="5486400" cy="320040"/>
          </a:xfrm>
          <a:prstGeom prst="rect">
            <a:avLst/>
          </a:prstGeom>
          <a:noFill/>
          <a:ln/>
        </p:spPr>
        <p:txBody>
          <a:bodyPr wrap="square" lIns="0" tIns="0" rIns="0" bIns="0" rtlCol="0" anchor="ctr"/>
          <a:lstStyle/>
          <a:p>
            <a:pPr indent="0" marL="0">
              <a:buNone/>
            </a:pPr>
            <a:r>
              <a:rPr lang="en-US" sz="1400" b="1" dirty="0">
                <a:solidFill>
                  <a:srgbClr val="6E6B5E"/>
                </a:solidFill>
                <a:latin typeface="Calibri" pitchFamily="34" charset="0"/>
                <a:ea typeface="Calibri" pitchFamily="34" charset="-122"/>
                <a:cs typeface="Calibri" pitchFamily="34" charset="-120"/>
              </a:rPr>
              <a:t>By the end of this lesson…</a:t>
            </a:r>
            <a:endParaRPr lang="en-US" sz="1400" dirty="0"/>
          </a:p>
        </p:txBody>
      </p:sp>
      <p:sp>
        <p:nvSpPr>
          <p:cNvPr id="7" name="Text 5"/>
          <p:cNvSpPr txBox="1"/>
          <p:nvPr/>
        </p:nvSpPr>
        <p:spPr>
          <a:xfrm>
            <a:off x="640080" y="3611880"/>
            <a:ext cx="8778240" cy="2194560"/>
          </a:xfrm>
          <a:prstGeom prst="rect">
            <a:avLst/>
          </a:prstGeom>
          <a:noFill/>
          <a:ln/>
        </p:spPr>
        <p:txBody>
          <a:bodyPr wrap="square" lIns="0" tIns="0" rIns="0" bIns="0" rtlCol="0" anchor="t"/>
          <a:lstStyle/>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State the components of a warm-up and a cool down</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Explain why each one is done</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Link a training method to the component of fitness it develops</a:t>
            </a:r>
            <a:endParaRPr lang="en-US" sz="18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C</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9</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2C6E49"/>
                </a:solidFill>
                <a:latin typeface="Calibri" pitchFamily="34" charset="0"/>
                <a:ea typeface="Calibri" pitchFamily="34" charset="-122"/>
                <a:cs typeface="Calibri" pitchFamily="34" charset="-120"/>
              </a:rPr>
              <a:t>RETRIEVAL</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Do now.</a:t>
            </a:r>
            <a:endParaRPr lang="en-US" sz="3400" dirty="0"/>
          </a:p>
        </p:txBody>
      </p:sp>
      <p:sp>
        <p:nvSpPr>
          <p:cNvPr id="6" name="Text 4"/>
          <p:cNvSpPr txBox="1"/>
          <p:nvPr/>
        </p:nvSpPr>
        <p:spPr>
          <a:xfrm>
            <a:off x="640080" y="1417320"/>
            <a:ext cx="8229600" cy="320040"/>
          </a:xfrm>
          <a:prstGeom prst="rect">
            <a:avLst/>
          </a:prstGeom>
          <a:noFill/>
          <a:ln/>
        </p:spPr>
        <p:txBody>
          <a:bodyPr wrap="square" lIns="0" tIns="0" rIns="0" bIns="0" rtlCol="0" anchor="ctr"/>
          <a:lstStyle/>
          <a:p>
            <a:pPr indent="0" marL="0">
              <a:buNone/>
            </a:pPr>
            <a:r>
              <a:rPr lang="en-US" sz="1500" i="1" dirty="0">
                <a:solidFill>
                  <a:srgbClr val="6E6B5E"/>
                </a:solidFill>
                <a:latin typeface="Calibri" pitchFamily="34" charset="0"/>
                <a:ea typeface="Calibri" pitchFamily="34" charset="-122"/>
                <a:cs typeface="Calibri" pitchFamily="34" charset="-120"/>
              </a:rPr>
              <a:t>In your book, full sentences, on your own. 5 minutes.</a:t>
            </a:r>
            <a:endParaRPr lang="en-US" sz="1500" dirty="0"/>
          </a:p>
        </p:txBody>
      </p:sp>
      <p:sp>
        <p:nvSpPr>
          <p:cNvPr id="7" name="Text 5"/>
          <p:cNvSpPr txBox="1"/>
          <p:nvPr/>
        </p:nvSpPr>
        <p:spPr>
          <a:xfrm>
            <a:off x="640080" y="1965960"/>
            <a:ext cx="6675120" cy="3931920"/>
          </a:xfrm>
          <a:prstGeom prst="rect">
            <a:avLst/>
          </a:prstGeom>
          <a:noFill/>
          <a:ln/>
        </p:spPr>
        <p:txBody>
          <a:bodyPr wrap="square" lIns="0" tIns="0" rIns="0" bIns="0" rtlCol="0" anchor="t"/>
          <a:lstStyle/>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1.  Give two advantages of public provision</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2.  Give one disadvantage of private provision</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3.  Which provision is run by volunteers?</a:t>
            </a:r>
            <a:endParaRPr lang="en-US" sz="1900" dirty="0"/>
          </a:p>
        </p:txBody>
      </p:sp>
      <p:sp>
        <p:nvSpPr>
          <p:cNvPr id="8" name="Shape 6"/>
          <p:cNvSpPr/>
          <p:nvPr/>
        </p:nvSpPr>
        <p:spPr>
          <a:xfrm>
            <a:off x="7772400" y="1965960"/>
            <a:ext cx="3749040" cy="3931920"/>
          </a:xfrm>
          <a:prstGeom prst="roundRect">
            <a:avLst>
              <a:gd name="adj" fmla="val 1951"/>
            </a:avLst>
          </a:prstGeom>
          <a:solidFill>
            <a:srgbClr val="F1EFE5"/>
          </a:solidFill>
          <a:ln/>
        </p:spPr>
      </p:sp>
      <p:sp>
        <p:nvSpPr>
          <p:cNvPr id="9" name="Text 7"/>
          <p:cNvSpPr txBox="1"/>
          <p:nvPr/>
        </p:nvSpPr>
        <p:spPr>
          <a:xfrm>
            <a:off x="8001000" y="2148840"/>
            <a:ext cx="3291840" cy="320040"/>
          </a:xfrm>
          <a:prstGeom prst="rect">
            <a:avLst/>
          </a:prstGeom>
          <a:noFill/>
          <a:ln/>
        </p:spPr>
        <p:txBody>
          <a:bodyPr wrap="square" lIns="0" tIns="0" rIns="0" bIns="0" rtlCol="0" anchor="ctr"/>
          <a:lstStyle/>
          <a:p>
            <a:pPr indent="0" marL="0">
              <a:buNone/>
            </a:pPr>
            <a:r>
              <a:rPr lang="en-US" sz="1300" b="1" dirty="0">
                <a:solidFill>
                  <a:srgbClr val="6E6B5E"/>
                </a:solidFill>
                <a:latin typeface="Calibri" pitchFamily="34" charset="0"/>
                <a:ea typeface="Calibri" pitchFamily="34" charset="-122"/>
                <a:cs typeface="Calibri" pitchFamily="34" charset="-120"/>
              </a:rPr>
              <a:t>Answers: reveal after 5 min</a:t>
            </a:r>
            <a:endParaRPr lang="en-US" sz="1300" dirty="0"/>
          </a:p>
        </p:txBody>
      </p:sp>
      <p:sp>
        <p:nvSpPr>
          <p:cNvPr id="10" name="Text 8"/>
          <p:cNvSpPr txBox="1"/>
          <p:nvPr/>
        </p:nvSpPr>
        <p:spPr>
          <a:xfrm>
            <a:off x="8001000" y="2560320"/>
            <a:ext cx="3291840" cy="3200400"/>
          </a:xfrm>
          <a:prstGeom prst="rect">
            <a:avLst/>
          </a:prstGeom>
          <a:noFill/>
          <a:ln/>
        </p:spPr>
        <p:txBody>
          <a:bodyPr wrap="square" lIns="0" tIns="0" rIns="0" bIns="0" rtlCol="0" anchor="t"/>
          <a:lstStyle/>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1.  Any two: cheap or subsidised · funded by the council · accessible to everyone · local facilities · wide range of activities</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2.  The most expensive, or membership may be required</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3.  Voluntary</a:t>
            </a:r>
            <a:endParaRPr lang="en-US" sz="14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C</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9</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D0202E"/>
                </a:solidFill>
                <a:latin typeface="Calibri" pitchFamily="34" charset="0"/>
                <a:ea typeface="Calibri" pitchFamily="34" charset="-122"/>
                <a:cs typeface="Calibri" pitchFamily="34" charset="-120"/>
              </a:rPr>
              <a:t>LEARN</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What aerobic and flexibility training change.</a:t>
            </a:r>
            <a:endParaRPr lang="en-US" sz="3400" dirty="0"/>
          </a:p>
        </p:txBody>
      </p:sp>
      <p:sp>
        <p:nvSpPr>
          <p:cNvPr id="6" name="Shape 4"/>
          <p:cNvSpPr/>
          <p:nvPr/>
        </p:nvSpPr>
        <p:spPr>
          <a:xfrm>
            <a:off x="640080" y="1737360"/>
            <a:ext cx="5303520" cy="3749040"/>
          </a:xfrm>
          <a:prstGeom prst="roundRect">
            <a:avLst>
              <a:gd name="adj" fmla="val 1951"/>
            </a:avLst>
          </a:prstGeom>
          <a:solidFill>
            <a:srgbClr val="E3EDF3"/>
          </a:solidFill>
          <a:ln/>
        </p:spPr>
      </p:sp>
      <p:sp>
        <p:nvSpPr>
          <p:cNvPr id="7" name="Text 5"/>
          <p:cNvSpPr txBox="1"/>
          <p:nvPr/>
        </p:nvSpPr>
        <p:spPr>
          <a:xfrm>
            <a:off x="868680" y="1920240"/>
            <a:ext cx="4846320" cy="457200"/>
          </a:xfrm>
          <a:prstGeom prst="rect">
            <a:avLst/>
          </a:prstGeom>
          <a:noFill/>
          <a:ln/>
        </p:spPr>
        <p:txBody>
          <a:bodyPr wrap="square" lIns="0" tIns="0" rIns="0" bIns="0" rtlCol="0" anchor="ctr"/>
          <a:lstStyle/>
          <a:p>
            <a:pPr indent="0" marL="0">
              <a:buNone/>
            </a:pPr>
            <a:r>
              <a:rPr lang="en-US" sz="1800" b="1" dirty="0">
                <a:solidFill>
                  <a:srgbClr val="1F5C8B"/>
                </a:solidFill>
                <a:latin typeface="Arial" pitchFamily="34" charset="0"/>
                <a:ea typeface="Arial" pitchFamily="34" charset="-122"/>
                <a:cs typeface="Arial" pitchFamily="34" charset="-120"/>
              </a:rPr>
              <a:t>Aerobic endurance training</a:t>
            </a:r>
            <a:endParaRPr lang="en-US" sz="1800" dirty="0"/>
          </a:p>
        </p:txBody>
      </p:sp>
      <p:sp>
        <p:nvSpPr>
          <p:cNvPr id="8" name="Text 6"/>
          <p:cNvSpPr txBox="1"/>
          <p:nvPr/>
        </p:nvSpPr>
        <p:spPr>
          <a:xfrm>
            <a:off x="868680" y="2468880"/>
            <a:ext cx="4846320" cy="2834640"/>
          </a:xfrm>
          <a:prstGeom prst="rect">
            <a:avLst/>
          </a:prstGeom>
          <a:noFill/>
          <a:ln/>
        </p:spPr>
        <p:txBody>
          <a:bodyPr wrap="square" lIns="0" tIns="0" rIns="0" bIns="0" rtlCol="0" anchor="t"/>
          <a:lstStyle/>
          <a:p>
            <a:pPr indent="0" marL="0">
              <a:buNone/>
            </a:pPr>
            <a:r>
              <a:rPr lang="en-US" sz="1400" dirty="0">
                <a:solidFill>
                  <a:srgbClr val="1F1E1B"/>
                </a:solidFill>
                <a:latin typeface="Calibri" pitchFamily="34" charset="0"/>
                <a:ea typeface="Calibri" pitchFamily="34" charset="-122"/>
                <a:cs typeface="Calibri" pitchFamily="34" charset="-120"/>
              </a:rPr>
              <a:t>Adaptations to the cardiovascular and respiratory systems:</a:t>
            </a:r>
            <a:endParaRPr lang="en-US" sz="1400" dirty="0"/>
          </a:p>
          <a:p>
            <a:pPr indent="0" marL="0">
              <a:buNone/>
            </a:pPr>
            <a:endParaRPr lang="en-US" sz="1400" dirty="0"/>
          </a:p>
          <a:p>
            <a:pPr indent="0" marL="0">
              <a:buNone/>
            </a:pPr>
            <a:r>
              <a:rPr lang="en-US" sz="1400" dirty="0">
                <a:solidFill>
                  <a:srgbClr val="1F1E1B"/>
                </a:solidFill>
                <a:latin typeface="Calibri" pitchFamily="34" charset="0"/>
                <a:ea typeface="Calibri" pitchFamily="34" charset="-122"/>
                <a:cs typeface="Calibri" pitchFamily="34" charset="-120"/>
              </a:rPr>
              <a:t>· cardiac hypertrophy, the heart muscle gets bigger and stronger</a:t>
            </a:r>
            <a:endParaRPr lang="en-US" sz="1400" dirty="0"/>
          </a:p>
          <a:p>
            <a:pPr indent="0" marL="0">
              <a:buNone/>
            </a:pPr>
            <a:r>
              <a:rPr lang="en-US" sz="1400" dirty="0">
                <a:solidFill>
                  <a:srgbClr val="1F1E1B"/>
                </a:solidFill>
                <a:latin typeface="Calibri" pitchFamily="34" charset="0"/>
                <a:ea typeface="Calibri" pitchFamily="34" charset="-122"/>
                <a:cs typeface="Calibri" pitchFamily="34" charset="-120"/>
              </a:rPr>
              <a:t>· decreased resting heart rate</a:t>
            </a:r>
            <a:endParaRPr lang="en-US" sz="1400" dirty="0"/>
          </a:p>
          <a:p>
            <a:pPr indent="0" marL="0">
              <a:buNone/>
            </a:pPr>
            <a:r>
              <a:rPr lang="en-US" sz="1400" dirty="0">
                <a:solidFill>
                  <a:srgbClr val="1F1E1B"/>
                </a:solidFill>
                <a:latin typeface="Calibri" pitchFamily="34" charset="0"/>
                <a:ea typeface="Calibri" pitchFamily="34" charset="-122"/>
                <a:cs typeface="Calibri" pitchFamily="34" charset="-120"/>
              </a:rPr>
              <a:t>· increased strength of the respiratory muscles</a:t>
            </a:r>
            <a:endParaRPr lang="en-US" sz="1400" dirty="0"/>
          </a:p>
          <a:p>
            <a:pPr indent="0" marL="0">
              <a:buNone/>
            </a:pPr>
            <a:r>
              <a:rPr lang="en-US" sz="1400" dirty="0">
                <a:solidFill>
                  <a:srgbClr val="1F1E1B"/>
                </a:solidFill>
                <a:latin typeface="Calibri" pitchFamily="34" charset="0"/>
                <a:ea typeface="Calibri" pitchFamily="34" charset="-122"/>
                <a:cs typeface="Calibri" pitchFamily="34" charset="-120"/>
              </a:rPr>
              <a:t>· capillarisation around the alveoli</a:t>
            </a:r>
            <a:endParaRPr lang="en-US" sz="1400" dirty="0"/>
          </a:p>
        </p:txBody>
      </p:sp>
      <p:sp>
        <p:nvSpPr>
          <p:cNvPr id="9" name="Shape 7"/>
          <p:cNvSpPr/>
          <p:nvPr/>
        </p:nvSpPr>
        <p:spPr>
          <a:xfrm>
            <a:off x="6217920" y="1737360"/>
            <a:ext cx="5303520" cy="3749040"/>
          </a:xfrm>
          <a:prstGeom prst="roundRect">
            <a:avLst>
              <a:gd name="adj" fmla="val 1951"/>
            </a:avLst>
          </a:prstGeom>
          <a:solidFill>
            <a:srgbClr val="E4EFE8"/>
          </a:solidFill>
          <a:ln/>
        </p:spPr>
      </p:sp>
      <p:sp>
        <p:nvSpPr>
          <p:cNvPr id="10" name="Text 8"/>
          <p:cNvSpPr txBox="1"/>
          <p:nvPr/>
        </p:nvSpPr>
        <p:spPr>
          <a:xfrm>
            <a:off x="6446520" y="1920240"/>
            <a:ext cx="4846320" cy="457200"/>
          </a:xfrm>
          <a:prstGeom prst="rect">
            <a:avLst/>
          </a:prstGeom>
          <a:noFill/>
          <a:ln/>
        </p:spPr>
        <p:txBody>
          <a:bodyPr wrap="square" lIns="0" tIns="0" rIns="0" bIns="0" rtlCol="0" anchor="ctr"/>
          <a:lstStyle/>
          <a:p>
            <a:pPr indent="0" marL="0">
              <a:buNone/>
            </a:pPr>
            <a:r>
              <a:rPr lang="en-US" sz="1800" b="1" dirty="0">
                <a:solidFill>
                  <a:srgbClr val="2C6E49"/>
                </a:solidFill>
                <a:latin typeface="Arial" pitchFamily="34" charset="0"/>
                <a:ea typeface="Arial" pitchFamily="34" charset="-122"/>
                <a:cs typeface="Arial" pitchFamily="34" charset="-120"/>
              </a:rPr>
              <a:t>Flexibility training</a:t>
            </a:r>
            <a:endParaRPr lang="en-US" sz="1800" dirty="0"/>
          </a:p>
        </p:txBody>
      </p:sp>
      <p:sp>
        <p:nvSpPr>
          <p:cNvPr id="11" name="Text 9"/>
          <p:cNvSpPr txBox="1"/>
          <p:nvPr/>
        </p:nvSpPr>
        <p:spPr>
          <a:xfrm>
            <a:off x="6446520" y="2468880"/>
            <a:ext cx="4846320" cy="2834640"/>
          </a:xfrm>
          <a:prstGeom prst="rect">
            <a:avLst/>
          </a:prstGeom>
          <a:noFill/>
          <a:ln/>
        </p:spPr>
        <p:txBody>
          <a:bodyPr wrap="square" lIns="0" tIns="0" rIns="0" bIns="0" rtlCol="0" anchor="t"/>
          <a:lstStyle/>
          <a:p>
            <a:pPr indent="0" marL="0">
              <a:buNone/>
            </a:pPr>
            <a:r>
              <a:rPr lang="en-US" sz="1400" dirty="0">
                <a:solidFill>
                  <a:srgbClr val="1F1E1B"/>
                </a:solidFill>
                <a:latin typeface="Calibri" pitchFamily="34" charset="0"/>
                <a:ea typeface="Calibri" pitchFamily="34" charset="-122"/>
                <a:cs typeface="Calibri" pitchFamily="34" charset="-120"/>
              </a:rPr>
              <a:t>Adaptations to the muscular and skeletal systems:</a:t>
            </a:r>
            <a:endParaRPr lang="en-US" sz="1400" dirty="0"/>
          </a:p>
          <a:p>
            <a:pPr indent="0" marL="0">
              <a:buNone/>
            </a:pPr>
            <a:endParaRPr lang="en-US" sz="1400" dirty="0"/>
          </a:p>
          <a:p>
            <a:pPr indent="0" marL="0">
              <a:buNone/>
            </a:pPr>
            <a:r>
              <a:rPr lang="en-US" sz="1400" dirty="0">
                <a:solidFill>
                  <a:srgbClr val="1F1E1B"/>
                </a:solidFill>
                <a:latin typeface="Calibri" pitchFamily="34" charset="0"/>
                <a:ea typeface="Calibri" pitchFamily="34" charset="-122"/>
                <a:cs typeface="Calibri" pitchFamily="34" charset="-120"/>
              </a:rPr>
              <a:t>· increased range of movement permitted at a joint</a:t>
            </a:r>
            <a:endParaRPr lang="en-US" sz="1400" dirty="0"/>
          </a:p>
          <a:p>
            <a:pPr indent="0" marL="0">
              <a:buNone/>
            </a:pPr>
            <a:r>
              <a:rPr lang="en-US" sz="1400" dirty="0">
                <a:solidFill>
                  <a:srgbClr val="1F1E1B"/>
                </a:solidFill>
                <a:latin typeface="Calibri" pitchFamily="34" charset="0"/>
                <a:ea typeface="Calibri" pitchFamily="34" charset="-122"/>
                <a:cs typeface="Calibri" pitchFamily="34" charset="-120"/>
              </a:rPr>
              <a:t>· increased flexibility of ligaments and tendons</a:t>
            </a:r>
            <a:endParaRPr lang="en-US" sz="1400" dirty="0"/>
          </a:p>
          <a:p>
            <a:pPr indent="0" marL="0">
              <a:buNone/>
            </a:pPr>
            <a:r>
              <a:rPr lang="en-US" sz="1400" dirty="0">
                <a:solidFill>
                  <a:srgbClr val="1F1E1B"/>
                </a:solidFill>
                <a:latin typeface="Calibri" pitchFamily="34" charset="0"/>
                <a:ea typeface="Calibri" pitchFamily="34" charset="-122"/>
                <a:cs typeface="Calibri" pitchFamily="34" charset="-120"/>
              </a:rPr>
              <a:t>· increased muscle length</a:t>
            </a:r>
            <a:endParaRPr lang="en-US" sz="1400" dirty="0"/>
          </a:p>
        </p:txBody>
      </p:sp>
      <p:sp>
        <p:nvSpPr>
          <p:cNvPr id="12" name="Text 10"/>
          <p:cNvSpPr txBox="1"/>
          <p:nvPr/>
        </p:nvSpPr>
        <p:spPr>
          <a:xfrm>
            <a:off x="640080" y="5715000"/>
            <a:ext cx="10881360" cy="411480"/>
          </a:xfrm>
          <a:prstGeom prst="rect">
            <a:avLst/>
          </a:prstGeom>
          <a:noFill/>
          <a:ln/>
        </p:spPr>
        <p:txBody>
          <a:bodyPr wrap="square" lIns="0" tIns="0" rIns="0" bIns="0" rtlCol="0" anchor="ctr"/>
          <a:lstStyle/>
          <a:p>
            <a:pPr indent="0" marL="0">
              <a:buNone/>
            </a:pPr>
            <a:r>
              <a:rPr lang="en-US" sz="1500" b="1" dirty="0">
                <a:solidFill>
                  <a:srgbClr val="1F1E1B"/>
                </a:solidFill>
                <a:latin typeface="Calibri" pitchFamily="34" charset="0"/>
                <a:ea typeface="Calibri" pitchFamily="34" charset="-122"/>
                <a:cs typeface="Calibri" pitchFamily="34" charset="-120"/>
              </a:rPr>
              <a:t>Naming the system is part of the answer: cardiovascular and respiratory for aerobic training, muscular and skeletal for flexibility.</a:t>
            </a:r>
            <a:endParaRPr lang="en-US" sz="15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C</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Week 28 · Lesson 10</a:t>
            </a:r>
            <a:endParaRPr lang="en-US" sz="1150" dirty="0"/>
          </a:p>
        </p:txBody>
      </p:sp>
      <p:sp>
        <p:nvSpPr>
          <p:cNvPr id="4" name="Text 2"/>
          <p:cNvSpPr txBox="1"/>
          <p:nvPr/>
        </p:nvSpPr>
        <p:spPr>
          <a:xfrm>
            <a:off x="640080" y="1005840"/>
            <a:ext cx="3657600" cy="365760"/>
          </a:xfrm>
          <a:prstGeom prst="rect">
            <a:avLst/>
          </a:prstGeom>
          <a:noFill/>
          <a:ln/>
        </p:spPr>
        <p:txBody>
          <a:bodyPr wrap="square" lIns="0" tIns="0" rIns="0" bIns="0" rtlCol="0" anchor="ctr"/>
          <a:lstStyle/>
          <a:p>
            <a:pPr indent="0" marL="0">
              <a:buNone/>
            </a:pPr>
            <a:r>
              <a:rPr lang="en-US" sz="1500" b="1" spc="400" kern="0" dirty="0">
                <a:solidFill>
                  <a:srgbClr val="2C6E49"/>
                </a:solidFill>
                <a:latin typeface="Calibri" pitchFamily="34" charset="0"/>
                <a:ea typeface="Calibri" pitchFamily="34" charset="-122"/>
                <a:cs typeface="Calibri" pitchFamily="34" charset="-120"/>
              </a:rPr>
              <a:t>LESSON 10</a:t>
            </a:r>
            <a:endParaRPr lang="en-US" sz="1500" dirty="0"/>
          </a:p>
        </p:txBody>
      </p:sp>
      <p:sp>
        <p:nvSpPr>
          <p:cNvPr id="5" name="Text 3"/>
          <p:cNvSpPr txBox="1"/>
          <p:nvPr/>
        </p:nvSpPr>
        <p:spPr>
          <a:xfrm>
            <a:off x="640080" y="1417320"/>
            <a:ext cx="10911535" cy="1371600"/>
          </a:xfrm>
          <a:prstGeom prst="rect">
            <a:avLst/>
          </a:prstGeom>
          <a:noFill/>
          <a:ln/>
        </p:spPr>
        <p:txBody>
          <a:bodyPr wrap="square" lIns="0" tIns="0" rIns="0" bIns="0" rtlCol="0" anchor="ctr"/>
          <a:lstStyle/>
          <a:p>
            <a:pPr indent="0" marL="0">
              <a:buNone/>
            </a:pPr>
            <a:r>
              <a:rPr lang="en-US" sz="4400" b="1" dirty="0">
                <a:solidFill>
                  <a:srgbClr val="1F1E1B"/>
                </a:solidFill>
                <a:latin typeface="Arial" pitchFamily="34" charset="0"/>
                <a:ea typeface="Arial" pitchFamily="34" charset="-122"/>
                <a:cs typeface="Arial" pitchFamily="34" charset="-120"/>
              </a:rPr>
              <a:t>Long-term effects: strength, endurance and speed</a:t>
            </a:r>
            <a:endParaRPr lang="en-US" sz="4400" dirty="0"/>
          </a:p>
        </p:txBody>
      </p:sp>
      <p:sp>
        <p:nvSpPr>
          <p:cNvPr id="6" name="Text 4"/>
          <p:cNvSpPr txBox="1"/>
          <p:nvPr/>
        </p:nvSpPr>
        <p:spPr>
          <a:xfrm>
            <a:off x="640080" y="3200400"/>
            <a:ext cx="5486400" cy="320040"/>
          </a:xfrm>
          <a:prstGeom prst="rect">
            <a:avLst/>
          </a:prstGeom>
          <a:noFill/>
          <a:ln/>
        </p:spPr>
        <p:txBody>
          <a:bodyPr wrap="square" lIns="0" tIns="0" rIns="0" bIns="0" rtlCol="0" anchor="ctr"/>
          <a:lstStyle/>
          <a:p>
            <a:pPr indent="0" marL="0">
              <a:buNone/>
            </a:pPr>
            <a:r>
              <a:rPr lang="en-US" sz="1400" b="1" dirty="0">
                <a:solidFill>
                  <a:srgbClr val="6E6B5E"/>
                </a:solidFill>
                <a:latin typeface="Calibri" pitchFamily="34" charset="0"/>
                <a:ea typeface="Calibri" pitchFamily="34" charset="-122"/>
                <a:cs typeface="Calibri" pitchFamily="34" charset="-120"/>
              </a:rPr>
              <a:t>By the end of this lesson…</a:t>
            </a:r>
            <a:endParaRPr lang="en-US" sz="1400" dirty="0"/>
          </a:p>
        </p:txBody>
      </p:sp>
      <p:sp>
        <p:nvSpPr>
          <p:cNvPr id="7" name="Text 5"/>
          <p:cNvSpPr txBox="1"/>
          <p:nvPr/>
        </p:nvSpPr>
        <p:spPr>
          <a:xfrm>
            <a:off x="640080" y="3611880"/>
            <a:ext cx="8778240" cy="2194560"/>
          </a:xfrm>
          <a:prstGeom prst="rect">
            <a:avLst/>
          </a:prstGeom>
          <a:noFill/>
          <a:ln/>
        </p:spPr>
        <p:txBody>
          <a:bodyPr wrap="square" lIns="0" tIns="0" rIns="0" bIns="0" rtlCol="0" anchor="t"/>
          <a:lstStyle/>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Name the adaptations from muscular endurance, strength and power, and speed training</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Explain why each adaptation improves performance</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Complete the full long-term effects table from memory</a:t>
            </a:r>
            <a:endParaRPr lang="en-US" sz="18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C</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10</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2C6E49"/>
                </a:solidFill>
                <a:latin typeface="Calibri" pitchFamily="34" charset="0"/>
                <a:ea typeface="Calibri" pitchFamily="34" charset="-122"/>
                <a:cs typeface="Calibri" pitchFamily="34" charset="-120"/>
              </a:rPr>
              <a:t>RETRIEVAL</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Do now.</a:t>
            </a:r>
            <a:endParaRPr lang="en-US" sz="3400" dirty="0"/>
          </a:p>
        </p:txBody>
      </p:sp>
      <p:sp>
        <p:nvSpPr>
          <p:cNvPr id="6" name="Text 4"/>
          <p:cNvSpPr txBox="1"/>
          <p:nvPr/>
        </p:nvSpPr>
        <p:spPr>
          <a:xfrm>
            <a:off x="640080" y="1417320"/>
            <a:ext cx="8229600" cy="320040"/>
          </a:xfrm>
          <a:prstGeom prst="rect">
            <a:avLst/>
          </a:prstGeom>
          <a:noFill/>
          <a:ln/>
        </p:spPr>
        <p:txBody>
          <a:bodyPr wrap="square" lIns="0" tIns="0" rIns="0" bIns="0" rtlCol="0" anchor="ctr"/>
          <a:lstStyle/>
          <a:p>
            <a:pPr indent="0" marL="0">
              <a:buNone/>
            </a:pPr>
            <a:r>
              <a:rPr lang="en-US" sz="1500" i="1" dirty="0">
                <a:solidFill>
                  <a:srgbClr val="6E6B5E"/>
                </a:solidFill>
                <a:latin typeface="Calibri" pitchFamily="34" charset="0"/>
                <a:ea typeface="Calibri" pitchFamily="34" charset="-122"/>
                <a:cs typeface="Calibri" pitchFamily="34" charset="-120"/>
              </a:rPr>
              <a:t>In your book, full sentences, on your own. 5 minutes.</a:t>
            </a:r>
            <a:endParaRPr lang="en-US" sz="1500" dirty="0"/>
          </a:p>
        </p:txBody>
      </p:sp>
      <p:sp>
        <p:nvSpPr>
          <p:cNvPr id="7" name="Text 5"/>
          <p:cNvSpPr txBox="1"/>
          <p:nvPr/>
        </p:nvSpPr>
        <p:spPr>
          <a:xfrm>
            <a:off x="640080" y="1965960"/>
            <a:ext cx="6675120" cy="3931920"/>
          </a:xfrm>
          <a:prstGeom prst="rect">
            <a:avLst/>
          </a:prstGeom>
          <a:noFill/>
          <a:ln/>
        </p:spPr>
        <p:txBody>
          <a:bodyPr wrap="square" lIns="0" tIns="0" rIns="0" bIns="0" rtlCol="0" anchor="t"/>
          <a:lstStyle/>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1.  Name two adaptations from aerobic endurance training</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2.  Which systems does flexibility training adapt?</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3.  What does cardiac hypertrophy mean?</a:t>
            </a:r>
            <a:endParaRPr lang="en-US" sz="1900" dirty="0"/>
          </a:p>
        </p:txBody>
      </p:sp>
      <p:sp>
        <p:nvSpPr>
          <p:cNvPr id="8" name="Shape 6"/>
          <p:cNvSpPr/>
          <p:nvPr/>
        </p:nvSpPr>
        <p:spPr>
          <a:xfrm>
            <a:off x="7772400" y="1965960"/>
            <a:ext cx="3749040" cy="3931920"/>
          </a:xfrm>
          <a:prstGeom prst="roundRect">
            <a:avLst>
              <a:gd name="adj" fmla="val 1951"/>
            </a:avLst>
          </a:prstGeom>
          <a:solidFill>
            <a:srgbClr val="F1EFE5"/>
          </a:solidFill>
          <a:ln/>
        </p:spPr>
      </p:sp>
      <p:sp>
        <p:nvSpPr>
          <p:cNvPr id="9" name="Text 7"/>
          <p:cNvSpPr txBox="1"/>
          <p:nvPr/>
        </p:nvSpPr>
        <p:spPr>
          <a:xfrm>
            <a:off x="8001000" y="2148840"/>
            <a:ext cx="3291840" cy="320040"/>
          </a:xfrm>
          <a:prstGeom prst="rect">
            <a:avLst/>
          </a:prstGeom>
          <a:noFill/>
          <a:ln/>
        </p:spPr>
        <p:txBody>
          <a:bodyPr wrap="square" lIns="0" tIns="0" rIns="0" bIns="0" rtlCol="0" anchor="ctr"/>
          <a:lstStyle/>
          <a:p>
            <a:pPr indent="0" marL="0">
              <a:buNone/>
            </a:pPr>
            <a:r>
              <a:rPr lang="en-US" sz="1300" b="1" dirty="0">
                <a:solidFill>
                  <a:srgbClr val="6E6B5E"/>
                </a:solidFill>
                <a:latin typeface="Calibri" pitchFamily="34" charset="0"/>
                <a:ea typeface="Calibri" pitchFamily="34" charset="-122"/>
                <a:cs typeface="Calibri" pitchFamily="34" charset="-120"/>
              </a:rPr>
              <a:t>Answers: reveal after 5 min</a:t>
            </a:r>
            <a:endParaRPr lang="en-US" sz="1300" dirty="0"/>
          </a:p>
        </p:txBody>
      </p:sp>
      <p:sp>
        <p:nvSpPr>
          <p:cNvPr id="10" name="Text 8"/>
          <p:cNvSpPr txBox="1"/>
          <p:nvPr/>
        </p:nvSpPr>
        <p:spPr>
          <a:xfrm>
            <a:off x="8001000" y="2560320"/>
            <a:ext cx="3291840" cy="3200400"/>
          </a:xfrm>
          <a:prstGeom prst="rect">
            <a:avLst/>
          </a:prstGeom>
          <a:noFill/>
          <a:ln/>
        </p:spPr>
        <p:txBody>
          <a:bodyPr wrap="square" lIns="0" tIns="0" rIns="0" bIns="0" rtlCol="0" anchor="t"/>
          <a:lstStyle/>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1.  Any two: cardiac hypertrophy · decreased resting heart rate · increased strength of respiratory muscles · capillarisation around the alveoli</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2.  The muscular and skeletal systems</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3.  The heart muscle grows bigger and stronger</a:t>
            </a:r>
            <a:endParaRPr lang="en-US" sz="14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C</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10</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D0202E"/>
                </a:solidFill>
                <a:latin typeface="Calibri" pitchFamily="34" charset="0"/>
                <a:ea typeface="Calibri" pitchFamily="34" charset="-122"/>
                <a:cs typeface="Calibri" pitchFamily="34" charset="-120"/>
              </a:rPr>
              <a:t>LEARN</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The remaining adaptations.</a:t>
            </a:r>
            <a:endParaRPr lang="en-US" sz="3400" dirty="0"/>
          </a:p>
        </p:txBody>
      </p:sp>
      <p:sp>
        <p:nvSpPr>
          <p:cNvPr id="6" name="Shape 4"/>
          <p:cNvSpPr/>
          <p:nvPr/>
        </p:nvSpPr>
        <p:spPr>
          <a:xfrm>
            <a:off x="640080" y="1828800"/>
            <a:ext cx="10881360" cy="1170432"/>
          </a:xfrm>
          <a:prstGeom prst="roundRect">
            <a:avLst>
              <a:gd name="adj" fmla="val 3906"/>
            </a:avLst>
          </a:prstGeom>
          <a:solidFill>
            <a:srgbClr val="FAE6E8"/>
          </a:solidFill>
          <a:ln/>
        </p:spPr>
      </p:sp>
      <p:sp>
        <p:nvSpPr>
          <p:cNvPr id="7" name="Text 5"/>
          <p:cNvSpPr txBox="1"/>
          <p:nvPr/>
        </p:nvSpPr>
        <p:spPr>
          <a:xfrm>
            <a:off x="841248" y="1920240"/>
            <a:ext cx="3291840" cy="1024128"/>
          </a:xfrm>
          <a:prstGeom prst="rect">
            <a:avLst/>
          </a:prstGeom>
          <a:noFill/>
          <a:ln/>
        </p:spPr>
        <p:txBody>
          <a:bodyPr wrap="square" lIns="0" tIns="0" rIns="0" bIns="0" rtlCol="0" anchor="t"/>
          <a:lstStyle/>
          <a:p>
            <a:pPr indent="0" marL="0">
              <a:buNone/>
            </a:pPr>
            <a:r>
              <a:rPr lang="en-US" sz="1550" b="1" dirty="0">
                <a:solidFill>
                  <a:srgbClr val="D0202E"/>
                </a:solidFill>
                <a:latin typeface="Calibri" pitchFamily="34" charset="0"/>
                <a:ea typeface="Calibri" pitchFamily="34" charset="-122"/>
                <a:cs typeface="Calibri" pitchFamily="34" charset="-120"/>
              </a:rPr>
              <a:t>Muscular endurance training</a:t>
            </a:r>
            <a:endParaRPr lang="en-US" sz="1550" dirty="0"/>
          </a:p>
        </p:txBody>
      </p:sp>
      <p:sp>
        <p:nvSpPr>
          <p:cNvPr id="8" name="Text 6"/>
          <p:cNvSpPr txBox="1"/>
          <p:nvPr/>
        </p:nvSpPr>
        <p:spPr>
          <a:xfrm>
            <a:off x="4251960" y="1920240"/>
            <a:ext cx="7040880" cy="106070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adaptations to the muscular system: capillarisation around the muscle tissues, and increased muscle tone</a:t>
            </a:r>
            <a:endParaRPr lang="en-US" sz="1350" dirty="0"/>
          </a:p>
        </p:txBody>
      </p:sp>
      <p:sp>
        <p:nvSpPr>
          <p:cNvPr id="9" name="Shape 7"/>
          <p:cNvSpPr/>
          <p:nvPr/>
        </p:nvSpPr>
        <p:spPr>
          <a:xfrm>
            <a:off x="640080" y="3108960"/>
            <a:ext cx="10881360" cy="1170432"/>
          </a:xfrm>
          <a:prstGeom prst="roundRect">
            <a:avLst>
              <a:gd name="adj" fmla="val 3906"/>
            </a:avLst>
          </a:prstGeom>
          <a:solidFill>
            <a:srgbClr val="FFFFFF"/>
          </a:solidFill>
          <a:ln/>
        </p:spPr>
      </p:sp>
      <p:sp>
        <p:nvSpPr>
          <p:cNvPr id="10" name="Text 8"/>
          <p:cNvSpPr txBox="1"/>
          <p:nvPr/>
        </p:nvSpPr>
        <p:spPr>
          <a:xfrm>
            <a:off x="841248" y="3200400"/>
            <a:ext cx="3291840" cy="1024128"/>
          </a:xfrm>
          <a:prstGeom prst="rect">
            <a:avLst/>
          </a:prstGeom>
          <a:noFill/>
          <a:ln/>
        </p:spPr>
        <p:txBody>
          <a:bodyPr wrap="square" lIns="0" tIns="0" rIns="0" bIns="0" rtlCol="0" anchor="t"/>
          <a:lstStyle/>
          <a:p>
            <a:pPr indent="0" marL="0">
              <a:buNone/>
            </a:pPr>
            <a:r>
              <a:rPr lang="en-US" sz="1550" b="1" dirty="0">
                <a:solidFill>
                  <a:srgbClr val="D0202E"/>
                </a:solidFill>
                <a:latin typeface="Calibri" pitchFamily="34" charset="0"/>
                <a:ea typeface="Calibri" pitchFamily="34" charset="-122"/>
                <a:cs typeface="Calibri" pitchFamily="34" charset="-120"/>
              </a:rPr>
              <a:t>Muscular strength and power training</a:t>
            </a:r>
            <a:endParaRPr lang="en-US" sz="1550" dirty="0"/>
          </a:p>
        </p:txBody>
      </p:sp>
      <p:sp>
        <p:nvSpPr>
          <p:cNvPr id="11" name="Text 9"/>
          <p:cNvSpPr txBox="1"/>
          <p:nvPr/>
        </p:nvSpPr>
        <p:spPr>
          <a:xfrm>
            <a:off x="4251960" y="3200400"/>
            <a:ext cx="7040880" cy="106070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adaptations to the muscular and skeletal systems: muscle hypertrophy, increased tendon and ligament strength, and increased bone density</a:t>
            </a:r>
            <a:endParaRPr lang="en-US" sz="1350" dirty="0"/>
          </a:p>
        </p:txBody>
      </p:sp>
      <p:sp>
        <p:nvSpPr>
          <p:cNvPr id="12" name="Shape 10"/>
          <p:cNvSpPr/>
          <p:nvPr/>
        </p:nvSpPr>
        <p:spPr>
          <a:xfrm>
            <a:off x="640080" y="4389120"/>
            <a:ext cx="10881360" cy="1170432"/>
          </a:xfrm>
          <a:prstGeom prst="roundRect">
            <a:avLst>
              <a:gd name="adj" fmla="val 3906"/>
            </a:avLst>
          </a:prstGeom>
          <a:solidFill>
            <a:srgbClr val="FAE6E8"/>
          </a:solidFill>
          <a:ln/>
        </p:spPr>
      </p:sp>
      <p:sp>
        <p:nvSpPr>
          <p:cNvPr id="13" name="Text 11"/>
          <p:cNvSpPr txBox="1"/>
          <p:nvPr/>
        </p:nvSpPr>
        <p:spPr>
          <a:xfrm>
            <a:off x="841248" y="4480560"/>
            <a:ext cx="3291840" cy="1024128"/>
          </a:xfrm>
          <a:prstGeom prst="rect">
            <a:avLst/>
          </a:prstGeom>
          <a:noFill/>
          <a:ln/>
        </p:spPr>
        <p:txBody>
          <a:bodyPr wrap="square" lIns="0" tIns="0" rIns="0" bIns="0" rtlCol="0" anchor="t"/>
          <a:lstStyle/>
          <a:p>
            <a:pPr indent="0" marL="0">
              <a:buNone/>
            </a:pPr>
            <a:r>
              <a:rPr lang="en-US" sz="1550" b="1" dirty="0">
                <a:solidFill>
                  <a:srgbClr val="D0202E"/>
                </a:solidFill>
                <a:latin typeface="Calibri" pitchFamily="34" charset="0"/>
                <a:ea typeface="Calibri" pitchFamily="34" charset="-122"/>
                <a:cs typeface="Calibri" pitchFamily="34" charset="-120"/>
              </a:rPr>
              <a:t>Speed training</a:t>
            </a:r>
            <a:endParaRPr lang="en-US" sz="1550" dirty="0"/>
          </a:p>
        </p:txBody>
      </p:sp>
      <p:sp>
        <p:nvSpPr>
          <p:cNvPr id="14" name="Text 12"/>
          <p:cNvSpPr txBox="1"/>
          <p:nvPr/>
        </p:nvSpPr>
        <p:spPr>
          <a:xfrm>
            <a:off x="4251960" y="4480560"/>
            <a:ext cx="7040880" cy="106070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adaptations to the muscular system: increased tolerance to lactic acid</a:t>
            </a:r>
            <a:endParaRPr lang="en-US" sz="1350" dirty="0"/>
          </a:p>
        </p:txBody>
      </p:sp>
      <p:sp>
        <p:nvSpPr>
          <p:cNvPr id="15" name="Text 13"/>
          <p:cNvSpPr txBox="1"/>
          <p:nvPr/>
        </p:nvSpPr>
        <p:spPr>
          <a:xfrm>
            <a:off x="640080" y="5943600"/>
            <a:ext cx="10881360" cy="411480"/>
          </a:xfrm>
          <a:prstGeom prst="rect">
            <a:avLst/>
          </a:prstGeom>
          <a:noFill/>
          <a:ln/>
        </p:spPr>
        <p:txBody>
          <a:bodyPr wrap="square" lIns="0" tIns="0" rIns="0" bIns="0" rtlCol="0" anchor="ctr"/>
          <a:lstStyle/>
          <a:p>
            <a:pPr indent="0" marL="0">
              <a:buNone/>
            </a:pPr>
            <a:r>
              <a:rPr lang="en-US" sz="1500" dirty="0">
                <a:solidFill>
                  <a:srgbClr val="565349"/>
                </a:solidFill>
                <a:latin typeface="Calibri" pitchFamily="34" charset="0"/>
                <a:ea typeface="Calibri" pitchFamily="34" charset="-122"/>
                <a:cs typeface="Calibri" pitchFamily="34" charset="-120"/>
              </a:rPr>
              <a:t>Muscle hypertrophy is the muscle growing. Capillarisation is more capillaries forming, so more oxygen reaches the tissue.</a:t>
            </a:r>
            <a:endParaRPr lang="en-US" sz="15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C</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Week 28 · Lesson 11</a:t>
            </a:r>
            <a:endParaRPr lang="en-US" sz="1150" dirty="0"/>
          </a:p>
        </p:txBody>
      </p:sp>
      <p:sp>
        <p:nvSpPr>
          <p:cNvPr id="4" name="Text 2"/>
          <p:cNvSpPr txBox="1"/>
          <p:nvPr/>
        </p:nvSpPr>
        <p:spPr>
          <a:xfrm>
            <a:off x="640080" y="1005840"/>
            <a:ext cx="3657600" cy="365760"/>
          </a:xfrm>
          <a:prstGeom prst="rect">
            <a:avLst/>
          </a:prstGeom>
          <a:noFill/>
          <a:ln/>
        </p:spPr>
        <p:txBody>
          <a:bodyPr wrap="square" lIns="0" tIns="0" rIns="0" bIns="0" rtlCol="0" anchor="ctr"/>
          <a:lstStyle/>
          <a:p>
            <a:pPr indent="0" marL="0">
              <a:buNone/>
            </a:pPr>
            <a:r>
              <a:rPr lang="en-US" sz="1500" b="1" spc="400" kern="0" dirty="0">
                <a:solidFill>
                  <a:srgbClr val="2C6E49"/>
                </a:solidFill>
                <a:latin typeface="Calibri" pitchFamily="34" charset="0"/>
                <a:ea typeface="Calibri" pitchFamily="34" charset="-122"/>
                <a:cs typeface="Calibri" pitchFamily="34" charset="-120"/>
              </a:rPr>
              <a:t>LESSON 11</a:t>
            </a:r>
            <a:endParaRPr lang="en-US" sz="1500" dirty="0"/>
          </a:p>
        </p:txBody>
      </p:sp>
      <p:sp>
        <p:nvSpPr>
          <p:cNvPr id="5" name="Text 3"/>
          <p:cNvSpPr txBox="1"/>
          <p:nvPr/>
        </p:nvSpPr>
        <p:spPr>
          <a:xfrm>
            <a:off x="640080" y="1417320"/>
            <a:ext cx="10911535" cy="1371600"/>
          </a:xfrm>
          <a:prstGeom prst="rect">
            <a:avLst/>
          </a:prstGeom>
          <a:noFill/>
          <a:ln/>
        </p:spPr>
        <p:txBody>
          <a:bodyPr wrap="square" lIns="0" tIns="0" rIns="0" bIns="0" rtlCol="0" anchor="ctr"/>
          <a:lstStyle/>
          <a:p>
            <a:pPr indent="0" marL="0">
              <a:buNone/>
            </a:pPr>
            <a:r>
              <a:rPr lang="en-US" sz="4400" b="1" dirty="0">
                <a:solidFill>
                  <a:srgbClr val="1F1E1B"/>
                </a:solidFill>
                <a:latin typeface="Arial" pitchFamily="34" charset="0"/>
                <a:ea typeface="Arial" pitchFamily="34" charset="-122"/>
                <a:cs typeface="Arial" pitchFamily="34" charset="-120"/>
              </a:rPr>
              <a:t>The six-mark question</a:t>
            </a:r>
            <a:endParaRPr lang="en-US" sz="4400" dirty="0"/>
          </a:p>
        </p:txBody>
      </p:sp>
      <p:sp>
        <p:nvSpPr>
          <p:cNvPr id="6" name="Text 4"/>
          <p:cNvSpPr txBox="1"/>
          <p:nvPr/>
        </p:nvSpPr>
        <p:spPr>
          <a:xfrm>
            <a:off x="640080" y="3200400"/>
            <a:ext cx="5486400" cy="320040"/>
          </a:xfrm>
          <a:prstGeom prst="rect">
            <a:avLst/>
          </a:prstGeom>
          <a:noFill/>
          <a:ln/>
        </p:spPr>
        <p:txBody>
          <a:bodyPr wrap="square" lIns="0" tIns="0" rIns="0" bIns="0" rtlCol="0" anchor="ctr"/>
          <a:lstStyle/>
          <a:p>
            <a:pPr indent="0" marL="0">
              <a:buNone/>
            </a:pPr>
            <a:r>
              <a:rPr lang="en-US" sz="1400" b="1" dirty="0">
                <a:solidFill>
                  <a:srgbClr val="6E6B5E"/>
                </a:solidFill>
                <a:latin typeface="Calibri" pitchFamily="34" charset="0"/>
                <a:ea typeface="Calibri" pitchFamily="34" charset="-122"/>
                <a:cs typeface="Calibri" pitchFamily="34" charset="-120"/>
              </a:rPr>
              <a:t>By the end of this lesson…</a:t>
            </a:r>
            <a:endParaRPr lang="en-US" sz="1400" dirty="0"/>
          </a:p>
        </p:txBody>
      </p:sp>
      <p:sp>
        <p:nvSpPr>
          <p:cNvPr id="7" name="Text 5"/>
          <p:cNvSpPr txBox="1"/>
          <p:nvPr/>
        </p:nvSpPr>
        <p:spPr>
          <a:xfrm>
            <a:off x="640080" y="3611880"/>
            <a:ext cx="8778240" cy="2194560"/>
          </a:xfrm>
          <a:prstGeom prst="rect">
            <a:avLst/>
          </a:prstGeom>
          <a:noFill/>
          <a:ln/>
        </p:spPr>
        <p:txBody>
          <a:bodyPr wrap="square" lIns="0" tIns="0" rIns="0" bIns="0" rtlCol="0" anchor="t"/>
          <a:lstStyle/>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Know how a six-mark question is marked, level by level</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Understand the sub-max rule and why it decides your mark</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Plan and write a full six-mark answer</a:t>
            </a:r>
            <a:endParaRPr lang="en-US" sz="18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C</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11</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2C6E49"/>
                </a:solidFill>
                <a:latin typeface="Calibri" pitchFamily="34" charset="0"/>
                <a:ea typeface="Calibri" pitchFamily="34" charset="-122"/>
                <a:cs typeface="Calibri" pitchFamily="34" charset="-120"/>
              </a:rPr>
              <a:t>RETRIEVAL</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Do now.</a:t>
            </a:r>
            <a:endParaRPr lang="en-US" sz="3400" dirty="0"/>
          </a:p>
        </p:txBody>
      </p:sp>
      <p:sp>
        <p:nvSpPr>
          <p:cNvPr id="6" name="Text 4"/>
          <p:cNvSpPr txBox="1"/>
          <p:nvPr/>
        </p:nvSpPr>
        <p:spPr>
          <a:xfrm>
            <a:off x="640080" y="1417320"/>
            <a:ext cx="8229600" cy="320040"/>
          </a:xfrm>
          <a:prstGeom prst="rect">
            <a:avLst/>
          </a:prstGeom>
          <a:noFill/>
          <a:ln/>
        </p:spPr>
        <p:txBody>
          <a:bodyPr wrap="square" lIns="0" tIns="0" rIns="0" bIns="0" rtlCol="0" anchor="ctr"/>
          <a:lstStyle/>
          <a:p>
            <a:pPr indent="0" marL="0">
              <a:buNone/>
            </a:pPr>
            <a:r>
              <a:rPr lang="en-US" sz="1500" i="1" dirty="0">
                <a:solidFill>
                  <a:srgbClr val="6E6B5E"/>
                </a:solidFill>
                <a:latin typeface="Calibri" pitchFamily="34" charset="0"/>
                <a:ea typeface="Calibri" pitchFamily="34" charset="-122"/>
                <a:cs typeface="Calibri" pitchFamily="34" charset="-120"/>
              </a:rPr>
              <a:t>In your book, full sentences, on your own. 5 minutes.</a:t>
            </a:r>
            <a:endParaRPr lang="en-US" sz="1500" dirty="0"/>
          </a:p>
        </p:txBody>
      </p:sp>
      <p:sp>
        <p:nvSpPr>
          <p:cNvPr id="7" name="Text 5"/>
          <p:cNvSpPr txBox="1"/>
          <p:nvPr/>
        </p:nvSpPr>
        <p:spPr>
          <a:xfrm>
            <a:off x="640080" y="1965960"/>
            <a:ext cx="6675120" cy="3931920"/>
          </a:xfrm>
          <a:prstGeom prst="rect">
            <a:avLst/>
          </a:prstGeom>
          <a:noFill/>
          <a:ln/>
        </p:spPr>
        <p:txBody>
          <a:bodyPr wrap="square" lIns="0" tIns="0" rIns="0" bIns="0" rtlCol="0" anchor="t"/>
          <a:lstStyle/>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1.  Name two adaptations from muscular strength training</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2.  What adaptation comes from speed training?</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3.  Where does capillarisation happen for aerobic training?</a:t>
            </a:r>
            <a:endParaRPr lang="en-US" sz="1900" dirty="0"/>
          </a:p>
        </p:txBody>
      </p:sp>
      <p:sp>
        <p:nvSpPr>
          <p:cNvPr id="8" name="Shape 6"/>
          <p:cNvSpPr/>
          <p:nvPr/>
        </p:nvSpPr>
        <p:spPr>
          <a:xfrm>
            <a:off x="7772400" y="1965960"/>
            <a:ext cx="3749040" cy="3931920"/>
          </a:xfrm>
          <a:prstGeom prst="roundRect">
            <a:avLst>
              <a:gd name="adj" fmla="val 1951"/>
            </a:avLst>
          </a:prstGeom>
          <a:solidFill>
            <a:srgbClr val="F1EFE5"/>
          </a:solidFill>
          <a:ln/>
        </p:spPr>
      </p:sp>
      <p:sp>
        <p:nvSpPr>
          <p:cNvPr id="9" name="Text 7"/>
          <p:cNvSpPr txBox="1"/>
          <p:nvPr/>
        </p:nvSpPr>
        <p:spPr>
          <a:xfrm>
            <a:off x="8001000" y="2148840"/>
            <a:ext cx="3291840" cy="320040"/>
          </a:xfrm>
          <a:prstGeom prst="rect">
            <a:avLst/>
          </a:prstGeom>
          <a:noFill/>
          <a:ln/>
        </p:spPr>
        <p:txBody>
          <a:bodyPr wrap="square" lIns="0" tIns="0" rIns="0" bIns="0" rtlCol="0" anchor="ctr"/>
          <a:lstStyle/>
          <a:p>
            <a:pPr indent="0" marL="0">
              <a:buNone/>
            </a:pPr>
            <a:r>
              <a:rPr lang="en-US" sz="1300" b="1" dirty="0">
                <a:solidFill>
                  <a:srgbClr val="6E6B5E"/>
                </a:solidFill>
                <a:latin typeface="Calibri" pitchFamily="34" charset="0"/>
                <a:ea typeface="Calibri" pitchFamily="34" charset="-122"/>
                <a:cs typeface="Calibri" pitchFamily="34" charset="-120"/>
              </a:rPr>
              <a:t>Answers: reveal after 5 min</a:t>
            </a:r>
            <a:endParaRPr lang="en-US" sz="1300" dirty="0"/>
          </a:p>
        </p:txBody>
      </p:sp>
      <p:sp>
        <p:nvSpPr>
          <p:cNvPr id="10" name="Text 8"/>
          <p:cNvSpPr txBox="1"/>
          <p:nvPr/>
        </p:nvSpPr>
        <p:spPr>
          <a:xfrm>
            <a:off x="8001000" y="2560320"/>
            <a:ext cx="3291840" cy="3200400"/>
          </a:xfrm>
          <a:prstGeom prst="rect">
            <a:avLst/>
          </a:prstGeom>
          <a:noFill/>
          <a:ln/>
        </p:spPr>
        <p:txBody>
          <a:bodyPr wrap="square" lIns="0" tIns="0" rIns="0" bIns="0" rtlCol="0" anchor="t"/>
          <a:lstStyle/>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1.  Any two: muscle hypertrophy · increased tendon and ligament strength · increased bone density</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2.  Increased tolerance to lactic acid</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3.  Around the alveoli</a:t>
            </a:r>
            <a:endParaRPr lang="en-US" sz="14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C</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11</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D0202E"/>
                </a:solidFill>
                <a:latin typeface="Calibri" pitchFamily="34" charset="0"/>
                <a:ea typeface="Calibri" pitchFamily="34" charset="-122"/>
                <a:cs typeface="Calibri" pitchFamily="34" charset="-120"/>
              </a:rPr>
              <a:t>LEARN</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How six marks are awarded.</a:t>
            </a:r>
            <a:endParaRPr lang="en-US" sz="3400" dirty="0"/>
          </a:p>
        </p:txBody>
      </p:sp>
      <p:sp>
        <p:nvSpPr>
          <p:cNvPr id="6" name="Shape 4"/>
          <p:cNvSpPr/>
          <p:nvPr/>
        </p:nvSpPr>
        <p:spPr>
          <a:xfrm>
            <a:off x="640080" y="1737360"/>
            <a:ext cx="10881360" cy="1170432"/>
          </a:xfrm>
          <a:prstGeom prst="roundRect">
            <a:avLst>
              <a:gd name="adj" fmla="val 3906"/>
            </a:avLst>
          </a:prstGeom>
          <a:solidFill>
            <a:srgbClr val="FAE6E8"/>
          </a:solidFill>
          <a:ln/>
        </p:spPr>
      </p:sp>
      <p:sp>
        <p:nvSpPr>
          <p:cNvPr id="7" name="Text 5"/>
          <p:cNvSpPr txBox="1"/>
          <p:nvPr/>
        </p:nvSpPr>
        <p:spPr>
          <a:xfrm>
            <a:off x="841248" y="1828800"/>
            <a:ext cx="2926080" cy="1024128"/>
          </a:xfrm>
          <a:prstGeom prst="rect">
            <a:avLst/>
          </a:prstGeom>
          <a:noFill/>
          <a:ln/>
        </p:spPr>
        <p:txBody>
          <a:bodyPr wrap="square" lIns="0" tIns="0" rIns="0" bIns="0" rtlCol="0" anchor="t"/>
          <a:lstStyle/>
          <a:p>
            <a:pPr indent="0" marL="0">
              <a:buNone/>
            </a:pPr>
            <a:r>
              <a:rPr lang="en-US" sz="1550" b="1" dirty="0">
                <a:solidFill>
                  <a:srgbClr val="D0202E"/>
                </a:solidFill>
                <a:latin typeface="Calibri" pitchFamily="34" charset="0"/>
                <a:ea typeface="Calibri" pitchFamily="34" charset="-122"/>
                <a:cs typeface="Calibri" pitchFamily="34" charset="-120"/>
              </a:rPr>
              <a:t>Level 1, 1 to 2 marks</a:t>
            </a:r>
            <a:endParaRPr lang="en-US" sz="1550" dirty="0"/>
          </a:p>
        </p:txBody>
      </p:sp>
      <p:sp>
        <p:nvSpPr>
          <p:cNvPr id="8" name="Text 6"/>
          <p:cNvSpPr txBox="1"/>
          <p:nvPr/>
        </p:nvSpPr>
        <p:spPr>
          <a:xfrm>
            <a:off x="3886200" y="1828800"/>
            <a:ext cx="7406640" cy="106070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isolated knowledge with major gaps · few points relevant to the question's context · generic assertions leading to superficial or unsupported judgements</a:t>
            </a:r>
            <a:endParaRPr lang="en-US" sz="1350" dirty="0"/>
          </a:p>
        </p:txBody>
      </p:sp>
      <p:sp>
        <p:nvSpPr>
          <p:cNvPr id="9" name="Shape 7"/>
          <p:cNvSpPr/>
          <p:nvPr/>
        </p:nvSpPr>
        <p:spPr>
          <a:xfrm>
            <a:off x="640080" y="3017520"/>
            <a:ext cx="10881360" cy="1170432"/>
          </a:xfrm>
          <a:prstGeom prst="roundRect">
            <a:avLst>
              <a:gd name="adj" fmla="val 3906"/>
            </a:avLst>
          </a:prstGeom>
          <a:solidFill>
            <a:srgbClr val="FFFFFF"/>
          </a:solidFill>
          <a:ln/>
        </p:spPr>
      </p:sp>
      <p:sp>
        <p:nvSpPr>
          <p:cNvPr id="10" name="Text 8"/>
          <p:cNvSpPr txBox="1"/>
          <p:nvPr/>
        </p:nvSpPr>
        <p:spPr>
          <a:xfrm>
            <a:off x="841248" y="3108960"/>
            <a:ext cx="2926080" cy="1024128"/>
          </a:xfrm>
          <a:prstGeom prst="rect">
            <a:avLst/>
          </a:prstGeom>
          <a:noFill/>
          <a:ln/>
        </p:spPr>
        <p:txBody>
          <a:bodyPr wrap="square" lIns="0" tIns="0" rIns="0" bIns="0" rtlCol="0" anchor="t"/>
          <a:lstStyle/>
          <a:p>
            <a:pPr indent="0" marL="0">
              <a:buNone/>
            </a:pPr>
            <a:r>
              <a:rPr lang="en-US" sz="1550" b="1" dirty="0">
                <a:solidFill>
                  <a:srgbClr val="D0202E"/>
                </a:solidFill>
                <a:latin typeface="Calibri" pitchFamily="34" charset="0"/>
                <a:ea typeface="Calibri" pitchFamily="34" charset="-122"/>
                <a:cs typeface="Calibri" pitchFamily="34" charset="-120"/>
              </a:rPr>
              <a:t>Level 2, 3 to 4 marks</a:t>
            </a:r>
            <a:endParaRPr lang="en-US" sz="1550" dirty="0"/>
          </a:p>
        </p:txBody>
      </p:sp>
      <p:sp>
        <p:nvSpPr>
          <p:cNvPr id="11" name="Text 9"/>
          <p:cNvSpPr txBox="1"/>
          <p:nvPr/>
        </p:nvSpPr>
        <p:spPr>
          <a:xfrm>
            <a:off x="3886200" y="3108960"/>
            <a:ext cx="7406640" cy="106070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some accurate knowledge with minor gaps · some points relevant but the link is not always clear · partially developed, partially supported judgements</a:t>
            </a:r>
            <a:endParaRPr lang="en-US" sz="1350" dirty="0"/>
          </a:p>
        </p:txBody>
      </p:sp>
      <p:sp>
        <p:nvSpPr>
          <p:cNvPr id="12" name="Shape 10"/>
          <p:cNvSpPr/>
          <p:nvPr/>
        </p:nvSpPr>
        <p:spPr>
          <a:xfrm>
            <a:off x="640080" y="4297680"/>
            <a:ext cx="10881360" cy="1170432"/>
          </a:xfrm>
          <a:prstGeom prst="roundRect">
            <a:avLst>
              <a:gd name="adj" fmla="val 3906"/>
            </a:avLst>
          </a:prstGeom>
          <a:solidFill>
            <a:srgbClr val="FAE6E8"/>
          </a:solidFill>
          <a:ln/>
        </p:spPr>
      </p:sp>
      <p:sp>
        <p:nvSpPr>
          <p:cNvPr id="13" name="Text 11"/>
          <p:cNvSpPr txBox="1"/>
          <p:nvPr/>
        </p:nvSpPr>
        <p:spPr>
          <a:xfrm>
            <a:off x="841248" y="4389120"/>
            <a:ext cx="2926080" cy="1024128"/>
          </a:xfrm>
          <a:prstGeom prst="rect">
            <a:avLst/>
          </a:prstGeom>
          <a:noFill/>
          <a:ln/>
        </p:spPr>
        <p:txBody>
          <a:bodyPr wrap="square" lIns="0" tIns="0" rIns="0" bIns="0" rtlCol="0" anchor="t"/>
          <a:lstStyle/>
          <a:p>
            <a:pPr indent="0" marL="0">
              <a:buNone/>
            </a:pPr>
            <a:r>
              <a:rPr lang="en-US" sz="1550" b="1" dirty="0">
                <a:solidFill>
                  <a:srgbClr val="D0202E"/>
                </a:solidFill>
                <a:latin typeface="Calibri" pitchFamily="34" charset="0"/>
                <a:ea typeface="Calibri" pitchFamily="34" charset="-122"/>
                <a:cs typeface="Calibri" pitchFamily="34" charset="-120"/>
              </a:rPr>
              <a:t>Level 3, 5 to 6 marks</a:t>
            </a:r>
            <a:endParaRPr lang="en-US" sz="1550" dirty="0"/>
          </a:p>
        </p:txBody>
      </p:sp>
      <p:sp>
        <p:nvSpPr>
          <p:cNvPr id="14" name="Text 12"/>
          <p:cNvSpPr txBox="1"/>
          <p:nvPr/>
        </p:nvSpPr>
        <p:spPr>
          <a:xfrm>
            <a:off x="3886200" y="4389120"/>
            <a:ext cx="7406640" cy="106070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mostly accurate and detailed knowledge · most points relevant with clear links · a well-developed and logical assessment leading to supported judgements</a:t>
            </a:r>
            <a:endParaRPr lang="en-US" sz="1350" dirty="0"/>
          </a:p>
        </p:txBody>
      </p:sp>
      <p:sp>
        <p:nvSpPr>
          <p:cNvPr id="15" name="Shape 13"/>
          <p:cNvSpPr/>
          <p:nvPr/>
        </p:nvSpPr>
        <p:spPr>
          <a:xfrm>
            <a:off x="640080" y="5623560"/>
            <a:ext cx="10881360" cy="868680"/>
          </a:xfrm>
          <a:prstGeom prst="roundRect">
            <a:avLst>
              <a:gd name="adj" fmla="val 8421"/>
            </a:avLst>
          </a:prstGeom>
          <a:solidFill>
            <a:srgbClr val="1F1E1B"/>
          </a:solidFill>
          <a:ln/>
        </p:spPr>
      </p:sp>
      <p:sp>
        <p:nvSpPr>
          <p:cNvPr id="16" name="Text 14"/>
          <p:cNvSpPr txBox="1"/>
          <p:nvPr/>
        </p:nvSpPr>
        <p:spPr>
          <a:xfrm>
            <a:off x="868680" y="5833872"/>
            <a:ext cx="10424160" cy="594360"/>
          </a:xfrm>
          <a:prstGeom prst="rect">
            <a:avLst/>
          </a:prstGeom>
          <a:noFill/>
          <a:ln/>
        </p:spPr>
        <p:txBody>
          <a:bodyPr wrap="square" lIns="0" tIns="0" rIns="0" bIns="0" rtlCol="0" anchor="t"/>
          <a:lstStyle/>
          <a:p>
            <a:pPr indent="0" marL="0">
              <a:buNone/>
            </a:pPr>
            <a:r>
              <a:rPr lang="en-US" sz="1500" b="1" dirty="0">
                <a:solidFill>
                  <a:srgbClr val="FFFFFF"/>
                </a:solidFill>
                <a:latin typeface="Calibri" pitchFamily="34" charset="0"/>
                <a:ea typeface="Calibri" pitchFamily="34" charset="-122"/>
                <a:cs typeface="Calibri" pitchFamily="34" charset="-120"/>
              </a:rPr>
              <a:t>The sub-max rule:  </a:t>
            </a:r>
            <a:pPr indent="0" marL="0">
              <a:buNone/>
            </a:pPr>
            <a:r>
              <a:rPr lang="en-US" sz="1500" dirty="0">
                <a:solidFill>
                  <a:srgbClr val="E8E5DA"/>
                </a:solidFill>
                <a:latin typeface="Calibri" pitchFamily="34" charset="0"/>
                <a:ea typeface="Calibri" pitchFamily="34" charset="-122"/>
                <a:cs typeface="Calibri" pitchFamily="34" charset="-120"/>
              </a:rPr>
              <a:t>when a question names two components, each one has a maximum of 3 marks. A brilliant answer about only one of them cannot score above 3 out of 6. Cover both, always.</a:t>
            </a:r>
            <a:endParaRPr lang="en-US" sz="15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C</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11</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1F1E1B"/>
                </a:solidFill>
                <a:latin typeface="Calibri" pitchFamily="34" charset="0"/>
                <a:ea typeface="Calibri" pitchFamily="34" charset="-122"/>
                <a:cs typeface="Calibri" pitchFamily="34" charset="-120"/>
              </a:rPr>
              <a:t>EXAM PRACTICE</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A real six-marker, and how to plan it.</a:t>
            </a:r>
            <a:endParaRPr lang="en-US" sz="3400" dirty="0"/>
          </a:p>
        </p:txBody>
      </p:sp>
      <p:sp>
        <p:nvSpPr>
          <p:cNvPr id="6" name="Shape 4"/>
          <p:cNvSpPr/>
          <p:nvPr/>
        </p:nvSpPr>
        <p:spPr>
          <a:xfrm>
            <a:off x="640080" y="1554480"/>
            <a:ext cx="6583680" cy="1463040"/>
          </a:xfrm>
          <a:prstGeom prst="roundRect">
            <a:avLst>
              <a:gd name="adj" fmla="val 5000"/>
            </a:avLst>
          </a:prstGeom>
          <a:solidFill>
            <a:srgbClr val="F1EFE5"/>
          </a:solidFill>
          <a:ln/>
        </p:spPr>
      </p:sp>
      <p:sp>
        <p:nvSpPr>
          <p:cNvPr id="7" name="Text 5"/>
          <p:cNvSpPr txBox="1"/>
          <p:nvPr/>
        </p:nvSpPr>
        <p:spPr>
          <a:xfrm>
            <a:off x="868680" y="1755648"/>
            <a:ext cx="6126480" cy="1097280"/>
          </a:xfrm>
          <a:prstGeom prst="rect">
            <a:avLst/>
          </a:prstGeom>
          <a:noFill/>
          <a:ln/>
        </p:spPr>
        <p:txBody>
          <a:bodyPr wrap="square" lIns="0" tIns="0" rIns="0" bIns="0" rtlCol="0" anchor="t"/>
          <a:lstStyle/>
          <a:p>
            <a:pPr indent="0" marL="0">
              <a:buNone/>
            </a:pPr>
            <a:r>
              <a:rPr lang="en-US" sz="1600" i="1" dirty="0">
                <a:solidFill>
                  <a:srgbClr val="1F1E1B"/>
                </a:solidFill>
                <a:latin typeface="Calibri" pitchFamily="34" charset="0"/>
                <a:ea typeface="Calibri" pitchFamily="34" charset="-122"/>
                <a:cs typeface="Calibri" pitchFamily="34" charset="-120"/>
              </a:rPr>
              <a:t>Adam is a badminton player. Assess the importance of flexibility and muscular endurance to his performance.  (6 marks)</a:t>
            </a:r>
            <a:endParaRPr lang="en-US" sz="1600" dirty="0"/>
          </a:p>
        </p:txBody>
      </p:sp>
      <p:sp>
        <p:nvSpPr>
          <p:cNvPr id="8" name="Text 6"/>
          <p:cNvSpPr txBox="1"/>
          <p:nvPr/>
        </p:nvSpPr>
        <p:spPr>
          <a:xfrm>
            <a:off x="640080" y="3200400"/>
            <a:ext cx="6583680" cy="320040"/>
          </a:xfrm>
          <a:prstGeom prst="rect">
            <a:avLst/>
          </a:prstGeom>
          <a:noFill/>
          <a:ln/>
        </p:spPr>
        <p:txBody>
          <a:bodyPr wrap="square" lIns="0" tIns="0" rIns="0" bIns="0" rtlCol="0" anchor="ctr"/>
          <a:lstStyle/>
          <a:p>
            <a:pPr indent="0" marL="0">
              <a:buNone/>
            </a:pPr>
            <a:r>
              <a:rPr lang="en-US" sz="1500" b="1" dirty="0">
                <a:solidFill>
                  <a:srgbClr val="1F1E1B"/>
                </a:solidFill>
                <a:latin typeface="Calibri" pitchFamily="34" charset="0"/>
                <a:ea typeface="Calibri" pitchFamily="34" charset="-122"/>
                <a:cs typeface="Calibri" pitchFamily="34" charset="-120"/>
              </a:rPr>
              <a:t>Plan before you write. Three points per component:</a:t>
            </a:r>
            <a:endParaRPr lang="en-US" sz="1500" dirty="0"/>
          </a:p>
        </p:txBody>
      </p:sp>
      <p:sp>
        <p:nvSpPr>
          <p:cNvPr id="9" name="Text 7"/>
          <p:cNvSpPr txBox="1"/>
          <p:nvPr/>
        </p:nvSpPr>
        <p:spPr>
          <a:xfrm>
            <a:off x="822960" y="3611880"/>
            <a:ext cx="6309360" cy="457200"/>
          </a:xfrm>
          <a:prstGeom prst="rect">
            <a:avLst/>
          </a:prstGeom>
          <a:noFill/>
          <a:ln/>
        </p:spPr>
        <p:txBody>
          <a:bodyPr wrap="square" lIns="0" tIns="0" rIns="0" bIns="0" rtlCol="0" anchor="t"/>
          <a:lstStyle/>
          <a:p>
            <a:pPr indent="0" marL="0">
              <a:buNone/>
            </a:pPr>
            <a:r>
              <a:rPr lang="en-US" sz="1450" dirty="0">
                <a:solidFill>
                  <a:srgbClr val="565349"/>
                </a:solidFill>
                <a:latin typeface="Calibri" pitchFamily="34" charset="0"/>
                <a:ea typeface="Calibri" pitchFamily="34" charset="-122"/>
                <a:cs typeface="Calibri" pitchFamily="34" charset="-120"/>
              </a:rPr>
              <a:t>·  What the component is, in spec terms</a:t>
            </a:r>
            <a:endParaRPr lang="en-US" sz="1450" dirty="0"/>
          </a:p>
        </p:txBody>
      </p:sp>
      <p:sp>
        <p:nvSpPr>
          <p:cNvPr id="10" name="Text 8"/>
          <p:cNvSpPr txBox="1"/>
          <p:nvPr/>
        </p:nvSpPr>
        <p:spPr>
          <a:xfrm>
            <a:off x="822960" y="4114800"/>
            <a:ext cx="6309360" cy="457200"/>
          </a:xfrm>
          <a:prstGeom prst="rect">
            <a:avLst/>
          </a:prstGeom>
          <a:noFill/>
          <a:ln/>
        </p:spPr>
        <p:txBody>
          <a:bodyPr wrap="square" lIns="0" tIns="0" rIns="0" bIns="0" rtlCol="0" anchor="t"/>
          <a:lstStyle/>
          <a:p>
            <a:pPr indent="0" marL="0">
              <a:buNone/>
            </a:pPr>
            <a:r>
              <a:rPr lang="en-US" sz="1450" dirty="0">
                <a:solidFill>
                  <a:srgbClr val="565349"/>
                </a:solidFill>
                <a:latin typeface="Calibri" pitchFamily="34" charset="0"/>
                <a:ea typeface="Calibri" pitchFamily="34" charset="-122"/>
                <a:cs typeface="Calibri" pitchFamily="34" charset="-120"/>
              </a:rPr>
              <a:t>·  The test or training method that goes with it</a:t>
            </a:r>
            <a:endParaRPr lang="en-US" sz="1450" dirty="0"/>
          </a:p>
        </p:txBody>
      </p:sp>
      <p:sp>
        <p:nvSpPr>
          <p:cNvPr id="11" name="Text 9"/>
          <p:cNvSpPr txBox="1"/>
          <p:nvPr/>
        </p:nvSpPr>
        <p:spPr>
          <a:xfrm>
            <a:off x="822960" y="4617720"/>
            <a:ext cx="6309360" cy="457200"/>
          </a:xfrm>
          <a:prstGeom prst="rect">
            <a:avLst/>
          </a:prstGeom>
          <a:noFill/>
          <a:ln/>
        </p:spPr>
        <p:txBody>
          <a:bodyPr wrap="square" lIns="0" tIns="0" rIns="0" bIns="0" rtlCol="0" anchor="t"/>
          <a:lstStyle/>
          <a:p>
            <a:pPr indent="0" marL="0">
              <a:buNone/>
            </a:pPr>
            <a:r>
              <a:rPr lang="en-US" sz="1450" dirty="0">
                <a:solidFill>
                  <a:srgbClr val="565349"/>
                </a:solidFill>
                <a:latin typeface="Calibri" pitchFamily="34" charset="0"/>
                <a:ea typeface="Calibri" pitchFamily="34" charset="-122"/>
                <a:cs typeface="Calibri" pitchFamily="34" charset="-120"/>
              </a:rPr>
              <a:t>·  What it lets Adam do in a badminton rally, specifically</a:t>
            </a:r>
            <a:endParaRPr lang="en-US" sz="1450" dirty="0"/>
          </a:p>
        </p:txBody>
      </p:sp>
      <p:sp>
        <p:nvSpPr>
          <p:cNvPr id="12" name="Shape 10"/>
          <p:cNvSpPr/>
          <p:nvPr/>
        </p:nvSpPr>
        <p:spPr>
          <a:xfrm>
            <a:off x="7589520" y="1554480"/>
            <a:ext cx="3931920" cy="4206240"/>
          </a:xfrm>
          <a:prstGeom prst="roundRect">
            <a:avLst>
              <a:gd name="adj" fmla="val 1860"/>
            </a:avLst>
          </a:prstGeom>
          <a:solidFill>
            <a:srgbClr val="FAE6E8"/>
          </a:solidFill>
          <a:ln/>
        </p:spPr>
      </p:sp>
      <p:sp>
        <p:nvSpPr>
          <p:cNvPr id="13" name="Text 11"/>
          <p:cNvSpPr txBox="1"/>
          <p:nvPr/>
        </p:nvSpPr>
        <p:spPr>
          <a:xfrm>
            <a:off x="7818120" y="1737360"/>
            <a:ext cx="3474720" cy="320040"/>
          </a:xfrm>
          <a:prstGeom prst="rect">
            <a:avLst/>
          </a:prstGeom>
          <a:noFill/>
          <a:ln/>
        </p:spPr>
        <p:txBody>
          <a:bodyPr wrap="square" lIns="0" tIns="0" rIns="0" bIns="0" rtlCol="0" anchor="ctr"/>
          <a:lstStyle/>
          <a:p>
            <a:pPr indent="0" marL="0">
              <a:buNone/>
            </a:pPr>
            <a:r>
              <a:rPr lang="en-US" sz="1300" b="1" dirty="0">
                <a:solidFill>
                  <a:srgbClr val="D0202E"/>
                </a:solidFill>
                <a:latin typeface="Calibri" pitchFamily="34" charset="0"/>
                <a:ea typeface="Calibri" pitchFamily="34" charset="-122"/>
                <a:cs typeface="Calibri" pitchFamily="34" charset="-120"/>
              </a:rPr>
              <a:t>What the mark scheme credited</a:t>
            </a:r>
            <a:endParaRPr lang="en-US" sz="1300" dirty="0"/>
          </a:p>
        </p:txBody>
      </p:sp>
      <p:sp>
        <p:nvSpPr>
          <p:cNvPr id="14" name="Text 12"/>
          <p:cNvSpPr txBox="1"/>
          <p:nvPr/>
        </p:nvSpPr>
        <p:spPr>
          <a:xfrm>
            <a:off x="7818120" y="2148840"/>
            <a:ext cx="3474720" cy="3474720"/>
          </a:xfrm>
          <a:prstGeom prst="rect">
            <a:avLst/>
          </a:prstGeom>
          <a:noFill/>
          <a:ln/>
        </p:spPr>
        <p:txBody>
          <a:bodyPr wrap="square" lIns="0" tIns="0" rIns="0" bIns="0" rtlCol="0" anchor="t"/>
          <a:lstStyle/>
          <a:p>
            <a:pPr indent="0" marL="0">
              <a:buNone/>
            </a:pPr>
            <a:r>
              <a:rPr lang="en-US" sz="1150" dirty="0">
                <a:solidFill>
                  <a:srgbClr val="1F1E1B"/>
                </a:solidFill>
                <a:latin typeface="Calibri" pitchFamily="34" charset="0"/>
                <a:ea typeface="Calibri" pitchFamily="34" charset="-122"/>
                <a:cs typeface="Calibri" pitchFamily="34" charset="-120"/>
              </a:rPr>
              <a:t>Flexibility (sub max 3): range of movement at a joint · sit and reach, calf or shoulder flexibility test · static active, static passive or PNF · to stretch or lunge to reach the shuttlecock and maintain the rally · reduce the risk of injury.</a:t>
            </a:r>
            <a:endParaRPr lang="en-US" sz="1150" dirty="0"/>
          </a:p>
          <a:p>
            <a:pPr indent="0" marL="0">
              <a:buNone/>
            </a:pPr>
            <a:endParaRPr lang="en-US" sz="1150" dirty="0"/>
          </a:p>
          <a:p>
            <a:pPr indent="0" marL="0">
              <a:buNone/>
            </a:pPr>
            <a:r>
              <a:rPr lang="en-US" sz="1150" dirty="0">
                <a:solidFill>
                  <a:srgbClr val="1F1E1B"/>
                </a:solidFill>
                <a:latin typeface="Calibri" pitchFamily="34" charset="0"/>
                <a:ea typeface="Calibri" pitchFamily="34" charset="-122"/>
                <a:cs typeface="Calibri" pitchFamily="34" charset="-120"/>
              </a:rPr>
              <a:t>Muscular endurance (sub max 3): use the muscles repeatedly for a prolonged period · one-minute press-up, sit-up or timed plank · free weights, fixed resistance machines or circuit training · low weight, high reps · to last the duration of the match and prevent fatigue.</a:t>
            </a:r>
            <a:endParaRPr lang="en-US" sz="1150" dirty="0"/>
          </a:p>
        </p:txBody>
      </p:sp>
      <p:sp>
        <p:nvSpPr>
          <p:cNvPr id="15" name="Text 13"/>
          <p:cNvSpPr txBox="1"/>
          <p:nvPr/>
        </p:nvSpPr>
        <p:spPr>
          <a:xfrm>
            <a:off x="640080" y="5257800"/>
            <a:ext cx="6583680" cy="822960"/>
          </a:xfrm>
          <a:prstGeom prst="rect">
            <a:avLst/>
          </a:prstGeom>
          <a:noFill/>
          <a:ln/>
        </p:spPr>
        <p:txBody>
          <a:bodyPr wrap="square" lIns="0" tIns="0" rIns="0" bIns="0" rtlCol="0" anchor="t"/>
          <a:lstStyle/>
          <a:p>
            <a:pPr indent="0" marL="0">
              <a:buNone/>
            </a:pPr>
            <a:r>
              <a:rPr lang="en-US" sz="1400" dirty="0">
                <a:solidFill>
                  <a:srgbClr val="6E6B5E"/>
                </a:solidFill>
                <a:latin typeface="Calibri" pitchFamily="34" charset="0"/>
                <a:ea typeface="Calibri" pitchFamily="34" charset="-122"/>
                <a:cs typeface="Calibri" pitchFamily="34" charset="-120"/>
              </a:rPr>
              <a:t>Notice what the mark scheme rewards: the component, its test, its training method, and what it does for Adam in badminton. That is the whole of areas A, B and C connected in one answer.</a:t>
            </a:r>
            <a:endParaRPr lang="en-US" sz="14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9">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C</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Week 28 · Practical</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2C6E49"/>
                </a:solidFill>
                <a:latin typeface="Calibri" pitchFamily="34" charset="0"/>
                <a:ea typeface="Calibri" pitchFamily="34" charset="-122"/>
                <a:cs typeface="Calibri" pitchFamily="34" charset="-120"/>
              </a:rPr>
              <a:t>PRACTICAL</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Practical: the last training session.</a:t>
            </a:r>
            <a:endParaRPr lang="en-US" sz="3400" dirty="0"/>
          </a:p>
        </p:txBody>
      </p:sp>
      <p:sp>
        <p:nvSpPr>
          <p:cNvPr id="6" name="Text 4"/>
          <p:cNvSpPr txBox="1"/>
          <p:nvPr/>
        </p:nvSpPr>
        <p:spPr>
          <a:xfrm>
            <a:off x="640080" y="1828800"/>
            <a:ext cx="10881360" cy="4206240"/>
          </a:xfrm>
          <a:prstGeom prst="rect">
            <a:avLst/>
          </a:prstGeom>
          <a:noFill/>
          <a:ln/>
        </p:spPr>
        <p:txBody>
          <a:bodyPr wrap="square" lIns="0" tIns="0" rIns="0" bIns="0" rtlCol="0" anchor="t"/>
          <a:lstStyle/>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Plyometrics, SAQ drills and a strength or muscular endurance circuit, run properly and safely</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Each group names the method, the component it develops, and one long-term adaptation it would cause</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This is the final practical of the course: from next week everything is theory and exam preparation</a:t>
            </a:r>
            <a:endParaRPr lang="en-US" sz="17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C</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1</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2C6E49"/>
                </a:solidFill>
                <a:latin typeface="Calibri" pitchFamily="34" charset="0"/>
                <a:ea typeface="Calibri" pitchFamily="34" charset="-122"/>
                <a:cs typeface="Calibri" pitchFamily="34" charset="-120"/>
              </a:rPr>
              <a:t>RETRIEVAL</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Do now.</a:t>
            </a:r>
            <a:endParaRPr lang="en-US" sz="3400" dirty="0"/>
          </a:p>
        </p:txBody>
      </p:sp>
      <p:sp>
        <p:nvSpPr>
          <p:cNvPr id="6" name="Text 4"/>
          <p:cNvSpPr txBox="1"/>
          <p:nvPr/>
        </p:nvSpPr>
        <p:spPr>
          <a:xfrm>
            <a:off x="640080" y="1417320"/>
            <a:ext cx="8229600" cy="320040"/>
          </a:xfrm>
          <a:prstGeom prst="rect">
            <a:avLst/>
          </a:prstGeom>
          <a:noFill/>
          <a:ln/>
        </p:spPr>
        <p:txBody>
          <a:bodyPr wrap="square" lIns="0" tIns="0" rIns="0" bIns="0" rtlCol="0" anchor="ctr"/>
          <a:lstStyle/>
          <a:p>
            <a:pPr indent="0" marL="0">
              <a:buNone/>
            </a:pPr>
            <a:r>
              <a:rPr lang="en-US" sz="1500" i="1" dirty="0">
                <a:solidFill>
                  <a:srgbClr val="6E6B5E"/>
                </a:solidFill>
                <a:latin typeface="Calibri" pitchFamily="34" charset="0"/>
                <a:ea typeface="Calibri" pitchFamily="34" charset="-122"/>
                <a:cs typeface="Calibri" pitchFamily="34" charset="-120"/>
              </a:rPr>
              <a:t>In your book, full sentences, on your own. 5 minutes.</a:t>
            </a:r>
            <a:endParaRPr lang="en-US" sz="1500" dirty="0"/>
          </a:p>
        </p:txBody>
      </p:sp>
      <p:sp>
        <p:nvSpPr>
          <p:cNvPr id="7" name="Text 5"/>
          <p:cNvSpPr txBox="1"/>
          <p:nvPr/>
        </p:nvSpPr>
        <p:spPr>
          <a:xfrm>
            <a:off x="640080" y="1965960"/>
            <a:ext cx="6675120" cy="3931920"/>
          </a:xfrm>
          <a:prstGeom prst="rect">
            <a:avLst/>
          </a:prstGeom>
          <a:noFill/>
          <a:ln/>
        </p:spPr>
        <p:txBody>
          <a:bodyPr wrap="square" lIns="0" tIns="0" rIns="0" bIns="0" rtlCol="0" anchor="t"/>
          <a:lstStyle/>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1.  Name the three phases of a warm-up</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2.  Name two fitness tests for aerobic endurance</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3.  What are the three steps from a test result to a recommendation?</a:t>
            </a:r>
            <a:endParaRPr lang="en-US" sz="1900" dirty="0"/>
          </a:p>
        </p:txBody>
      </p:sp>
      <p:sp>
        <p:nvSpPr>
          <p:cNvPr id="8" name="Shape 6"/>
          <p:cNvSpPr/>
          <p:nvPr/>
        </p:nvSpPr>
        <p:spPr>
          <a:xfrm>
            <a:off x="7772400" y="1965960"/>
            <a:ext cx="3749040" cy="3931920"/>
          </a:xfrm>
          <a:prstGeom prst="roundRect">
            <a:avLst>
              <a:gd name="adj" fmla="val 1951"/>
            </a:avLst>
          </a:prstGeom>
          <a:solidFill>
            <a:srgbClr val="F1EFE5"/>
          </a:solidFill>
          <a:ln/>
        </p:spPr>
      </p:sp>
      <p:sp>
        <p:nvSpPr>
          <p:cNvPr id="9" name="Text 7"/>
          <p:cNvSpPr txBox="1"/>
          <p:nvPr/>
        </p:nvSpPr>
        <p:spPr>
          <a:xfrm>
            <a:off x="8001000" y="2148840"/>
            <a:ext cx="3291840" cy="320040"/>
          </a:xfrm>
          <a:prstGeom prst="rect">
            <a:avLst/>
          </a:prstGeom>
          <a:noFill/>
          <a:ln/>
        </p:spPr>
        <p:txBody>
          <a:bodyPr wrap="square" lIns="0" tIns="0" rIns="0" bIns="0" rtlCol="0" anchor="ctr"/>
          <a:lstStyle/>
          <a:p>
            <a:pPr indent="0" marL="0">
              <a:buNone/>
            </a:pPr>
            <a:r>
              <a:rPr lang="en-US" sz="1300" b="1" dirty="0">
                <a:solidFill>
                  <a:srgbClr val="6E6B5E"/>
                </a:solidFill>
                <a:latin typeface="Calibri" pitchFamily="34" charset="0"/>
                <a:ea typeface="Calibri" pitchFamily="34" charset="-122"/>
                <a:cs typeface="Calibri" pitchFamily="34" charset="-120"/>
              </a:rPr>
              <a:t>Answers: reveal after 5 min</a:t>
            </a:r>
            <a:endParaRPr lang="en-US" sz="1300" dirty="0"/>
          </a:p>
        </p:txBody>
      </p:sp>
      <p:sp>
        <p:nvSpPr>
          <p:cNvPr id="10" name="Text 8"/>
          <p:cNvSpPr txBox="1"/>
          <p:nvPr/>
        </p:nvSpPr>
        <p:spPr>
          <a:xfrm>
            <a:off x="8001000" y="2560320"/>
            <a:ext cx="3291840" cy="3200400"/>
          </a:xfrm>
          <a:prstGeom prst="rect">
            <a:avLst/>
          </a:prstGeom>
          <a:noFill/>
          <a:ln/>
        </p:spPr>
        <p:txBody>
          <a:bodyPr wrap="square" lIns="0" tIns="0" rIns="0" bIns="0" rtlCol="0" anchor="t"/>
          <a:lstStyle/>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1.  Pulse raiser · mobilisers · preparation stretches</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2.  Any two: multi-stage fitness test · Yo-Yo · Harvard step · 12-minute Cooper run or swim</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3.  Compare to normative data · analyse what it means · recommend a training method</a:t>
            </a:r>
            <a:endParaRPr lang="en-US" sz="14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0">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C</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Knowledge organiser</a:t>
            </a:r>
            <a:endParaRPr lang="en-US" sz="1150" dirty="0"/>
          </a:p>
        </p:txBody>
      </p:sp>
      <p:sp>
        <p:nvSpPr>
          <p:cNvPr id="4" name="Text 2"/>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Content area C on one slide.</a:t>
            </a:r>
            <a:endParaRPr lang="en-US" sz="3400" dirty="0"/>
          </a:p>
        </p:txBody>
      </p:sp>
      <p:sp>
        <p:nvSpPr>
          <p:cNvPr id="5" name="Shape 3"/>
          <p:cNvSpPr/>
          <p:nvPr/>
        </p:nvSpPr>
        <p:spPr>
          <a:xfrm>
            <a:off x="640080" y="1600200"/>
            <a:ext cx="3520440" cy="4389120"/>
          </a:xfrm>
          <a:prstGeom prst="roundRect">
            <a:avLst>
              <a:gd name="adj" fmla="val 2078"/>
            </a:avLst>
          </a:prstGeom>
          <a:solidFill>
            <a:srgbClr val="E4EFE8"/>
          </a:solidFill>
          <a:ln/>
        </p:spPr>
      </p:sp>
      <p:sp>
        <p:nvSpPr>
          <p:cNvPr id="6" name="Text 4"/>
          <p:cNvSpPr txBox="1"/>
          <p:nvPr/>
        </p:nvSpPr>
        <p:spPr>
          <a:xfrm>
            <a:off x="822960" y="1719072"/>
            <a:ext cx="3154680" cy="411480"/>
          </a:xfrm>
          <a:prstGeom prst="rect">
            <a:avLst/>
          </a:prstGeom>
          <a:noFill/>
          <a:ln/>
        </p:spPr>
        <p:txBody>
          <a:bodyPr wrap="square" lIns="0" tIns="0" rIns="0" bIns="0" rtlCol="0" anchor="ctr"/>
          <a:lstStyle/>
          <a:p>
            <a:pPr indent="0" marL="0">
              <a:buNone/>
            </a:pPr>
            <a:r>
              <a:rPr lang="en-US" sz="1300" b="1" dirty="0">
                <a:solidFill>
                  <a:srgbClr val="2C6E49"/>
                </a:solidFill>
                <a:latin typeface="Arial" pitchFamily="34" charset="0"/>
                <a:ea typeface="Arial" pitchFamily="34" charset="-122"/>
                <a:cs typeface="Arial" pitchFamily="34" charset="-120"/>
              </a:rPr>
              <a:t>C1 to C3 The methods</a:t>
            </a:r>
            <a:endParaRPr lang="en-US" sz="1300" dirty="0"/>
          </a:p>
        </p:txBody>
      </p:sp>
      <p:sp>
        <p:nvSpPr>
          <p:cNvPr id="7" name="Text 5"/>
          <p:cNvSpPr txBox="1"/>
          <p:nvPr/>
        </p:nvSpPr>
        <p:spPr>
          <a:xfrm>
            <a:off x="822960" y="2148840"/>
            <a:ext cx="3154680" cy="3749040"/>
          </a:xfrm>
          <a:prstGeom prst="rect">
            <a:avLst/>
          </a:prstGeom>
          <a:noFill/>
          <a:ln/>
        </p:spPr>
        <p:txBody>
          <a:bodyPr wrap="square" lIns="0" tIns="0" rIns="0" bIns="0" rtlCol="0" anchor="t"/>
          <a:lstStyle/>
          <a:p>
            <a:pPr indent="0" marL="0">
              <a:buNone/>
            </a:pPr>
            <a:r>
              <a:rPr lang="en-US" sz="750" dirty="0">
                <a:solidFill>
                  <a:srgbClr val="1F1E1B"/>
                </a:solidFill>
                <a:latin typeface="Calibri" pitchFamily="34" charset="0"/>
                <a:ea typeface="Calibri" pitchFamily="34" charset="-122"/>
                <a:cs typeface="Calibri" pitchFamily="34" charset="-120"/>
              </a:rPr>
              <a:t>Warm-up: pulse raiser, mobility, stretch. Reduces injury risk, prepares the body.</a:t>
            </a:r>
            <a:endParaRPr lang="en-US" sz="750" dirty="0"/>
          </a:p>
          <a:p>
            <a:pPr indent="0" marL="0">
              <a:buNone/>
            </a:pPr>
            <a:r>
              <a:rPr lang="en-US" sz="750" dirty="0">
                <a:solidFill>
                  <a:srgbClr val="1F1E1B"/>
                </a:solidFill>
                <a:latin typeface="Calibri" pitchFamily="34" charset="0"/>
                <a:ea typeface="Calibri" pitchFamily="34" charset="-122"/>
                <a:cs typeface="Calibri" pitchFamily="34" charset="-120"/>
              </a:rPr>
              <a:t>Cool down: lower pulse and breathing to resting levels, remove lactic acid, stretch to return muscles to pre-exercise length.</a:t>
            </a:r>
            <a:endParaRPr lang="en-US" sz="750" dirty="0"/>
          </a:p>
          <a:p>
            <a:pPr indent="0" marL="0">
              <a:buNone/>
            </a:pPr>
            <a:endParaRPr lang="en-US" sz="750" dirty="0"/>
          </a:p>
          <a:p>
            <a:pPr indent="0" marL="0">
              <a:buNone/>
            </a:pPr>
            <a:r>
              <a:rPr lang="en-US" sz="750" dirty="0">
                <a:solidFill>
                  <a:srgbClr val="1F1E1B"/>
                </a:solidFill>
                <a:latin typeface="Calibri" pitchFamily="34" charset="0"/>
                <a:ea typeface="Calibri" pitchFamily="34" charset="-122"/>
                <a:cs typeface="Calibri" pitchFamily="34" charset="-120"/>
              </a:rPr>
              <a:t>Aerobic endurance: continuous (steady, moderate, 30 min minimum) · Fartlek (varied speeds and terrain) · interval (work then rest; less rest, lower intensity) · circuit (stations in succession, minimal rest).</a:t>
            </a:r>
            <a:endParaRPr lang="en-US" sz="750" dirty="0"/>
          </a:p>
          <a:p>
            <a:pPr indent="0" marL="0">
              <a:buNone/>
            </a:pPr>
            <a:r>
              <a:rPr lang="en-US" sz="750" dirty="0">
                <a:solidFill>
                  <a:srgbClr val="1F1E1B"/>
                </a:solidFill>
                <a:latin typeface="Calibri" pitchFamily="34" charset="0"/>
                <a:ea typeface="Calibri" pitchFamily="34" charset="-122"/>
                <a:cs typeface="Calibri" pitchFamily="34" charset="-120"/>
              </a:rPr>
              <a:t>Flexibility: static active (internal force) · static passive (partner or object) · PNF (isometric contractions to inhibit the stretch reflex).</a:t>
            </a:r>
            <a:endParaRPr lang="en-US" sz="750" dirty="0"/>
          </a:p>
          <a:p>
            <a:pPr indent="0" marL="0">
              <a:buNone/>
            </a:pPr>
            <a:r>
              <a:rPr lang="en-US" sz="750" dirty="0">
                <a:solidFill>
                  <a:srgbClr val="1F1E1B"/>
                </a:solidFill>
                <a:latin typeface="Calibri" pitchFamily="34" charset="0"/>
                <a:ea typeface="Calibri" pitchFamily="34" charset="-122"/>
                <a:cs typeface="Calibri" pitchFamily="34" charset="-120"/>
              </a:rPr>
              <a:t>Muscular endurance: high reps, low loads. Muscular strength: low reps, high loads. Both use free weights and fixed resistance machines.</a:t>
            </a:r>
            <a:endParaRPr lang="en-US" sz="750" dirty="0"/>
          </a:p>
          <a:p>
            <a:pPr indent="0" marL="0">
              <a:buNone/>
            </a:pPr>
            <a:r>
              <a:rPr lang="en-US" sz="750" dirty="0">
                <a:solidFill>
                  <a:srgbClr val="1F1E1B"/>
                </a:solidFill>
                <a:latin typeface="Calibri" pitchFamily="34" charset="0"/>
                <a:ea typeface="Calibri" pitchFamily="34" charset="-122"/>
                <a:cs typeface="Calibri" pitchFamily="34" charset="-120"/>
              </a:rPr>
              <a:t>Speed: acceleration sprints · interval (short, high intensity, more rest) · resistance drills (hills, parachutes, sleds, bungee, bands).</a:t>
            </a:r>
            <a:endParaRPr lang="en-US" sz="750" dirty="0"/>
          </a:p>
          <a:p>
            <a:pPr indent="0" marL="0">
              <a:buNone/>
            </a:pPr>
            <a:r>
              <a:rPr lang="en-US" sz="750" dirty="0">
                <a:solidFill>
                  <a:srgbClr val="1F1E1B"/>
                </a:solidFill>
                <a:latin typeface="Calibri" pitchFamily="34" charset="0"/>
                <a:ea typeface="Calibri" pitchFamily="34" charset="-122"/>
                <a:cs typeface="Calibri" pitchFamily="34" charset="-120"/>
              </a:rPr>
              <a:t>Skill-related: SAQ for agility · plyometrics for power · reduced base of support for balance · two or more body parts for coordination · quick responses to a stimulus for reaction time.</a:t>
            </a:r>
            <a:endParaRPr lang="en-US" sz="750" dirty="0"/>
          </a:p>
        </p:txBody>
      </p:sp>
      <p:sp>
        <p:nvSpPr>
          <p:cNvPr id="8" name="Shape 6"/>
          <p:cNvSpPr/>
          <p:nvPr/>
        </p:nvSpPr>
        <p:spPr>
          <a:xfrm>
            <a:off x="4389120" y="1600200"/>
            <a:ext cx="3520440" cy="4389120"/>
          </a:xfrm>
          <a:prstGeom prst="roundRect">
            <a:avLst>
              <a:gd name="adj" fmla="val 2078"/>
            </a:avLst>
          </a:prstGeom>
          <a:solidFill>
            <a:srgbClr val="F6ECDD"/>
          </a:solidFill>
          <a:ln/>
        </p:spPr>
      </p:sp>
      <p:sp>
        <p:nvSpPr>
          <p:cNvPr id="9" name="Text 7"/>
          <p:cNvSpPr txBox="1"/>
          <p:nvPr/>
        </p:nvSpPr>
        <p:spPr>
          <a:xfrm>
            <a:off x="4572000" y="1719072"/>
            <a:ext cx="3154680" cy="411480"/>
          </a:xfrm>
          <a:prstGeom prst="rect">
            <a:avLst/>
          </a:prstGeom>
          <a:noFill/>
          <a:ln/>
        </p:spPr>
        <p:txBody>
          <a:bodyPr wrap="square" lIns="0" tIns="0" rIns="0" bIns="0" rtlCol="0" anchor="ctr"/>
          <a:lstStyle/>
          <a:p>
            <a:pPr indent="0" marL="0">
              <a:buNone/>
            </a:pPr>
            <a:r>
              <a:rPr lang="en-US" sz="1300" b="1" dirty="0">
                <a:solidFill>
                  <a:srgbClr val="B36A00"/>
                </a:solidFill>
                <a:latin typeface="Arial" pitchFamily="34" charset="0"/>
                <a:ea typeface="Arial" pitchFamily="34" charset="-122"/>
                <a:cs typeface="Arial" pitchFamily="34" charset="-120"/>
              </a:rPr>
              <a:t>C4 and C5 Choosing and providing</a:t>
            </a:r>
            <a:endParaRPr lang="en-US" sz="1300" dirty="0"/>
          </a:p>
        </p:txBody>
      </p:sp>
      <p:sp>
        <p:nvSpPr>
          <p:cNvPr id="10" name="Text 8"/>
          <p:cNvSpPr txBox="1"/>
          <p:nvPr/>
        </p:nvSpPr>
        <p:spPr>
          <a:xfrm>
            <a:off x="4572000" y="2148840"/>
            <a:ext cx="3154680" cy="3749040"/>
          </a:xfrm>
          <a:prstGeom prst="rect">
            <a:avLst/>
          </a:prstGeom>
          <a:noFill/>
          <a:ln/>
        </p:spPr>
        <p:txBody>
          <a:bodyPr wrap="square" lIns="0" tIns="0" rIns="0" bIns="0" rtlCol="0" anchor="t"/>
          <a:lstStyle/>
          <a:p>
            <a:pPr indent="0" marL="0">
              <a:buNone/>
            </a:pPr>
            <a:r>
              <a:rPr lang="en-US" sz="750" dirty="0">
                <a:solidFill>
                  <a:srgbClr val="1F1E1B"/>
                </a:solidFill>
                <a:latin typeface="Calibri" pitchFamily="34" charset="0"/>
                <a:ea typeface="Calibri" pitchFamily="34" charset="-122"/>
                <a:cs typeface="Calibri" pitchFamily="34" charset="-120"/>
              </a:rPr>
              <a:t>Advantages and disadvantages to weigh: number who can take part · cost of equipment · ease of set up · access to the venue · risk of injury if performed incorrectly · effectiveness for the performer · specificity to the component · replicating the demands of the sport.</a:t>
            </a:r>
            <a:endParaRPr lang="en-US" sz="750" dirty="0"/>
          </a:p>
          <a:p>
            <a:pPr indent="0" marL="0">
              <a:buNone/>
            </a:pPr>
            <a:endParaRPr lang="en-US" sz="750" dirty="0"/>
          </a:p>
          <a:p>
            <a:pPr indent="0" marL="0">
              <a:buNone/>
            </a:pPr>
            <a:r>
              <a:rPr lang="en-US" sz="750" dirty="0">
                <a:solidFill>
                  <a:srgbClr val="1F1E1B"/>
                </a:solidFill>
                <a:latin typeface="Calibri" pitchFamily="34" charset="0"/>
                <a:ea typeface="Calibri" pitchFamily="34" charset="-122"/>
                <a:cs typeface="Calibri" pitchFamily="34" charset="-120"/>
              </a:rPr>
              <a:t>Provision.</a:t>
            </a:r>
            <a:endParaRPr lang="en-US" sz="750" dirty="0"/>
          </a:p>
          <a:p>
            <a:pPr indent="0" marL="0">
              <a:buNone/>
            </a:pPr>
            <a:r>
              <a:rPr lang="en-US" sz="750" dirty="0">
                <a:solidFill>
                  <a:srgbClr val="1F1E1B"/>
                </a:solidFill>
                <a:latin typeface="Calibri" pitchFamily="34" charset="0"/>
                <a:ea typeface="Calibri" pitchFamily="34" charset="-122"/>
                <a:cs typeface="Calibri" pitchFamily="34" charset="-120"/>
              </a:rPr>
              <a:t>Public: cheap or subsidised, council funded, accessible, local, wide range. Busier, older equipment.</a:t>
            </a:r>
            <a:endParaRPr lang="en-US" sz="750" dirty="0"/>
          </a:p>
          <a:p>
            <a:pPr indent="0" marL="0">
              <a:buNone/>
            </a:pPr>
            <a:r>
              <a:rPr lang="en-US" sz="750" dirty="0">
                <a:solidFill>
                  <a:srgbClr val="1F1E1B"/>
                </a:solidFill>
                <a:latin typeface="Calibri" pitchFamily="34" charset="0"/>
                <a:ea typeface="Calibri" pitchFamily="34" charset="-122"/>
                <a:cs typeface="Calibri" pitchFamily="34" charset="-120"/>
              </a:rPr>
              <a:t>Private: newer equipment, specialist machines, quieter, extra services. Most expensive.</a:t>
            </a:r>
            <a:endParaRPr lang="en-US" sz="750" dirty="0"/>
          </a:p>
          <a:p>
            <a:pPr indent="0" marL="0">
              <a:buNone/>
            </a:pPr>
            <a:r>
              <a:rPr lang="en-US" sz="750" dirty="0">
                <a:solidFill>
                  <a:srgbClr val="1F1E1B"/>
                </a:solidFill>
                <a:latin typeface="Calibri" pitchFamily="34" charset="0"/>
                <a:ea typeface="Calibri" pitchFamily="34" charset="-122"/>
                <a:cs typeface="Calibri" pitchFamily="34" charset="-120"/>
              </a:rPr>
              <a:t>Voluntary: low cost, shared interest, social. Limited equipment and hours.</a:t>
            </a:r>
            <a:endParaRPr lang="en-US" sz="750" dirty="0"/>
          </a:p>
        </p:txBody>
      </p:sp>
      <p:sp>
        <p:nvSpPr>
          <p:cNvPr id="11" name="Shape 9"/>
          <p:cNvSpPr/>
          <p:nvPr/>
        </p:nvSpPr>
        <p:spPr>
          <a:xfrm>
            <a:off x="8138160" y="1600200"/>
            <a:ext cx="3520440" cy="4389120"/>
          </a:xfrm>
          <a:prstGeom prst="roundRect">
            <a:avLst>
              <a:gd name="adj" fmla="val 2078"/>
            </a:avLst>
          </a:prstGeom>
          <a:solidFill>
            <a:srgbClr val="FAE6E8"/>
          </a:solidFill>
          <a:ln/>
        </p:spPr>
      </p:sp>
      <p:sp>
        <p:nvSpPr>
          <p:cNvPr id="12" name="Text 10"/>
          <p:cNvSpPr txBox="1"/>
          <p:nvPr/>
        </p:nvSpPr>
        <p:spPr>
          <a:xfrm>
            <a:off x="8321040" y="1719072"/>
            <a:ext cx="3154680" cy="411480"/>
          </a:xfrm>
          <a:prstGeom prst="rect">
            <a:avLst/>
          </a:prstGeom>
          <a:noFill/>
          <a:ln/>
        </p:spPr>
        <p:txBody>
          <a:bodyPr wrap="square" lIns="0" tIns="0" rIns="0" bIns="0" rtlCol="0" anchor="ctr"/>
          <a:lstStyle/>
          <a:p>
            <a:pPr indent="0" marL="0">
              <a:buNone/>
            </a:pPr>
            <a:r>
              <a:rPr lang="en-US" sz="1300" b="1" dirty="0">
                <a:solidFill>
                  <a:srgbClr val="D0202E"/>
                </a:solidFill>
                <a:latin typeface="Arial" pitchFamily="34" charset="0"/>
                <a:ea typeface="Arial" pitchFamily="34" charset="-122"/>
                <a:cs typeface="Arial" pitchFamily="34" charset="-120"/>
              </a:rPr>
              <a:t>C6 Long-term effects</a:t>
            </a:r>
            <a:endParaRPr lang="en-US" sz="1300" dirty="0"/>
          </a:p>
        </p:txBody>
      </p:sp>
      <p:sp>
        <p:nvSpPr>
          <p:cNvPr id="13" name="Text 11"/>
          <p:cNvSpPr txBox="1"/>
          <p:nvPr/>
        </p:nvSpPr>
        <p:spPr>
          <a:xfrm>
            <a:off x="8321040" y="2148840"/>
            <a:ext cx="3154680" cy="3749040"/>
          </a:xfrm>
          <a:prstGeom prst="rect">
            <a:avLst/>
          </a:prstGeom>
          <a:noFill/>
          <a:ln/>
        </p:spPr>
        <p:txBody>
          <a:bodyPr wrap="square" lIns="0" tIns="0" rIns="0" bIns="0" rtlCol="0" anchor="t"/>
          <a:lstStyle/>
          <a:p>
            <a:pPr indent="0" marL="0">
              <a:buNone/>
            </a:pPr>
            <a:r>
              <a:rPr lang="en-US" sz="750" dirty="0">
                <a:solidFill>
                  <a:srgbClr val="1F1E1B"/>
                </a:solidFill>
                <a:latin typeface="Calibri" pitchFamily="34" charset="0"/>
                <a:ea typeface="Calibri" pitchFamily="34" charset="-122"/>
                <a:cs typeface="Calibri" pitchFamily="34" charset="-120"/>
              </a:rPr>
              <a:t>Aerobic endurance training, cardiovascular and respiratory systems: cardiac hypertrophy · decreased resting heart rate · increased strength of respiratory muscles · capillarisation around the alveoli.</a:t>
            </a:r>
            <a:endParaRPr lang="en-US" sz="750" dirty="0"/>
          </a:p>
          <a:p>
            <a:pPr indent="0" marL="0">
              <a:buNone/>
            </a:pPr>
            <a:endParaRPr lang="en-US" sz="750" dirty="0"/>
          </a:p>
          <a:p>
            <a:pPr indent="0" marL="0">
              <a:buNone/>
            </a:pPr>
            <a:r>
              <a:rPr lang="en-US" sz="750" dirty="0">
                <a:solidFill>
                  <a:srgbClr val="1F1E1B"/>
                </a:solidFill>
                <a:latin typeface="Calibri" pitchFamily="34" charset="0"/>
                <a:ea typeface="Calibri" pitchFamily="34" charset="-122"/>
                <a:cs typeface="Calibri" pitchFamily="34" charset="-120"/>
              </a:rPr>
              <a:t>Flexibility training, muscular and skeletal systems: increased range of movement at a joint · increased flexibility of ligaments and tendons · increased muscle length.</a:t>
            </a:r>
            <a:endParaRPr lang="en-US" sz="750" dirty="0"/>
          </a:p>
          <a:p>
            <a:pPr indent="0" marL="0">
              <a:buNone/>
            </a:pPr>
            <a:endParaRPr lang="en-US" sz="750" dirty="0"/>
          </a:p>
          <a:p>
            <a:pPr indent="0" marL="0">
              <a:buNone/>
            </a:pPr>
            <a:r>
              <a:rPr lang="en-US" sz="750" dirty="0">
                <a:solidFill>
                  <a:srgbClr val="1F1E1B"/>
                </a:solidFill>
                <a:latin typeface="Calibri" pitchFamily="34" charset="0"/>
                <a:ea typeface="Calibri" pitchFamily="34" charset="-122"/>
                <a:cs typeface="Calibri" pitchFamily="34" charset="-120"/>
              </a:rPr>
              <a:t>Muscular endurance training, muscular system: capillarisation around the muscle tissues · increased muscle tone.</a:t>
            </a:r>
            <a:endParaRPr lang="en-US" sz="750" dirty="0"/>
          </a:p>
          <a:p>
            <a:pPr indent="0" marL="0">
              <a:buNone/>
            </a:pPr>
            <a:endParaRPr lang="en-US" sz="750" dirty="0"/>
          </a:p>
          <a:p>
            <a:pPr indent="0" marL="0">
              <a:buNone/>
            </a:pPr>
            <a:r>
              <a:rPr lang="en-US" sz="750" dirty="0">
                <a:solidFill>
                  <a:srgbClr val="1F1E1B"/>
                </a:solidFill>
                <a:latin typeface="Calibri" pitchFamily="34" charset="0"/>
                <a:ea typeface="Calibri" pitchFamily="34" charset="-122"/>
                <a:cs typeface="Calibri" pitchFamily="34" charset="-120"/>
              </a:rPr>
              <a:t>Muscular strength and power training, muscular and skeletal systems: muscle hypertrophy · increased tendon and ligament strength · increased bone density.</a:t>
            </a:r>
            <a:endParaRPr lang="en-US" sz="750" dirty="0"/>
          </a:p>
          <a:p>
            <a:pPr indent="0" marL="0">
              <a:buNone/>
            </a:pPr>
            <a:endParaRPr lang="en-US" sz="750" dirty="0"/>
          </a:p>
          <a:p>
            <a:pPr indent="0" marL="0">
              <a:buNone/>
            </a:pPr>
            <a:r>
              <a:rPr lang="en-US" sz="750" dirty="0">
                <a:solidFill>
                  <a:srgbClr val="1F1E1B"/>
                </a:solidFill>
                <a:latin typeface="Calibri" pitchFamily="34" charset="0"/>
                <a:ea typeface="Calibri" pitchFamily="34" charset="-122"/>
                <a:cs typeface="Calibri" pitchFamily="34" charset="-120"/>
              </a:rPr>
              <a:t>Speed training, muscular system: increased tolerance to lactic acid.</a:t>
            </a:r>
            <a:endParaRPr lang="en-US" sz="750" dirty="0"/>
          </a:p>
        </p:txBody>
      </p:sp>
      <p:sp>
        <p:nvSpPr>
          <p:cNvPr id="14" name="Text 12"/>
          <p:cNvSpPr txBox="1"/>
          <p:nvPr/>
        </p:nvSpPr>
        <p:spPr>
          <a:xfrm>
            <a:off x="640080" y="6126480"/>
            <a:ext cx="10881360" cy="365760"/>
          </a:xfrm>
          <a:prstGeom prst="rect">
            <a:avLst/>
          </a:prstGeom>
          <a:noFill/>
          <a:ln/>
        </p:spPr>
        <p:txBody>
          <a:bodyPr wrap="square" lIns="0" tIns="0" rIns="0" bIns="0" rtlCol="0" anchor="ctr"/>
          <a:lstStyle/>
          <a:p>
            <a:pPr indent="0" marL="0">
              <a:buNone/>
            </a:pPr>
            <a:r>
              <a:rPr lang="en-US" sz="1500" b="1" dirty="0">
                <a:solidFill>
                  <a:srgbClr val="1F1E1B"/>
                </a:solidFill>
                <a:latin typeface="Calibri" pitchFamily="34" charset="0"/>
                <a:ea typeface="Calibri" pitchFamily="34" charset="-122"/>
                <a:cs typeface="Calibri" pitchFamily="34" charset="-120"/>
              </a:rPr>
              <a:t>Six-mark questions: cover both named components, because each has a maximum of three marks.</a:t>
            </a:r>
            <a:endParaRPr lang="en-US" sz="15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41">
    <p:bg>
      <p:bgPr>
        <a:solidFill>
          <a:srgbClr val="1F1E1B"/>
        </a:solidFill>
      </p:bgPr>
    </p:bg>
    <p:spTree>
      <p:nvGrpSpPr>
        <p:cNvPr id="1" name=""/>
        <p:cNvGrpSpPr/>
        <p:nvPr/>
      </p:nvGrpSpPr>
      <p:grpSpPr>
        <a:xfrm>
          <a:off x="0" y="0"/>
          <a:ext cx="0" cy="0"/>
          <a:chOff x="0" y="0"/>
          <a:chExt cx="0" cy="0"/>
        </a:xfrm>
      </p:grpSpPr>
      <p:sp>
        <p:nvSpPr>
          <p:cNvPr id="2" name="Text 0"/>
          <p:cNvSpPr txBox="1"/>
          <p:nvPr/>
        </p:nvSpPr>
        <p:spPr>
          <a:xfrm>
            <a:off x="640080" y="2560320"/>
            <a:ext cx="10881360" cy="914400"/>
          </a:xfrm>
          <a:prstGeom prst="rect">
            <a:avLst/>
          </a:prstGeom>
          <a:noFill/>
          <a:ln/>
        </p:spPr>
        <p:txBody>
          <a:bodyPr wrap="square" lIns="0" tIns="0" rIns="0" bIns="0" rtlCol="0" anchor="ctr"/>
          <a:lstStyle/>
          <a:p>
            <a:pPr indent="0" marL="0">
              <a:buNone/>
            </a:pPr>
            <a:r>
              <a:rPr lang="en-US" sz="4800" b="1" dirty="0">
                <a:solidFill>
                  <a:srgbClr val="FFFFFF"/>
                </a:solidFill>
                <a:latin typeface="Arial" pitchFamily="34" charset="0"/>
                <a:ea typeface="Arial" pitchFamily="34" charset="-122"/>
                <a:cs typeface="Arial" pitchFamily="34" charset="-120"/>
              </a:rPr>
              <a:t>Booklet answers.</a:t>
            </a:r>
            <a:endParaRPr lang="en-US" sz="4800" dirty="0"/>
          </a:p>
        </p:txBody>
      </p:sp>
      <p:sp>
        <p:nvSpPr>
          <p:cNvPr id="3" name="Text 1"/>
          <p:cNvSpPr txBox="1"/>
          <p:nvPr/>
        </p:nvSpPr>
        <p:spPr>
          <a:xfrm>
            <a:off x="640080" y="3657600"/>
            <a:ext cx="9144000" cy="457200"/>
          </a:xfrm>
          <a:prstGeom prst="rect">
            <a:avLst/>
          </a:prstGeom>
          <a:noFill/>
          <a:ln/>
        </p:spPr>
        <p:txBody>
          <a:bodyPr wrap="square" lIns="0" tIns="0" rIns="0" bIns="0" rtlCol="0" anchor="ctr"/>
          <a:lstStyle/>
          <a:p>
            <a:pPr indent="0" marL="0">
              <a:buNone/>
            </a:pPr>
            <a:r>
              <a:rPr lang="en-US" sz="1800" dirty="0">
                <a:solidFill>
                  <a:srgbClr val="D8D5C9"/>
                </a:solidFill>
                <a:latin typeface="Calibri" pitchFamily="34" charset="0"/>
                <a:ea typeface="Calibri" pitchFamily="34" charset="-122"/>
                <a:cs typeface="Calibri" pitchFamily="34" charset="-120"/>
              </a:rPr>
              <a:t>One slide per booklet page. The booklet page number is on each slide.</a:t>
            </a:r>
            <a:endParaRPr lang="en-US" sz="18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42">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C</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Booklet answers</a:t>
            </a:r>
            <a:endParaRPr lang="en-US" sz="1150" dirty="0"/>
          </a:p>
        </p:txBody>
      </p:sp>
      <p:sp>
        <p:nvSpPr>
          <p:cNvPr id="4" name="Text 2"/>
          <p:cNvSpPr txBox="1"/>
          <p:nvPr/>
        </p:nvSpPr>
        <p:spPr>
          <a:xfrm>
            <a:off x="640080" y="457200"/>
            <a:ext cx="4572000" cy="292608"/>
          </a:xfrm>
          <a:prstGeom prst="rect">
            <a:avLst/>
          </a:prstGeom>
          <a:noFill/>
          <a:ln/>
        </p:spPr>
        <p:txBody>
          <a:bodyPr wrap="square" lIns="0" tIns="0" rIns="0" bIns="0" rtlCol="0" anchor="ctr"/>
          <a:lstStyle/>
          <a:p>
            <a:pPr indent="0" marL="0">
              <a:buNone/>
            </a:pPr>
            <a:r>
              <a:rPr lang="en-US" sz="1300" b="1" spc="300" kern="0" dirty="0">
                <a:solidFill>
                  <a:srgbClr val="2C6E49"/>
                </a:solidFill>
                <a:latin typeface="Calibri" pitchFamily="34" charset="0"/>
                <a:ea typeface="Calibri" pitchFamily="34" charset="-122"/>
                <a:cs typeface="Calibri" pitchFamily="34" charset="-120"/>
              </a:rPr>
              <a:t>BOOKLET PAGE 3</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Warm-up, cool down, and aerobic methods.</a:t>
            </a:r>
            <a:endParaRPr lang="en-US" sz="3400" dirty="0"/>
          </a:p>
        </p:txBody>
      </p:sp>
      <p:sp>
        <p:nvSpPr>
          <p:cNvPr id="6" name="Shape 4"/>
          <p:cNvSpPr/>
          <p:nvPr/>
        </p:nvSpPr>
        <p:spPr>
          <a:xfrm>
            <a:off x="640080" y="1600200"/>
            <a:ext cx="10881360" cy="667512"/>
          </a:xfrm>
          <a:prstGeom prst="roundRect">
            <a:avLst>
              <a:gd name="adj" fmla="val 6849"/>
            </a:avLst>
          </a:prstGeom>
          <a:solidFill>
            <a:srgbClr val="F1EFE5"/>
          </a:solidFill>
          <a:ln/>
        </p:spPr>
      </p:sp>
      <p:sp>
        <p:nvSpPr>
          <p:cNvPr id="7" name="Text 5"/>
          <p:cNvSpPr txBox="1"/>
          <p:nvPr/>
        </p:nvSpPr>
        <p:spPr>
          <a:xfrm>
            <a:off x="841248" y="1691640"/>
            <a:ext cx="2194560" cy="521208"/>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Warm-up</a:t>
            </a:r>
            <a:endParaRPr lang="en-US" sz="1550" dirty="0"/>
          </a:p>
        </p:txBody>
      </p:sp>
      <p:sp>
        <p:nvSpPr>
          <p:cNvPr id="8" name="Text 6"/>
          <p:cNvSpPr txBox="1"/>
          <p:nvPr/>
        </p:nvSpPr>
        <p:spPr>
          <a:xfrm>
            <a:off x="3154680" y="1691640"/>
            <a:ext cx="8138160" cy="55778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pulse raiser · mobility · stretch. To reduce the risk of injury and prepare the body for exercise</a:t>
            </a:r>
            <a:endParaRPr lang="en-US" sz="1350" dirty="0"/>
          </a:p>
        </p:txBody>
      </p:sp>
      <p:sp>
        <p:nvSpPr>
          <p:cNvPr id="9" name="Shape 7"/>
          <p:cNvSpPr/>
          <p:nvPr/>
        </p:nvSpPr>
        <p:spPr>
          <a:xfrm>
            <a:off x="640080" y="2377440"/>
            <a:ext cx="10881360" cy="667512"/>
          </a:xfrm>
          <a:prstGeom prst="roundRect">
            <a:avLst>
              <a:gd name="adj" fmla="val 6849"/>
            </a:avLst>
          </a:prstGeom>
          <a:solidFill>
            <a:srgbClr val="FFFFFF"/>
          </a:solidFill>
          <a:ln/>
        </p:spPr>
      </p:sp>
      <p:sp>
        <p:nvSpPr>
          <p:cNvPr id="10" name="Text 8"/>
          <p:cNvSpPr txBox="1"/>
          <p:nvPr/>
        </p:nvSpPr>
        <p:spPr>
          <a:xfrm>
            <a:off x="841248" y="2468880"/>
            <a:ext cx="2194560" cy="521208"/>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Cool down</a:t>
            </a:r>
            <a:endParaRPr lang="en-US" sz="1550" dirty="0"/>
          </a:p>
        </p:txBody>
      </p:sp>
      <p:sp>
        <p:nvSpPr>
          <p:cNvPr id="11" name="Text 9"/>
          <p:cNvSpPr txBox="1"/>
          <p:nvPr/>
        </p:nvSpPr>
        <p:spPr>
          <a:xfrm>
            <a:off x="3154680" y="2468880"/>
            <a:ext cx="8138160" cy="55778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gradually lower pulse and breathing rate to resting levels · remove lactic acid · stretch to return muscles to pre-exercise length</a:t>
            </a:r>
            <a:endParaRPr lang="en-US" sz="1350" dirty="0"/>
          </a:p>
        </p:txBody>
      </p:sp>
      <p:sp>
        <p:nvSpPr>
          <p:cNvPr id="12" name="Shape 10"/>
          <p:cNvSpPr/>
          <p:nvPr/>
        </p:nvSpPr>
        <p:spPr>
          <a:xfrm>
            <a:off x="640080" y="3154680"/>
            <a:ext cx="10881360" cy="667512"/>
          </a:xfrm>
          <a:prstGeom prst="roundRect">
            <a:avLst>
              <a:gd name="adj" fmla="val 6849"/>
            </a:avLst>
          </a:prstGeom>
          <a:solidFill>
            <a:srgbClr val="F1EFE5"/>
          </a:solidFill>
          <a:ln/>
        </p:spPr>
      </p:sp>
      <p:sp>
        <p:nvSpPr>
          <p:cNvPr id="13" name="Text 11"/>
          <p:cNvSpPr txBox="1"/>
          <p:nvPr/>
        </p:nvSpPr>
        <p:spPr>
          <a:xfrm>
            <a:off x="841248" y="3246120"/>
            <a:ext cx="2194560" cy="521208"/>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Continuous</a:t>
            </a:r>
            <a:endParaRPr lang="en-US" sz="1550" dirty="0"/>
          </a:p>
        </p:txBody>
      </p:sp>
      <p:sp>
        <p:nvSpPr>
          <p:cNvPr id="14" name="Text 12"/>
          <p:cNvSpPr txBox="1"/>
          <p:nvPr/>
        </p:nvSpPr>
        <p:spPr>
          <a:xfrm>
            <a:off x="3154680" y="3246120"/>
            <a:ext cx="8138160" cy="55778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steady pace, moderate intensity, minimum 30 minutes</a:t>
            </a:r>
            <a:endParaRPr lang="en-US" sz="1350" dirty="0"/>
          </a:p>
        </p:txBody>
      </p:sp>
      <p:sp>
        <p:nvSpPr>
          <p:cNvPr id="15" name="Shape 13"/>
          <p:cNvSpPr/>
          <p:nvPr/>
        </p:nvSpPr>
        <p:spPr>
          <a:xfrm>
            <a:off x="640080" y="3931920"/>
            <a:ext cx="10881360" cy="667512"/>
          </a:xfrm>
          <a:prstGeom prst="roundRect">
            <a:avLst>
              <a:gd name="adj" fmla="val 6849"/>
            </a:avLst>
          </a:prstGeom>
          <a:solidFill>
            <a:srgbClr val="FFFFFF"/>
          </a:solidFill>
          <a:ln/>
        </p:spPr>
      </p:sp>
      <p:sp>
        <p:nvSpPr>
          <p:cNvPr id="16" name="Text 14"/>
          <p:cNvSpPr txBox="1"/>
          <p:nvPr/>
        </p:nvSpPr>
        <p:spPr>
          <a:xfrm>
            <a:off x="841248" y="4023360"/>
            <a:ext cx="2194560" cy="521208"/>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Fartlek</a:t>
            </a:r>
            <a:endParaRPr lang="en-US" sz="1550" dirty="0"/>
          </a:p>
        </p:txBody>
      </p:sp>
      <p:sp>
        <p:nvSpPr>
          <p:cNvPr id="17" name="Text 15"/>
          <p:cNvSpPr txBox="1"/>
          <p:nvPr/>
        </p:nvSpPr>
        <p:spPr>
          <a:xfrm>
            <a:off x="3154680" y="4023360"/>
            <a:ext cx="8138160" cy="55778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intensity varied by running at different speeds and over different terrain</a:t>
            </a:r>
            <a:endParaRPr lang="en-US" sz="1350" dirty="0"/>
          </a:p>
        </p:txBody>
      </p:sp>
      <p:sp>
        <p:nvSpPr>
          <p:cNvPr id="18" name="Shape 16"/>
          <p:cNvSpPr/>
          <p:nvPr/>
        </p:nvSpPr>
        <p:spPr>
          <a:xfrm>
            <a:off x="640080" y="4709160"/>
            <a:ext cx="10881360" cy="667512"/>
          </a:xfrm>
          <a:prstGeom prst="roundRect">
            <a:avLst>
              <a:gd name="adj" fmla="val 6849"/>
            </a:avLst>
          </a:prstGeom>
          <a:solidFill>
            <a:srgbClr val="F1EFE5"/>
          </a:solidFill>
          <a:ln/>
        </p:spPr>
      </p:sp>
      <p:sp>
        <p:nvSpPr>
          <p:cNvPr id="19" name="Text 17"/>
          <p:cNvSpPr txBox="1"/>
          <p:nvPr/>
        </p:nvSpPr>
        <p:spPr>
          <a:xfrm>
            <a:off x="841248" y="4800600"/>
            <a:ext cx="2194560" cy="521208"/>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Interval</a:t>
            </a:r>
            <a:endParaRPr lang="en-US" sz="1550" dirty="0"/>
          </a:p>
        </p:txBody>
      </p:sp>
      <p:sp>
        <p:nvSpPr>
          <p:cNvPr id="20" name="Text 18"/>
          <p:cNvSpPr txBox="1"/>
          <p:nvPr/>
        </p:nvSpPr>
        <p:spPr>
          <a:xfrm>
            <a:off x="3154680" y="4800600"/>
            <a:ext cx="8138160" cy="55778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work period followed by rest or recovery. For aerobic endurance: fewer and shorter rests, lower work intensity</a:t>
            </a:r>
            <a:endParaRPr lang="en-US" sz="1350" dirty="0"/>
          </a:p>
        </p:txBody>
      </p:sp>
      <p:sp>
        <p:nvSpPr>
          <p:cNvPr id="21" name="Shape 19"/>
          <p:cNvSpPr/>
          <p:nvPr/>
        </p:nvSpPr>
        <p:spPr>
          <a:xfrm>
            <a:off x="640080" y="5486400"/>
            <a:ext cx="10881360" cy="667512"/>
          </a:xfrm>
          <a:prstGeom prst="roundRect">
            <a:avLst>
              <a:gd name="adj" fmla="val 6849"/>
            </a:avLst>
          </a:prstGeom>
          <a:solidFill>
            <a:srgbClr val="FFFFFF"/>
          </a:solidFill>
          <a:ln/>
        </p:spPr>
      </p:sp>
      <p:sp>
        <p:nvSpPr>
          <p:cNvPr id="22" name="Text 20"/>
          <p:cNvSpPr txBox="1"/>
          <p:nvPr/>
        </p:nvSpPr>
        <p:spPr>
          <a:xfrm>
            <a:off x="841248" y="5577840"/>
            <a:ext cx="2194560" cy="521208"/>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Circuit</a:t>
            </a:r>
            <a:endParaRPr lang="en-US" sz="1550" dirty="0"/>
          </a:p>
        </p:txBody>
      </p:sp>
      <p:sp>
        <p:nvSpPr>
          <p:cNvPr id="23" name="Text 21"/>
          <p:cNvSpPr txBox="1"/>
          <p:nvPr/>
        </p:nvSpPr>
        <p:spPr>
          <a:xfrm>
            <a:off x="3154680" y="5577840"/>
            <a:ext cx="8138160" cy="55778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stations or exercises completed in succession with minimal rest in between</a:t>
            </a:r>
            <a:endParaRPr lang="en-US" sz="135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 43">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C</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Booklet answers</a:t>
            </a:r>
            <a:endParaRPr lang="en-US" sz="1150" dirty="0"/>
          </a:p>
        </p:txBody>
      </p:sp>
      <p:sp>
        <p:nvSpPr>
          <p:cNvPr id="4" name="Text 2"/>
          <p:cNvSpPr txBox="1"/>
          <p:nvPr/>
        </p:nvSpPr>
        <p:spPr>
          <a:xfrm>
            <a:off x="640080" y="457200"/>
            <a:ext cx="4572000" cy="292608"/>
          </a:xfrm>
          <a:prstGeom prst="rect">
            <a:avLst/>
          </a:prstGeom>
          <a:noFill/>
          <a:ln/>
        </p:spPr>
        <p:txBody>
          <a:bodyPr wrap="square" lIns="0" tIns="0" rIns="0" bIns="0" rtlCol="0" anchor="ctr"/>
          <a:lstStyle/>
          <a:p>
            <a:pPr indent="0" marL="0">
              <a:buNone/>
            </a:pPr>
            <a:r>
              <a:rPr lang="en-US" sz="1300" b="1" spc="300" kern="0" dirty="0">
                <a:solidFill>
                  <a:srgbClr val="2C6E49"/>
                </a:solidFill>
                <a:latin typeface="Calibri" pitchFamily="34" charset="0"/>
                <a:ea typeface="Calibri" pitchFamily="34" charset="-122"/>
                <a:cs typeface="Calibri" pitchFamily="34" charset="-120"/>
              </a:rPr>
              <a:t>BOOKLET PAGE 5</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Flexibility, strength, endurance and speed methods.</a:t>
            </a:r>
            <a:endParaRPr lang="en-US" sz="3400" dirty="0"/>
          </a:p>
        </p:txBody>
      </p:sp>
      <p:sp>
        <p:nvSpPr>
          <p:cNvPr id="6" name="Shape 4"/>
          <p:cNvSpPr/>
          <p:nvPr/>
        </p:nvSpPr>
        <p:spPr>
          <a:xfrm>
            <a:off x="640080" y="1645920"/>
            <a:ext cx="10881360" cy="786384"/>
          </a:xfrm>
          <a:prstGeom prst="roundRect">
            <a:avLst>
              <a:gd name="adj" fmla="val 5814"/>
            </a:avLst>
          </a:prstGeom>
          <a:solidFill>
            <a:srgbClr val="F1EFE5"/>
          </a:solidFill>
          <a:ln/>
        </p:spPr>
      </p:sp>
      <p:sp>
        <p:nvSpPr>
          <p:cNvPr id="7" name="Text 5"/>
          <p:cNvSpPr txBox="1"/>
          <p:nvPr/>
        </p:nvSpPr>
        <p:spPr>
          <a:xfrm>
            <a:off x="841248" y="1737360"/>
            <a:ext cx="2743200" cy="640080"/>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Static active</a:t>
            </a:r>
            <a:endParaRPr lang="en-US" sz="1550" dirty="0"/>
          </a:p>
        </p:txBody>
      </p:sp>
      <p:sp>
        <p:nvSpPr>
          <p:cNvPr id="8" name="Text 6"/>
          <p:cNvSpPr txBox="1"/>
          <p:nvPr/>
        </p:nvSpPr>
        <p:spPr>
          <a:xfrm>
            <a:off x="3703320" y="1737360"/>
            <a:ext cx="7589520" cy="676656"/>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the performer applies internal force to stretch and lengthen the muscle</a:t>
            </a:r>
            <a:endParaRPr lang="en-US" sz="1350" dirty="0"/>
          </a:p>
        </p:txBody>
      </p:sp>
      <p:sp>
        <p:nvSpPr>
          <p:cNvPr id="9" name="Shape 7"/>
          <p:cNvSpPr/>
          <p:nvPr/>
        </p:nvSpPr>
        <p:spPr>
          <a:xfrm>
            <a:off x="640080" y="2542032"/>
            <a:ext cx="10881360" cy="786384"/>
          </a:xfrm>
          <a:prstGeom prst="roundRect">
            <a:avLst>
              <a:gd name="adj" fmla="val 5814"/>
            </a:avLst>
          </a:prstGeom>
          <a:solidFill>
            <a:srgbClr val="FFFFFF"/>
          </a:solidFill>
          <a:ln/>
        </p:spPr>
      </p:sp>
      <p:sp>
        <p:nvSpPr>
          <p:cNvPr id="10" name="Text 8"/>
          <p:cNvSpPr txBox="1"/>
          <p:nvPr/>
        </p:nvSpPr>
        <p:spPr>
          <a:xfrm>
            <a:off x="841248" y="2633472"/>
            <a:ext cx="2743200" cy="640080"/>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Static passive</a:t>
            </a:r>
            <a:endParaRPr lang="en-US" sz="1550" dirty="0"/>
          </a:p>
        </p:txBody>
      </p:sp>
      <p:sp>
        <p:nvSpPr>
          <p:cNvPr id="11" name="Text 9"/>
          <p:cNvSpPr txBox="1"/>
          <p:nvPr/>
        </p:nvSpPr>
        <p:spPr>
          <a:xfrm>
            <a:off x="3703320" y="2633472"/>
            <a:ext cx="7589520" cy="676656"/>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help from another person or an object, e.g. a wall, applying external force</a:t>
            </a:r>
            <a:endParaRPr lang="en-US" sz="1350" dirty="0"/>
          </a:p>
        </p:txBody>
      </p:sp>
      <p:sp>
        <p:nvSpPr>
          <p:cNvPr id="12" name="Shape 10"/>
          <p:cNvSpPr/>
          <p:nvPr/>
        </p:nvSpPr>
        <p:spPr>
          <a:xfrm>
            <a:off x="640080" y="3438144"/>
            <a:ext cx="10881360" cy="786384"/>
          </a:xfrm>
          <a:prstGeom prst="roundRect">
            <a:avLst>
              <a:gd name="adj" fmla="val 5814"/>
            </a:avLst>
          </a:prstGeom>
          <a:solidFill>
            <a:srgbClr val="F1EFE5"/>
          </a:solidFill>
          <a:ln/>
        </p:spPr>
      </p:sp>
      <p:sp>
        <p:nvSpPr>
          <p:cNvPr id="13" name="Text 11"/>
          <p:cNvSpPr txBox="1"/>
          <p:nvPr/>
        </p:nvSpPr>
        <p:spPr>
          <a:xfrm>
            <a:off x="841248" y="3529584"/>
            <a:ext cx="2743200" cy="640080"/>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PNF</a:t>
            </a:r>
            <a:endParaRPr lang="en-US" sz="1550" dirty="0"/>
          </a:p>
        </p:txBody>
      </p:sp>
      <p:sp>
        <p:nvSpPr>
          <p:cNvPr id="14" name="Text 12"/>
          <p:cNvSpPr txBox="1"/>
          <p:nvPr/>
        </p:nvSpPr>
        <p:spPr>
          <a:xfrm>
            <a:off x="3703320" y="3529584"/>
            <a:ext cx="7589520" cy="676656"/>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Proprioceptive Neuromuscular Facilitation: a partner or immovable object, using isometric contractions to inhibit the stretch reflex</a:t>
            </a:r>
            <a:endParaRPr lang="en-US" sz="1350" dirty="0"/>
          </a:p>
        </p:txBody>
      </p:sp>
      <p:sp>
        <p:nvSpPr>
          <p:cNvPr id="15" name="Shape 13"/>
          <p:cNvSpPr/>
          <p:nvPr/>
        </p:nvSpPr>
        <p:spPr>
          <a:xfrm>
            <a:off x="640080" y="4334256"/>
            <a:ext cx="10881360" cy="786384"/>
          </a:xfrm>
          <a:prstGeom prst="roundRect">
            <a:avLst>
              <a:gd name="adj" fmla="val 5814"/>
            </a:avLst>
          </a:prstGeom>
          <a:solidFill>
            <a:srgbClr val="FFFFFF"/>
          </a:solidFill>
          <a:ln/>
        </p:spPr>
      </p:sp>
      <p:sp>
        <p:nvSpPr>
          <p:cNvPr id="16" name="Text 14"/>
          <p:cNvSpPr txBox="1"/>
          <p:nvPr/>
        </p:nvSpPr>
        <p:spPr>
          <a:xfrm>
            <a:off x="841248" y="4425696"/>
            <a:ext cx="2743200" cy="640080"/>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Muscular endurance / strength</a:t>
            </a:r>
            <a:endParaRPr lang="en-US" sz="1550" dirty="0"/>
          </a:p>
        </p:txBody>
      </p:sp>
      <p:sp>
        <p:nvSpPr>
          <p:cNvPr id="17" name="Text 15"/>
          <p:cNvSpPr txBox="1"/>
          <p:nvPr/>
        </p:nvSpPr>
        <p:spPr>
          <a:xfrm>
            <a:off x="3703320" y="4425696"/>
            <a:ext cx="7589520" cy="676656"/>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high reps and low loads / low reps and high loads. Both use free weights and fixed resistance machines</a:t>
            </a:r>
            <a:endParaRPr lang="en-US" sz="1350" dirty="0"/>
          </a:p>
        </p:txBody>
      </p:sp>
      <p:sp>
        <p:nvSpPr>
          <p:cNvPr id="18" name="Shape 16"/>
          <p:cNvSpPr/>
          <p:nvPr/>
        </p:nvSpPr>
        <p:spPr>
          <a:xfrm>
            <a:off x="640080" y="5230368"/>
            <a:ext cx="10881360" cy="786384"/>
          </a:xfrm>
          <a:prstGeom prst="roundRect">
            <a:avLst>
              <a:gd name="adj" fmla="val 5814"/>
            </a:avLst>
          </a:prstGeom>
          <a:solidFill>
            <a:srgbClr val="F1EFE5"/>
          </a:solidFill>
          <a:ln/>
        </p:spPr>
      </p:sp>
      <p:sp>
        <p:nvSpPr>
          <p:cNvPr id="19" name="Text 17"/>
          <p:cNvSpPr txBox="1"/>
          <p:nvPr/>
        </p:nvSpPr>
        <p:spPr>
          <a:xfrm>
            <a:off x="841248" y="5321808"/>
            <a:ext cx="2743200" cy="640080"/>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Speed</a:t>
            </a:r>
            <a:endParaRPr lang="en-US" sz="1550" dirty="0"/>
          </a:p>
        </p:txBody>
      </p:sp>
      <p:sp>
        <p:nvSpPr>
          <p:cNvPr id="20" name="Text 18"/>
          <p:cNvSpPr txBox="1"/>
          <p:nvPr/>
        </p:nvSpPr>
        <p:spPr>
          <a:xfrm>
            <a:off x="3703320" y="5321808"/>
            <a:ext cx="7589520" cy="676656"/>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acceleration sprints · interval training (short, high intensity, more rest) · resistance drills: hill runs, parachutes, sleds, bungee ropes, resistance bands</a:t>
            </a:r>
            <a:endParaRPr lang="en-US" sz="135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 44">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C</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Booklet answers</a:t>
            </a:r>
            <a:endParaRPr lang="en-US" sz="1150" dirty="0"/>
          </a:p>
        </p:txBody>
      </p:sp>
      <p:sp>
        <p:nvSpPr>
          <p:cNvPr id="4" name="Text 2"/>
          <p:cNvSpPr txBox="1"/>
          <p:nvPr/>
        </p:nvSpPr>
        <p:spPr>
          <a:xfrm>
            <a:off x="640080" y="457200"/>
            <a:ext cx="4572000" cy="292608"/>
          </a:xfrm>
          <a:prstGeom prst="rect">
            <a:avLst/>
          </a:prstGeom>
          <a:noFill/>
          <a:ln/>
        </p:spPr>
        <p:txBody>
          <a:bodyPr wrap="square" lIns="0" tIns="0" rIns="0" bIns="0" rtlCol="0" anchor="ctr"/>
          <a:lstStyle/>
          <a:p>
            <a:pPr indent="0" marL="0">
              <a:buNone/>
            </a:pPr>
            <a:r>
              <a:rPr lang="en-US" sz="1300" b="1" spc="300" kern="0" dirty="0">
                <a:solidFill>
                  <a:srgbClr val="2C6E49"/>
                </a:solidFill>
                <a:latin typeface="Calibri" pitchFamily="34" charset="0"/>
                <a:ea typeface="Calibri" pitchFamily="34" charset="-122"/>
                <a:cs typeface="Calibri" pitchFamily="34" charset="-120"/>
              </a:rPr>
              <a:t>BOOKLET PAGE 7</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Skill-related methods, and choosing between methods.</a:t>
            </a:r>
            <a:endParaRPr lang="en-US" sz="3400" dirty="0"/>
          </a:p>
        </p:txBody>
      </p:sp>
      <p:sp>
        <p:nvSpPr>
          <p:cNvPr id="6" name="Shape 4"/>
          <p:cNvSpPr/>
          <p:nvPr/>
        </p:nvSpPr>
        <p:spPr>
          <a:xfrm>
            <a:off x="640080" y="1737360"/>
            <a:ext cx="10881360" cy="1124712"/>
          </a:xfrm>
          <a:prstGeom prst="roundRect">
            <a:avLst>
              <a:gd name="adj" fmla="val 4065"/>
            </a:avLst>
          </a:prstGeom>
          <a:solidFill>
            <a:srgbClr val="F1EFE5"/>
          </a:solidFill>
          <a:ln/>
        </p:spPr>
      </p:sp>
      <p:sp>
        <p:nvSpPr>
          <p:cNvPr id="7" name="Text 5"/>
          <p:cNvSpPr txBox="1"/>
          <p:nvPr/>
        </p:nvSpPr>
        <p:spPr>
          <a:xfrm>
            <a:off x="841248" y="1828800"/>
            <a:ext cx="3108960" cy="978408"/>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Agility · power</a:t>
            </a:r>
            <a:endParaRPr lang="en-US" sz="1550" dirty="0"/>
          </a:p>
        </p:txBody>
      </p:sp>
      <p:sp>
        <p:nvSpPr>
          <p:cNvPr id="8" name="Text 6"/>
          <p:cNvSpPr txBox="1"/>
          <p:nvPr/>
        </p:nvSpPr>
        <p:spPr>
          <a:xfrm>
            <a:off x="4069080" y="1828800"/>
            <a:ext cx="7223760" cy="101498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SAQ (Speed Agility and Quickness) drills · plyometrics: lunging, bounding, incline press-ups, barrier hopping and jumping</a:t>
            </a:r>
            <a:endParaRPr lang="en-US" sz="1350" dirty="0"/>
          </a:p>
        </p:txBody>
      </p:sp>
      <p:sp>
        <p:nvSpPr>
          <p:cNvPr id="9" name="Shape 7"/>
          <p:cNvSpPr/>
          <p:nvPr/>
        </p:nvSpPr>
        <p:spPr>
          <a:xfrm>
            <a:off x="640080" y="2971800"/>
            <a:ext cx="10881360" cy="1124712"/>
          </a:xfrm>
          <a:prstGeom prst="roundRect">
            <a:avLst>
              <a:gd name="adj" fmla="val 4065"/>
            </a:avLst>
          </a:prstGeom>
          <a:solidFill>
            <a:srgbClr val="FFFFFF"/>
          </a:solidFill>
          <a:ln/>
        </p:spPr>
      </p:sp>
      <p:sp>
        <p:nvSpPr>
          <p:cNvPr id="10" name="Text 8"/>
          <p:cNvSpPr txBox="1"/>
          <p:nvPr/>
        </p:nvSpPr>
        <p:spPr>
          <a:xfrm>
            <a:off x="841248" y="3063240"/>
            <a:ext cx="3108960" cy="978408"/>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Balance · coordination · reaction time</a:t>
            </a:r>
            <a:endParaRPr lang="en-US" sz="1550" dirty="0"/>
          </a:p>
        </p:txBody>
      </p:sp>
      <p:sp>
        <p:nvSpPr>
          <p:cNvPr id="11" name="Text 9"/>
          <p:cNvSpPr txBox="1"/>
          <p:nvPr/>
        </p:nvSpPr>
        <p:spPr>
          <a:xfrm>
            <a:off x="4069080" y="3063240"/>
            <a:ext cx="7223760" cy="101498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reduced size base of support · two or more body parts together · quick responses to an external stimulus</a:t>
            </a:r>
            <a:endParaRPr lang="en-US" sz="1350" dirty="0"/>
          </a:p>
        </p:txBody>
      </p:sp>
      <p:sp>
        <p:nvSpPr>
          <p:cNvPr id="12" name="Shape 10"/>
          <p:cNvSpPr/>
          <p:nvPr/>
        </p:nvSpPr>
        <p:spPr>
          <a:xfrm>
            <a:off x="640080" y="4206240"/>
            <a:ext cx="10881360" cy="1124712"/>
          </a:xfrm>
          <a:prstGeom prst="roundRect">
            <a:avLst>
              <a:gd name="adj" fmla="val 4065"/>
            </a:avLst>
          </a:prstGeom>
          <a:solidFill>
            <a:srgbClr val="F1EFE5"/>
          </a:solidFill>
          <a:ln/>
        </p:spPr>
      </p:sp>
      <p:sp>
        <p:nvSpPr>
          <p:cNvPr id="13" name="Text 11"/>
          <p:cNvSpPr txBox="1"/>
          <p:nvPr/>
        </p:nvSpPr>
        <p:spPr>
          <a:xfrm>
            <a:off x="841248" y="4297680"/>
            <a:ext cx="3108960" cy="978408"/>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The eight considerations</a:t>
            </a:r>
            <a:endParaRPr lang="en-US" sz="1550" dirty="0"/>
          </a:p>
        </p:txBody>
      </p:sp>
      <p:sp>
        <p:nvSpPr>
          <p:cNvPr id="14" name="Text 12"/>
          <p:cNvSpPr txBox="1"/>
          <p:nvPr/>
        </p:nvSpPr>
        <p:spPr>
          <a:xfrm>
            <a:off x="4069080" y="4297680"/>
            <a:ext cx="7223760" cy="101498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number who can take part · cost of equipment · ease of set up · access to venue · risk of injury if performed incorrectly · effectiveness for the performer · specificity to the component · replicating the demands of the sport</a:t>
            </a:r>
            <a:endParaRPr lang="en-US" sz="135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 45">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C</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Booklet answers</a:t>
            </a:r>
            <a:endParaRPr lang="en-US" sz="1150" dirty="0"/>
          </a:p>
        </p:txBody>
      </p:sp>
      <p:sp>
        <p:nvSpPr>
          <p:cNvPr id="4" name="Text 2"/>
          <p:cNvSpPr txBox="1"/>
          <p:nvPr/>
        </p:nvSpPr>
        <p:spPr>
          <a:xfrm>
            <a:off x="640080" y="457200"/>
            <a:ext cx="4572000" cy="292608"/>
          </a:xfrm>
          <a:prstGeom prst="rect">
            <a:avLst/>
          </a:prstGeom>
          <a:noFill/>
          <a:ln/>
        </p:spPr>
        <p:txBody>
          <a:bodyPr wrap="square" lIns="0" tIns="0" rIns="0" bIns="0" rtlCol="0" anchor="ctr"/>
          <a:lstStyle/>
          <a:p>
            <a:pPr indent="0" marL="0">
              <a:buNone/>
            </a:pPr>
            <a:r>
              <a:rPr lang="en-US" sz="1300" b="1" spc="300" kern="0" dirty="0">
                <a:solidFill>
                  <a:srgbClr val="2C6E49"/>
                </a:solidFill>
                <a:latin typeface="Calibri" pitchFamily="34" charset="0"/>
                <a:ea typeface="Calibri" pitchFamily="34" charset="-122"/>
                <a:cs typeface="Calibri" pitchFamily="34" charset="-120"/>
              </a:rPr>
              <a:t>BOOKLET PAGE 9</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Long-term effects on the body systems.</a:t>
            </a:r>
            <a:endParaRPr lang="en-US" sz="3400" dirty="0"/>
          </a:p>
        </p:txBody>
      </p:sp>
      <p:sp>
        <p:nvSpPr>
          <p:cNvPr id="6" name="Shape 4"/>
          <p:cNvSpPr/>
          <p:nvPr/>
        </p:nvSpPr>
        <p:spPr>
          <a:xfrm>
            <a:off x="640080" y="1645920"/>
            <a:ext cx="10881360" cy="786384"/>
          </a:xfrm>
          <a:prstGeom prst="roundRect">
            <a:avLst>
              <a:gd name="adj" fmla="val 5814"/>
            </a:avLst>
          </a:prstGeom>
          <a:solidFill>
            <a:srgbClr val="F1EFE5"/>
          </a:solidFill>
          <a:ln/>
        </p:spPr>
      </p:sp>
      <p:sp>
        <p:nvSpPr>
          <p:cNvPr id="7" name="Text 5"/>
          <p:cNvSpPr txBox="1"/>
          <p:nvPr/>
        </p:nvSpPr>
        <p:spPr>
          <a:xfrm>
            <a:off x="841248" y="1737360"/>
            <a:ext cx="2377440" cy="640080"/>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Aerobic endurance</a:t>
            </a:r>
            <a:endParaRPr lang="en-US" sz="1550" dirty="0"/>
          </a:p>
        </p:txBody>
      </p:sp>
      <p:sp>
        <p:nvSpPr>
          <p:cNvPr id="8" name="Text 6"/>
          <p:cNvSpPr txBox="1"/>
          <p:nvPr/>
        </p:nvSpPr>
        <p:spPr>
          <a:xfrm>
            <a:off x="3337560" y="1737360"/>
            <a:ext cx="7955280" cy="676656"/>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cardiovascular and respiratory: cardiac hypertrophy · decreased resting heart rate · increased strength of respiratory muscles · capillarisation around the alveoli</a:t>
            </a:r>
            <a:endParaRPr lang="en-US" sz="1350" dirty="0"/>
          </a:p>
        </p:txBody>
      </p:sp>
      <p:sp>
        <p:nvSpPr>
          <p:cNvPr id="9" name="Shape 7"/>
          <p:cNvSpPr/>
          <p:nvPr/>
        </p:nvSpPr>
        <p:spPr>
          <a:xfrm>
            <a:off x="640080" y="2542032"/>
            <a:ext cx="10881360" cy="786384"/>
          </a:xfrm>
          <a:prstGeom prst="roundRect">
            <a:avLst>
              <a:gd name="adj" fmla="val 5814"/>
            </a:avLst>
          </a:prstGeom>
          <a:solidFill>
            <a:srgbClr val="FFFFFF"/>
          </a:solidFill>
          <a:ln/>
        </p:spPr>
      </p:sp>
      <p:sp>
        <p:nvSpPr>
          <p:cNvPr id="10" name="Text 8"/>
          <p:cNvSpPr txBox="1"/>
          <p:nvPr/>
        </p:nvSpPr>
        <p:spPr>
          <a:xfrm>
            <a:off x="841248" y="2633472"/>
            <a:ext cx="2377440" cy="640080"/>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Flexibility</a:t>
            </a:r>
            <a:endParaRPr lang="en-US" sz="1550" dirty="0"/>
          </a:p>
        </p:txBody>
      </p:sp>
      <p:sp>
        <p:nvSpPr>
          <p:cNvPr id="11" name="Text 9"/>
          <p:cNvSpPr txBox="1"/>
          <p:nvPr/>
        </p:nvSpPr>
        <p:spPr>
          <a:xfrm>
            <a:off x="3337560" y="2633472"/>
            <a:ext cx="7955280" cy="676656"/>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muscular and skeletal: increased range of movement at a joint · increased flexibility of ligaments and tendons · increased muscle length</a:t>
            </a:r>
            <a:endParaRPr lang="en-US" sz="1350" dirty="0"/>
          </a:p>
        </p:txBody>
      </p:sp>
      <p:sp>
        <p:nvSpPr>
          <p:cNvPr id="12" name="Shape 10"/>
          <p:cNvSpPr/>
          <p:nvPr/>
        </p:nvSpPr>
        <p:spPr>
          <a:xfrm>
            <a:off x="640080" y="3438144"/>
            <a:ext cx="10881360" cy="786384"/>
          </a:xfrm>
          <a:prstGeom prst="roundRect">
            <a:avLst>
              <a:gd name="adj" fmla="val 5814"/>
            </a:avLst>
          </a:prstGeom>
          <a:solidFill>
            <a:srgbClr val="F1EFE5"/>
          </a:solidFill>
          <a:ln/>
        </p:spPr>
      </p:sp>
      <p:sp>
        <p:nvSpPr>
          <p:cNvPr id="13" name="Text 11"/>
          <p:cNvSpPr txBox="1"/>
          <p:nvPr/>
        </p:nvSpPr>
        <p:spPr>
          <a:xfrm>
            <a:off x="841248" y="3529584"/>
            <a:ext cx="2377440" cy="640080"/>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Muscular endurance</a:t>
            </a:r>
            <a:endParaRPr lang="en-US" sz="1550" dirty="0"/>
          </a:p>
        </p:txBody>
      </p:sp>
      <p:sp>
        <p:nvSpPr>
          <p:cNvPr id="14" name="Text 12"/>
          <p:cNvSpPr txBox="1"/>
          <p:nvPr/>
        </p:nvSpPr>
        <p:spPr>
          <a:xfrm>
            <a:off x="3337560" y="3529584"/>
            <a:ext cx="7955280" cy="676656"/>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muscular: capillarisation around the muscle tissues · increased muscle tone</a:t>
            </a:r>
            <a:endParaRPr lang="en-US" sz="1350" dirty="0"/>
          </a:p>
        </p:txBody>
      </p:sp>
      <p:sp>
        <p:nvSpPr>
          <p:cNvPr id="15" name="Shape 13"/>
          <p:cNvSpPr/>
          <p:nvPr/>
        </p:nvSpPr>
        <p:spPr>
          <a:xfrm>
            <a:off x="640080" y="4334256"/>
            <a:ext cx="10881360" cy="786384"/>
          </a:xfrm>
          <a:prstGeom prst="roundRect">
            <a:avLst>
              <a:gd name="adj" fmla="val 5814"/>
            </a:avLst>
          </a:prstGeom>
          <a:solidFill>
            <a:srgbClr val="FFFFFF"/>
          </a:solidFill>
          <a:ln/>
        </p:spPr>
      </p:sp>
      <p:sp>
        <p:nvSpPr>
          <p:cNvPr id="16" name="Text 14"/>
          <p:cNvSpPr txBox="1"/>
          <p:nvPr/>
        </p:nvSpPr>
        <p:spPr>
          <a:xfrm>
            <a:off x="841248" y="4425696"/>
            <a:ext cx="2377440" cy="640080"/>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Strength and power</a:t>
            </a:r>
            <a:endParaRPr lang="en-US" sz="1550" dirty="0"/>
          </a:p>
        </p:txBody>
      </p:sp>
      <p:sp>
        <p:nvSpPr>
          <p:cNvPr id="17" name="Text 15"/>
          <p:cNvSpPr txBox="1"/>
          <p:nvPr/>
        </p:nvSpPr>
        <p:spPr>
          <a:xfrm>
            <a:off x="3337560" y="4425696"/>
            <a:ext cx="7955280" cy="676656"/>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muscular and skeletal: muscle hypertrophy · increased tendon and ligament strength · increased bone density</a:t>
            </a:r>
            <a:endParaRPr lang="en-US" sz="1350" dirty="0"/>
          </a:p>
        </p:txBody>
      </p:sp>
      <p:sp>
        <p:nvSpPr>
          <p:cNvPr id="18" name="Shape 16"/>
          <p:cNvSpPr/>
          <p:nvPr/>
        </p:nvSpPr>
        <p:spPr>
          <a:xfrm>
            <a:off x="640080" y="5230368"/>
            <a:ext cx="10881360" cy="786384"/>
          </a:xfrm>
          <a:prstGeom prst="roundRect">
            <a:avLst>
              <a:gd name="adj" fmla="val 5814"/>
            </a:avLst>
          </a:prstGeom>
          <a:solidFill>
            <a:srgbClr val="F1EFE5"/>
          </a:solidFill>
          <a:ln/>
        </p:spPr>
      </p:sp>
      <p:sp>
        <p:nvSpPr>
          <p:cNvPr id="19" name="Text 17"/>
          <p:cNvSpPr txBox="1"/>
          <p:nvPr/>
        </p:nvSpPr>
        <p:spPr>
          <a:xfrm>
            <a:off x="841248" y="5321808"/>
            <a:ext cx="2377440" cy="640080"/>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Speed</a:t>
            </a:r>
            <a:endParaRPr lang="en-US" sz="1550" dirty="0"/>
          </a:p>
        </p:txBody>
      </p:sp>
      <p:sp>
        <p:nvSpPr>
          <p:cNvPr id="20" name="Text 18"/>
          <p:cNvSpPr txBox="1"/>
          <p:nvPr/>
        </p:nvSpPr>
        <p:spPr>
          <a:xfrm>
            <a:off x="3337560" y="5321808"/>
            <a:ext cx="7955280" cy="676656"/>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muscular: increased tolerance to lactic acid</a:t>
            </a:r>
            <a:endParaRPr lang="en-US" sz="135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name="Slide 46">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C</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Booklet answers</a:t>
            </a:r>
            <a:endParaRPr lang="en-US" sz="1150" dirty="0"/>
          </a:p>
        </p:txBody>
      </p:sp>
      <p:sp>
        <p:nvSpPr>
          <p:cNvPr id="4" name="Text 2"/>
          <p:cNvSpPr txBox="1"/>
          <p:nvPr/>
        </p:nvSpPr>
        <p:spPr>
          <a:xfrm>
            <a:off x="640080" y="457200"/>
            <a:ext cx="4572000" cy="292608"/>
          </a:xfrm>
          <a:prstGeom prst="rect">
            <a:avLst/>
          </a:prstGeom>
          <a:noFill/>
          <a:ln/>
        </p:spPr>
        <p:txBody>
          <a:bodyPr wrap="square" lIns="0" tIns="0" rIns="0" bIns="0" rtlCol="0" anchor="ctr"/>
          <a:lstStyle/>
          <a:p>
            <a:pPr indent="0" marL="0">
              <a:buNone/>
            </a:pPr>
            <a:r>
              <a:rPr lang="en-US" sz="1300" b="1" spc="300" kern="0" dirty="0">
                <a:solidFill>
                  <a:srgbClr val="2C6E49"/>
                </a:solidFill>
                <a:latin typeface="Calibri" pitchFamily="34" charset="0"/>
                <a:ea typeface="Calibri" pitchFamily="34" charset="-122"/>
                <a:cs typeface="Calibri" pitchFamily="34" charset="-120"/>
              </a:rPr>
              <a:t>BOOKLET PAGE 12</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Self-test.</a:t>
            </a:r>
            <a:endParaRPr lang="en-US" sz="3400" dirty="0"/>
          </a:p>
        </p:txBody>
      </p:sp>
      <p:sp>
        <p:nvSpPr>
          <p:cNvPr id="6" name="Shape 4"/>
          <p:cNvSpPr/>
          <p:nvPr/>
        </p:nvSpPr>
        <p:spPr>
          <a:xfrm>
            <a:off x="640080" y="1645920"/>
            <a:ext cx="10881360" cy="640080"/>
          </a:xfrm>
          <a:prstGeom prst="roundRect">
            <a:avLst>
              <a:gd name="adj" fmla="val 7143"/>
            </a:avLst>
          </a:prstGeom>
          <a:solidFill>
            <a:srgbClr val="F1EFE5"/>
          </a:solidFill>
          <a:ln/>
        </p:spPr>
      </p:sp>
      <p:sp>
        <p:nvSpPr>
          <p:cNvPr id="7" name="Text 5"/>
          <p:cNvSpPr txBox="1"/>
          <p:nvPr/>
        </p:nvSpPr>
        <p:spPr>
          <a:xfrm>
            <a:off x="841248" y="1737360"/>
            <a:ext cx="822960" cy="493776"/>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1</a:t>
            </a:r>
            <a:endParaRPr lang="en-US" sz="1550" dirty="0"/>
          </a:p>
        </p:txBody>
      </p:sp>
      <p:sp>
        <p:nvSpPr>
          <p:cNvPr id="8" name="Text 6"/>
          <p:cNvSpPr txBox="1"/>
          <p:nvPr/>
        </p:nvSpPr>
        <p:spPr>
          <a:xfrm>
            <a:off x="1783080" y="1737360"/>
            <a:ext cx="9509760" cy="530352"/>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Continuous, Fartlek, interval and circuit training</a:t>
            </a:r>
            <a:endParaRPr lang="en-US" sz="1350" dirty="0"/>
          </a:p>
        </p:txBody>
      </p:sp>
      <p:sp>
        <p:nvSpPr>
          <p:cNvPr id="9" name="Shape 7"/>
          <p:cNvSpPr/>
          <p:nvPr/>
        </p:nvSpPr>
        <p:spPr>
          <a:xfrm>
            <a:off x="640080" y="2395728"/>
            <a:ext cx="10881360" cy="640080"/>
          </a:xfrm>
          <a:prstGeom prst="roundRect">
            <a:avLst>
              <a:gd name="adj" fmla="val 7143"/>
            </a:avLst>
          </a:prstGeom>
          <a:solidFill>
            <a:srgbClr val="FFFFFF"/>
          </a:solidFill>
          <a:ln/>
        </p:spPr>
      </p:sp>
      <p:sp>
        <p:nvSpPr>
          <p:cNvPr id="10" name="Text 8"/>
          <p:cNvSpPr txBox="1"/>
          <p:nvPr/>
        </p:nvSpPr>
        <p:spPr>
          <a:xfrm>
            <a:off x="841248" y="2487168"/>
            <a:ext cx="822960" cy="493776"/>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2</a:t>
            </a:r>
            <a:endParaRPr lang="en-US" sz="1550" dirty="0"/>
          </a:p>
        </p:txBody>
      </p:sp>
      <p:sp>
        <p:nvSpPr>
          <p:cNvPr id="11" name="Text 9"/>
          <p:cNvSpPr txBox="1"/>
          <p:nvPr/>
        </p:nvSpPr>
        <p:spPr>
          <a:xfrm>
            <a:off x="1783080" y="2487168"/>
            <a:ext cx="9509760" cy="530352"/>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Static active, static passive and PNF</a:t>
            </a:r>
            <a:endParaRPr lang="en-US" sz="1350" dirty="0"/>
          </a:p>
        </p:txBody>
      </p:sp>
      <p:sp>
        <p:nvSpPr>
          <p:cNvPr id="12" name="Shape 10"/>
          <p:cNvSpPr/>
          <p:nvPr/>
        </p:nvSpPr>
        <p:spPr>
          <a:xfrm>
            <a:off x="640080" y="3145536"/>
            <a:ext cx="10881360" cy="640080"/>
          </a:xfrm>
          <a:prstGeom prst="roundRect">
            <a:avLst>
              <a:gd name="adj" fmla="val 7143"/>
            </a:avLst>
          </a:prstGeom>
          <a:solidFill>
            <a:srgbClr val="F1EFE5"/>
          </a:solidFill>
          <a:ln/>
        </p:spPr>
      </p:sp>
      <p:sp>
        <p:nvSpPr>
          <p:cNvPr id="13" name="Text 11"/>
          <p:cNvSpPr txBox="1"/>
          <p:nvPr/>
        </p:nvSpPr>
        <p:spPr>
          <a:xfrm>
            <a:off x="841248" y="3236976"/>
            <a:ext cx="822960" cy="493776"/>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3</a:t>
            </a:r>
            <a:endParaRPr lang="en-US" sz="1550" dirty="0"/>
          </a:p>
        </p:txBody>
      </p:sp>
      <p:sp>
        <p:nvSpPr>
          <p:cNvPr id="14" name="Text 12"/>
          <p:cNvSpPr txBox="1"/>
          <p:nvPr/>
        </p:nvSpPr>
        <p:spPr>
          <a:xfrm>
            <a:off x="1783080" y="3236976"/>
            <a:ext cx="9509760" cy="530352"/>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High reps and low loads for muscular endurance; low reps and high loads for muscular strength</a:t>
            </a:r>
            <a:endParaRPr lang="en-US" sz="1350" dirty="0"/>
          </a:p>
        </p:txBody>
      </p:sp>
      <p:sp>
        <p:nvSpPr>
          <p:cNvPr id="15" name="Shape 13"/>
          <p:cNvSpPr/>
          <p:nvPr/>
        </p:nvSpPr>
        <p:spPr>
          <a:xfrm>
            <a:off x="640080" y="3895344"/>
            <a:ext cx="10881360" cy="640080"/>
          </a:xfrm>
          <a:prstGeom prst="roundRect">
            <a:avLst>
              <a:gd name="adj" fmla="val 7143"/>
            </a:avLst>
          </a:prstGeom>
          <a:solidFill>
            <a:srgbClr val="FFFFFF"/>
          </a:solidFill>
          <a:ln/>
        </p:spPr>
      </p:sp>
      <p:sp>
        <p:nvSpPr>
          <p:cNvPr id="16" name="Text 14"/>
          <p:cNvSpPr txBox="1"/>
          <p:nvPr/>
        </p:nvSpPr>
        <p:spPr>
          <a:xfrm>
            <a:off x="841248" y="3986784"/>
            <a:ext cx="822960" cy="493776"/>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4</a:t>
            </a:r>
            <a:endParaRPr lang="en-US" sz="1550" dirty="0"/>
          </a:p>
        </p:txBody>
      </p:sp>
      <p:sp>
        <p:nvSpPr>
          <p:cNvPr id="17" name="Text 15"/>
          <p:cNvSpPr txBox="1"/>
          <p:nvPr/>
        </p:nvSpPr>
        <p:spPr>
          <a:xfrm>
            <a:off x="1783080" y="3986784"/>
            <a:ext cx="9509760" cy="530352"/>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SAQ for agility, plyometrics for power</a:t>
            </a:r>
            <a:endParaRPr lang="en-US" sz="1350" dirty="0"/>
          </a:p>
        </p:txBody>
      </p:sp>
      <p:sp>
        <p:nvSpPr>
          <p:cNvPr id="18" name="Shape 16"/>
          <p:cNvSpPr/>
          <p:nvPr/>
        </p:nvSpPr>
        <p:spPr>
          <a:xfrm>
            <a:off x="640080" y="4645152"/>
            <a:ext cx="10881360" cy="640080"/>
          </a:xfrm>
          <a:prstGeom prst="roundRect">
            <a:avLst>
              <a:gd name="adj" fmla="val 7143"/>
            </a:avLst>
          </a:prstGeom>
          <a:solidFill>
            <a:srgbClr val="F1EFE5"/>
          </a:solidFill>
          <a:ln/>
        </p:spPr>
      </p:sp>
      <p:sp>
        <p:nvSpPr>
          <p:cNvPr id="19" name="Text 17"/>
          <p:cNvSpPr txBox="1"/>
          <p:nvPr/>
        </p:nvSpPr>
        <p:spPr>
          <a:xfrm>
            <a:off x="841248" y="4736592"/>
            <a:ext cx="822960" cy="493776"/>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5</a:t>
            </a:r>
            <a:endParaRPr lang="en-US" sz="1550" dirty="0"/>
          </a:p>
        </p:txBody>
      </p:sp>
      <p:sp>
        <p:nvSpPr>
          <p:cNvPr id="20" name="Text 18"/>
          <p:cNvSpPr txBox="1"/>
          <p:nvPr/>
        </p:nvSpPr>
        <p:spPr>
          <a:xfrm>
            <a:off x="1783080" y="4736592"/>
            <a:ext cx="9509760" cy="530352"/>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Cardiac hypertrophy, decreased resting heart rate, increased strength of respiratory muscles, capillarisation around the alveoli</a:t>
            </a:r>
            <a:endParaRPr lang="en-US" sz="1350" dirty="0"/>
          </a:p>
        </p:txBody>
      </p:sp>
      <p:sp>
        <p:nvSpPr>
          <p:cNvPr id="21" name="Shape 19"/>
          <p:cNvSpPr/>
          <p:nvPr/>
        </p:nvSpPr>
        <p:spPr>
          <a:xfrm>
            <a:off x="640080" y="5394960"/>
            <a:ext cx="10881360" cy="640080"/>
          </a:xfrm>
          <a:prstGeom prst="roundRect">
            <a:avLst>
              <a:gd name="adj" fmla="val 7143"/>
            </a:avLst>
          </a:prstGeom>
          <a:solidFill>
            <a:srgbClr val="FFFFFF"/>
          </a:solidFill>
          <a:ln/>
        </p:spPr>
      </p:sp>
      <p:sp>
        <p:nvSpPr>
          <p:cNvPr id="22" name="Text 20"/>
          <p:cNvSpPr txBox="1"/>
          <p:nvPr/>
        </p:nvSpPr>
        <p:spPr>
          <a:xfrm>
            <a:off x="841248" y="5486400"/>
            <a:ext cx="822960" cy="493776"/>
          </a:xfrm>
          <a:prstGeom prst="rect">
            <a:avLst/>
          </a:prstGeom>
          <a:noFill/>
          <a:ln/>
        </p:spPr>
        <p:txBody>
          <a:bodyPr wrap="square" lIns="0" tIns="0" rIns="0" bIns="0" rtlCol="0" anchor="t"/>
          <a:lstStyle/>
          <a:p>
            <a:pPr indent="0" marL="0">
              <a:buNone/>
            </a:pPr>
            <a:r>
              <a:rPr lang="en-US" sz="1550" b="1" dirty="0">
                <a:solidFill>
                  <a:srgbClr val="1F1E1B"/>
                </a:solidFill>
                <a:latin typeface="Calibri" pitchFamily="34" charset="0"/>
                <a:ea typeface="Calibri" pitchFamily="34" charset="-122"/>
                <a:cs typeface="Calibri" pitchFamily="34" charset="-120"/>
              </a:rPr>
              <a:t>6</a:t>
            </a:r>
            <a:endParaRPr lang="en-US" sz="1550" dirty="0"/>
          </a:p>
        </p:txBody>
      </p:sp>
      <p:sp>
        <p:nvSpPr>
          <p:cNvPr id="23" name="Text 21"/>
          <p:cNvSpPr txBox="1"/>
          <p:nvPr/>
        </p:nvSpPr>
        <p:spPr>
          <a:xfrm>
            <a:off x="1783080" y="5486400"/>
            <a:ext cx="9509760" cy="530352"/>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Each named component has a sub-maximum of three marks, so both must be covered</a:t>
            </a:r>
            <a:endParaRPr lang="en-US" sz="135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name="Slide 47">
    <p:bg>
      <p:bgPr>
        <a:solidFill>
          <a:srgbClr val="1F1E1B"/>
        </a:solidFill>
      </p:bgPr>
    </p:bg>
    <p:spTree>
      <p:nvGrpSpPr>
        <p:cNvPr id="1" name=""/>
        <p:cNvGrpSpPr/>
        <p:nvPr/>
      </p:nvGrpSpPr>
      <p:grpSpPr>
        <a:xfrm>
          <a:off x="0" y="0"/>
          <a:ext cx="0" cy="0"/>
          <a:chOff x="0" y="0"/>
          <a:chExt cx="0" cy="0"/>
        </a:xfrm>
      </p:grpSpPr>
      <p:sp>
        <p:nvSpPr>
          <p:cNvPr id="2" name="Text 0"/>
          <p:cNvSpPr txBox="1"/>
          <p:nvPr/>
        </p:nvSpPr>
        <p:spPr>
          <a:xfrm>
            <a:off x="640080" y="2377440"/>
            <a:ext cx="10972800" cy="914400"/>
          </a:xfrm>
          <a:prstGeom prst="rect">
            <a:avLst/>
          </a:prstGeom>
          <a:noFill/>
          <a:ln/>
        </p:spPr>
        <p:txBody>
          <a:bodyPr wrap="square" lIns="0" tIns="0" rIns="0" bIns="0" rtlCol="0" anchor="ctr"/>
          <a:lstStyle/>
          <a:p>
            <a:pPr indent="0" marL="0">
              <a:buNone/>
            </a:pPr>
            <a:r>
              <a:rPr lang="en-US" sz="4600" b="1" dirty="0">
                <a:solidFill>
                  <a:srgbClr val="FFFFFF"/>
                </a:solidFill>
                <a:latin typeface="Arial" pitchFamily="34" charset="0"/>
                <a:ea typeface="Arial" pitchFamily="34" charset="-122"/>
                <a:cs typeface="Arial" pitchFamily="34" charset="-120"/>
              </a:rPr>
              <a:t>Next: content area D.</a:t>
            </a:r>
            <a:endParaRPr lang="en-US" sz="4600" dirty="0"/>
          </a:p>
        </p:txBody>
      </p:sp>
      <p:sp>
        <p:nvSpPr>
          <p:cNvPr id="3" name="Text 1"/>
          <p:cNvSpPr txBox="1"/>
          <p:nvPr/>
        </p:nvSpPr>
        <p:spPr>
          <a:xfrm>
            <a:off x="640080" y="3566160"/>
            <a:ext cx="10058400" cy="1554480"/>
          </a:xfrm>
          <a:prstGeom prst="rect">
            <a:avLst/>
          </a:prstGeom>
          <a:noFill/>
          <a:ln/>
        </p:spPr>
        <p:txBody>
          <a:bodyPr wrap="square" lIns="0" tIns="0" rIns="0" bIns="0" rtlCol="0" anchor="t"/>
          <a:lstStyle/>
          <a:p>
            <a:pPr indent="0" marL="0">
              <a:buNone/>
            </a:pPr>
            <a:r>
              <a:rPr lang="en-US" sz="1900" dirty="0">
                <a:solidFill>
                  <a:srgbClr val="D8D5C9"/>
                </a:solidFill>
                <a:latin typeface="Calibri" pitchFamily="34" charset="0"/>
                <a:ea typeface="Calibri" pitchFamily="34" charset="-122"/>
                <a:cs typeface="Calibri" pitchFamily="34" charset="-120"/>
              </a:rPr>
              <a:t>Fitness programming: taking everything from areas A, B and C and building a training programme for a real performer
</a:t>
            </a:r>
            <a:endParaRPr lang="en-US" sz="1900" dirty="0"/>
          </a:p>
          <a:p>
            <a:pPr indent="0" marL="0">
              <a:buNone/>
            </a:pPr>
            <a:r>
              <a:rPr lang="en-US" sz="1900" dirty="0">
                <a:solidFill>
                  <a:srgbClr val="D8D5C9"/>
                </a:solidFill>
                <a:latin typeface="Calibri" pitchFamily="34" charset="0"/>
                <a:ea typeface="Calibri" pitchFamily="34" charset="-122"/>
                <a:cs typeface="Calibri" pitchFamily="34" charset="-120"/>
              </a:rPr>
              <a:t>Weeks 29 and 30, then revision and the mock
</a:t>
            </a:r>
            <a:endParaRPr lang="en-US" sz="1900" dirty="0"/>
          </a:p>
          <a:p>
            <a:pPr indent="0" marL="0">
              <a:buNone/>
            </a:pPr>
            <a:r>
              <a:rPr lang="en-US" sz="1900" b="1" dirty="0">
                <a:solidFill>
                  <a:srgbClr val="FFFFFF"/>
                </a:solidFill>
                <a:latin typeface="Calibri" pitchFamily="34" charset="0"/>
                <a:ea typeface="Calibri" pitchFamily="34" charset="-122"/>
                <a:cs typeface="Calibri" pitchFamily="34" charset="-120"/>
              </a:rPr>
              <a:t>Exam: Thu 6 May 2027</a:t>
            </a:r>
            <a:endParaRPr lang="en-US" sz="1900" dirty="0"/>
          </a:p>
        </p:txBody>
      </p:sp>
      <p:sp>
        <p:nvSpPr>
          <p:cNvPr id="4" name="Text 2"/>
          <p:cNvSpPr txBox="1"/>
          <p:nvPr/>
        </p:nvSpPr>
        <p:spPr>
          <a:xfrm>
            <a:off x="640080" y="6126480"/>
            <a:ext cx="7315200" cy="320040"/>
          </a:xfrm>
          <a:prstGeom prst="rect">
            <a:avLst/>
          </a:prstGeom>
          <a:noFill/>
          <a:ln/>
        </p:spPr>
        <p:txBody>
          <a:bodyPr wrap="square" lIns="0" tIns="0" rIns="0" bIns="0" rtlCol="0" anchor="ctr"/>
          <a:lstStyle/>
          <a:p>
            <a:pPr indent="0" marL="0">
              <a:buNone/>
            </a:pPr>
            <a:r>
              <a:rPr lang="en-US" sz="1300" dirty="0">
                <a:solidFill>
                  <a:srgbClr val="9B978A"/>
                </a:solidFill>
                <a:latin typeface="Calibri" pitchFamily="34" charset="0"/>
                <a:ea typeface="Calibri" pitchFamily="34" charset="-122"/>
                <a:cs typeface="Calibri" pitchFamily="34" charset="-120"/>
              </a:rPr>
              <a:t>DHS BTEC Sport · Component 3 · Content area C</a:t>
            </a:r>
            <a:endParaRPr lang="en-US" sz="13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C</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1</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2C6E49"/>
                </a:solidFill>
                <a:latin typeface="Calibri" pitchFamily="34" charset="0"/>
                <a:ea typeface="Calibri" pitchFamily="34" charset="-122"/>
                <a:cs typeface="Calibri" pitchFamily="34" charset="-120"/>
              </a:rPr>
              <a:t>LEARN</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Warm-up and cool down.</a:t>
            </a:r>
            <a:endParaRPr lang="en-US" sz="3400" dirty="0"/>
          </a:p>
        </p:txBody>
      </p:sp>
      <p:sp>
        <p:nvSpPr>
          <p:cNvPr id="6" name="Shape 4"/>
          <p:cNvSpPr/>
          <p:nvPr/>
        </p:nvSpPr>
        <p:spPr>
          <a:xfrm>
            <a:off x="640080" y="1783080"/>
            <a:ext cx="5303520" cy="3017520"/>
          </a:xfrm>
          <a:prstGeom prst="roundRect">
            <a:avLst>
              <a:gd name="adj" fmla="val 2424"/>
            </a:avLst>
          </a:prstGeom>
          <a:solidFill>
            <a:srgbClr val="E4EFE8"/>
          </a:solidFill>
          <a:ln/>
        </p:spPr>
      </p:sp>
      <p:sp>
        <p:nvSpPr>
          <p:cNvPr id="7" name="Text 5"/>
          <p:cNvSpPr txBox="1"/>
          <p:nvPr/>
        </p:nvSpPr>
        <p:spPr>
          <a:xfrm>
            <a:off x="868680" y="1965960"/>
            <a:ext cx="4846320" cy="457200"/>
          </a:xfrm>
          <a:prstGeom prst="rect">
            <a:avLst/>
          </a:prstGeom>
          <a:noFill/>
          <a:ln/>
        </p:spPr>
        <p:txBody>
          <a:bodyPr wrap="square" lIns="0" tIns="0" rIns="0" bIns="0" rtlCol="0" anchor="ctr"/>
          <a:lstStyle/>
          <a:p>
            <a:pPr indent="0" marL="0">
              <a:buNone/>
            </a:pPr>
            <a:r>
              <a:rPr lang="en-US" sz="1900" b="1" dirty="0">
                <a:solidFill>
                  <a:srgbClr val="2C6E49"/>
                </a:solidFill>
                <a:latin typeface="Arial" pitchFamily="34" charset="0"/>
                <a:ea typeface="Arial" pitchFamily="34" charset="-122"/>
                <a:cs typeface="Arial" pitchFamily="34" charset="-120"/>
              </a:rPr>
              <a:t>Warm-up, before training</a:t>
            </a:r>
            <a:endParaRPr lang="en-US" sz="1900" dirty="0"/>
          </a:p>
        </p:txBody>
      </p:sp>
      <p:sp>
        <p:nvSpPr>
          <p:cNvPr id="8" name="Text 6"/>
          <p:cNvSpPr txBox="1"/>
          <p:nvPr/>
        </p:nvSpPr>
        <p:spPr>
          <a:xfrm>
            <a:off x="868680" y="2514600"/>
            <a:ext cx="4846320" cy="2103120"/>
          </a:xfrm>
          <a:prstGeom prst="rect">
            <a:avLst/>
          </a:prstGeom>
          <a:noFill/>
          <a:ln/>
        </p:spPr>
        <p:txBody>
          <a:bodyPr wrap="square" lIns="0" tIns="0" rIns="0" bIns="0" rtlCol="0" anchor="t"/>
          <a:lstStyle/>
          <a:p>
            <a:pPr indent="0" marL="0">
              <a:buNone/>
            </a:pPr>
            <a:r>
              <a:rPr lang="en-US" sz="1500" dirty="0">
                <a:solidFill>
                  <a:srgbClr val="1F1E1B"/>
                </a:solidFill>
                <a:latin typeface="Calibri" pitchFamily="34" charset="0"/>
                <a:ea typeface="Calibri" pitchFamily="34" charset="-122"/>
                <a:cs typeface="Calibri" pitchFamily="34" charset="-120"/>
              </a:rPr>
              <a:t>Pulse raiser · mobility · stretch.</a:t>
            </a:r>
            <a:endParaRPr lang="en-US" sz="1500" dirty="0"/>
          </a:p>
          <a:p>
            <a:pPr indent="0" marL="0">
              <a:buNone/>
            </a:pPr>
            <a:endParaRPr lang="en-US" sz="1500" dirty="0"/>
          </a:p>
          <a:p>
            <a:pPr indent="0" marL="0">
              <a:buNone/>
            </a:pPr>
            <a:r>
              <a:rPr lang="en-US" sz="1500" dirty="0">
                <a:solidFill>
                  <a:srgbClr val="1F1E1B"/>
                </a:solidFill>
                <a:latin typeface="Calibri" pitchFamily="34" charset="0"/>
                <a:ea typeface="Calibri" pitchFamily="34" charset="-122"/>
                <a:cs typeface="Calibri" pitchFamily="34" charset="-120"/>
              </a:rPr>
              <a:t>Why: to reduce the risk of injury and prepare the body for exercise.</a:t>
            </a:r>
            <a:endParaRPr lang="en-US" sz="1500" dirty="0"/>
          </a:p>
        </p:txBody>
      </p:sp>
      <p:sp>
        <p:nvSpPr>
          <p:cNvPr id="9" name="Shape 7"/>
          <p:cNvSpPr/>
          <p:nvPr/>
        </p:nvSpPr>
        <p:spPr>
          <a:xfrm>
            <a:off x="6217920" y="1783080"/>
            <a:ext cx="5303520" cy="3017520"/>
          </a:xfrm>
          <a:prstGeom prst="roundRect">
            <a:avLst>
              <a:gd name="adj" fmla="val 2424"/>
            </a:avLst>
          </a:prstGeom>
          <a:solidFill>
            <a:srgbClr val="E3EDF3"/>
          </a:solidFill>
          <a:ln/>
        </p:spPr>
      </p:sp>
      <p:sp>
        <p:nvSpPr>
          <p:cNvPr id="10" name="Text 8"/>
          <p:cNvSpPr txBox="1"/>
          <p:nvPr/>
        </p:nvSpPr>
        <p:spPr>
          <a:xfrm>
            <a:off x="6446520" y="1965960"/>
            <a:ext cx="4846320" cy="457200"/>
          </a:xfrm>
          <a:prstGeom prst="rect">
            <a:avLst/>
          </a:prstGeom>
          <a:noFill/>
          <a:ln/>
        </p:spPr>
        <p:txBody>
          <a:bodyPr wrap="square" lIns="0" tIns="0" rIns="0" bIns="0" rtlCol="0" anchor="ctr"/>
          <a:lstStyle/>
          <a:p>
            <a:pPr indent="0" marL="0">
              <a:buNone/>
            </a:pPr>
            <a:r>
              <a:rPr lang="en-US" sz="1900" b="1" dirty="0">
                <a:solidFill>
                  <a:srgbClr val="1F5C8B"/>
                </a:solidFill>
                <a:latin typeface="Arial" pitchFamily="34" charset="0"/>
                <a:ea typeface="Arial" pitchFamily="34" charset="-122"/>
                <a:cs typeface="Arial" pitchFamily="34" charset="-120"/>
              </a:rPr>
              <a:t>Cool down, after training</a:t>
            </a:r>
            <a:endParaRPr lang="en-US" sz="1900" dirty="0"/>
          </a:p>
        </p:txBody>
      </p:sp>
      <p:sp>
        <p:nvSpPr>
          <p:cNvPr id="11" name="Text 9"/>
          <p:cNvSpPr txBox="1"/>
          <p:nvPr/>
        </p:nvSpPr>
        <p:spPr>
          <a:xfrm>
            <a:off x="6446520" y="2514600"/>
            <a:ext cx="4846320" cy="2103120"/>
          </a:xfrm>
          <a:prstGeom prst="rect">
            <a:avLst/>
          </a:prstGeom>
          <a:noFill/>
          <a:ln/>
        </p:spPr>
        <p:txBody>
          <a:bodyPr wrap="square" lIns="0" tIns="0" rIns="0" bIns="0" rtlCol="0" anchor="t"/>
          <a:lstStyle/>
          <a:p>
            <a:pPr indent="0" marL="0">
              <a:buNone/>
            </a:pPr>
            <a:r>
              <a:rPr lang="en-US" sz="1500" dirty="0">
                <a:solidFill>
                  <a:srgbClr val="1F1E1B"/>
                </a:solidFill>
                <a:latin typeface="Calibri" pitchFamily="34" charset="0"/>
                <a:ea typeface="Calibri" pitchFamily="34" charset="-122"/>
                <a:cs typeface="Calibri" pitchFamily="34" charset="-120"/>
              </a:rPr>
              <a:t>Gradually lower the pulse and breathing rate to resting levels · remove lactic acid · stretch to help return the muscles to their pre-exercise length.</a:t>
            </a:r>
            <a:endParaRPr lang="en-US" sz="1500" dirty="0"/>
          </a:p>
        </p:txBody>
      </p:sp>
      <p:sp>
        <p:nvSpPr>
          <p:cNvPr id="12" name="Shape 10"/>
          <p:cNvSpPr/>
          <p:nvPr/>
        </p:nvSpPr>
        <p:spPr>
          <a:xfrm>
            <a:off x="640080" y="5029200"/>
            <a:ext cx="10881360" cy="1005840"/>
          </a:xfrm>
          <a:prstGeom prst="roundRect">
            <a:avLst>
              <a:gd name="adj" fmla="val 7273"/>
            </a:avLst>
          </a:prstGeom>
          <a:solidFill>
            <a:srgbClr val="FAE6E8"/>
          </a:solidFill>
          <a:ln/>
        </p:spPr>
      </p:sp>
      <p:sp>
        <p:nvSpPr>
          <p:cNvPr id="13" name="Text 11"/>
          <p:cNvSpPr txBox="1"/>
          <p:nvPr/>
        </p:nvSpPr>
        <p:spPr>
          <a:xfrm>
            <a:off x="868680" y="5230368"/>
            <a:ext cx="10424160" cy="777240"/>
          </a:xfrm>
          <a:prstGeom prst="rect">
            <a:avLst/>
          </a:prstGeom>
          <a:noFill/>
          <a:ln/>
        </p:spPr>
        <p:txBody>
          <a:bodyPr wrap="square" lIns="0" tIns="0" rIns="0" bIns="0" rtlCol="0" anchor="t"/>
          <a:lstStyle/>
          <a:p>
            <a:pPr indent="0" marL="0">
              <a:buNone/>
            </a:pPr>
            <a:r>
              <a:rPr lang="en-US" sz="1400" b="1" dirty="0">
                <a:solidFill>
                  <a:srgbClr val="D0202E"/>
                </a:solidFill>
                <a:latin typeface="Calibri" pitchFamily="34" charset="0"/>
                <a:ea typeface="Calibri" pitchFamily="34" charset="-122"/>
                <a:cs typeface="Calibri" pitchFamily="34" charset="-120"/>
              </a:rPr>
              <a:t>A real two-mark question:  </a:t>
            </a:r>
            <a:pPr indent="0" marL="0">
              <a:buNone/>
            </a:pPr>
            <a:r>
              <a:rPr lang="en-US" sz="1400" dirty="0">
                <a:solidFill>
                  <a:srgbClr val="1F1E1B"/>
                </a:solidFill>
                <a:latin typeface="Calibri" pitchFamily="34" charset="0"/>
                <a:ea typeface="Calibri" pitchFamily="34" charset="-122"/>
                <a:cs typeface="Calibri" pitchFamily="34" charset="-120"/>
              </a:rPr>
              <a:t>"Explain the importance of one component of a cool down." The mark scheme wanted the component identified and a linked reason, for example: "stretching (1) to return the muscles to their pre-exercise length (1)". It refused "rest and recovery", and refused "remove lactic acid" when it was attached to stretching rather than to the pulse-lowering activity.</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C</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Week 26 · Lesson 2</a:t>
            </a:r>
            <a:endParaRPr lang="en-US" sz="1150" dirty="0"/>
          </a:p>
        </p:txBody>
      </p:sp>
      <p:sp>
        <p:nvSpPr>
          <p:cNvPr id="4" name="Text 2"/>
          <p:cNvSpPr txBox="1"/>
          <p:nvPr/>
        </p:nvSpPr>
        <p:spPr>
          <a:xfrm>
            <a:off x="640080" y="1005840"/>
            <a:ext cx="3657600" cy="365760"/>
          </a:xfrm>
          <a:prstGeom prst="rect">
            <a:avLst/>
          </a:prstGeom>
          <a:noFill/>
          <a:ln/>
        </p:spPr>
        <p:txBody>
          <a:bodyPr wrap="square" lIns="0" tIns="0" rIns="0" bIns="0" rtlCol="0" anchor="ctr"/>
          <a:lstStyle/>
          <a:p>
            <a:pPr indent="0" marL="0">
              <a:buNone/>
            </a:pPr>
            <a:r>
              <a:rPr lang="en-US" sz="1500" b="1" spc="400" kern="0" dirty="0">
                <a:solidFill>
                  <a:srgbClr val="2C6E49"/>
                </a:solidFill>
                <a:latin typeface="Calibri" pitchFamily="34" charset="0"/>
                <a:ea typeface="Calibri" pitchFamily="34" charset="-122"/>
                <a:cs typeface="Calibri" pitchFamily="34" charset="-120"/>
              </a:rPr>
              <a:t>LESSON 2</a:t>
            </a:r>
            <a:endParaRPr lang="en-US" sz="1500" dirty="0"/>
          </a:p>
        </p:txBody>
      </p:sp>
      <p:sp>
        <p:nvSpPr>
          <p:cNvPr id="5" name="Text 3"/>
          <p:cNvSpPr txBox="1"/>
          <p:nvPr/>
        </p:nvSpPr>
        <p:spPr>
          <a:xfrm>
            <a:off x="640080" y="1417320"/>
            <a:ext cx="10911535" cy="1371600"/>
          </a:xfrm>
          <a:prstGeom prst="rect">
            <a:avLst/>
          </a:prstGeom>
          <a:noFill/>
          <a:ln/>
        </p:spPr>
        <p:txBody>
          <a:bodyPr wrap="square" lIns="0" tIns="0" rIns="0" bIns="0" rtlCol="0" anchor="ctr"/>
          <a:lstStyle/>
          <a:p>
            <a:pPr indent="0" marL="0">
              <a:buNone/>
            </a:pPr>
            <a:r>
              <a:rPr lang="en-US" sz="4400" b="1" dirty="0">
                <a:solidFill>
                  <a:srgbClr val="1F1E1B"/>
                </a:solidFill>
                <a:latin typeface="Arial" pitchFamily="34" charset="0"/>
                <a:ea typeface="Arial" pitchFamily="34" charset="-122"/>
                <a:cs typeface="Arial" pitchFamily="34" charset="-120"/>
              </a:rPr>
              <a:t>Training methods for aerobic endurance</a:t>
            </a:r>
            <a:endParaRPr lang="en-US" sz="4400" dirty="0"/>
          </a:p>
        </p:txBody>
      </p:sp>
      <p:sp>
        <p:nvSpPr>
          <p:cNvPr id="6" name="Text 4"/>
          <p:cNvSpPr txBox="1"/>
          <p:nvPr/>
        </p:nvSpPr>
        <p:spPr>
          <a:xfrm>
            <a:off x="640080" y="3200400"/>
            <a:ext cx="5486400" cy="320040"/>
          </a:xfrm>
          <a:prstGeom prst="rect">
            <a:avLst/>
          </a:prstGeom>
          <a:noFill/>
          <a:ln/>
        </p:spPr>
        <p:txBody>
          <a:bodyPr wrap="square" lIns="0" tIns="0" rIns="0" bIns="0" rtlCol="0" anchor="ctr"/>
          <a:lstStyle/>
          <a:p>
            <a:pPr indent="0" marL="0">
              <a:buNone/>
            </a:pPr>
            <a:r>
              <a:rPr lang="en-US" sz="1400" b="1" dirty="0">
                <a:solidFill>
                  <a:srgbClr val="6E6B5E"/>
                </a:solidFill>
                <a:latin typeface="Calibri" pitchFamily="34" charset="0"/>
                <a:ea typeface="Calibri" pitchFamily="34" charset="-122"/>
                <a:cs typeface="Calibri" pitchFamily="34" charset="-120"/>
              </a:rPr>
              <a:t>By the end of this lesson…</a:t>
            </a:r>
            <a:endParaRPr lang="en-US" sz="1400" dirty="0"/>
          </a:p>
        </p:txBody>
      </p:sp>
      <p:sp>
        <p:nvSpPr>
          <p:cNvPr id="7" name="Text 5"/>
          <p:cNvSpPr txBox="1"/>
          <p:nvPr/>
        </p:nvSpPr>
        <p:spPr>
          <a:xfrm>
            <a:off x="640080" y="3611880"/>
            <a:ext cx="8778240" cy="2194560"/>
          </a:xfrm>
          <a:prstGeom prst="rect">
            <a:avLst/>
          </a:prstGeom>
          <a:noFill/>
          <a:ln/>
        </p:spPr>
        <p:txBody>
          <a:bodyPr wrap="square" lIns="0" tIns="0" rIns="0" bIns="0" rtlCol="0" anchor="t"/>
          <a:lstStyle/>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Describe continuous, Fartlek, interval and circuit training</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Explain how each develops aerobic endurance</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State the intensity and duration each one needs</a:t>
            </a:r>
            <a:endParaRPr lang="en-US" sz="1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C</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2</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2C6E49"/>
                </a:solidFill>
                <a:latin typeface="Calibri" pitchFamily="34" charset="0"/>
                <a:ea typeface="Calibri" pitchFamily="34" charset="-122"/>
                <a:cs typeface="Calibri" pitchFamily="34" charset="-120"/>
              </a:rPr>
              <a:t>RETRIEVAL</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Do now.</a:t>
            </a:r>
            <a:endParaRPr lang="en-US" sz="3400" dirty="0"/>
          </a:p>
        </p:txBody>
      </p:sp>
      <p:sp>
        <p:nvSpPr>
          <p:cNvPr id="6" name="Text 4"/>
          <p:cNvSpPr txBox="1"/>
          <p:nvPr/>
        </p:nvSpPr>
        <p:spPr>
          <a:xfrm>
            <a:off x="640080" y="1417320"/>
            <a:ext cx="8229600" cy="320040"/>
          </a:xfrm>
          <a:prstGeom prst="rect">
            <a:avLst/>
          </a:prstGeom>
          <a:noFill/>
          <a:ln/>
        </p:spPr>
        <p:txBody>
          <a:bodyPr wrap="square" lIns="0" tIns="0" rIns="0" bIns="0" rtlCol="0" anchor="ctr"/>
          <a:lstStyle/>
          <a:p>
            <a:pPr indent="0" marL="0">
              <a:buNone/>
            </a:pPr>
            <a:r>
              <a:rPr lang="en-US" sz="1500" i="1" dirty="0">
                <a:solidFill>
                  <a:srgbClr val="6E6B5E"/>
                </a:solidFill>
                <a:latin typeface="Calibri" pitchFamily="34" charset="0"/>
                <a:ea typeface="Calibri" pitchFamily="34" charset="-122"/>
                <a:cs typeface="Calibri" pitchFamily="34" charset="-120"/>
              </a:rPr>
              <a:t>In your book, full sentences, on your own. 5 minutes.</a:t>
            </a:r>
            <a:endParaRPr lang="en-US" sz="1500" dirty="0"/>
          </a:p>
        </p:txBody>
      </p:sp>
      <p:sp>
        <p:nvSpPr>
          <p:cNvPr id="7" name="Text 5"/>
          <p:cNvSpPr txBox="1"/>
          <p:nvPr/>
        </p:nvSpPr>
        <p:spPr>
          <a:xfrm>
            <a:off x="640080" y="1965960"/>
            <a:ext cx="6675120" cy="3931920"/>
          </a:xfrm>
          <a:prstGeom prst="rect">
            <a:avLst/>
          </a:prstGeom>
          <a:noFill/>
          <a:ln/>
        </p:spPr>
        <p:txBody>
          <a:bodyPr wrap="square" lIns="0" tIns="0" rIns="0" bIns="0" rtlCol="0" anchor="t"/>
          <a:lstStyle/>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1.  Name the three parts of a warm-up</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2.  Give two things a cool down does</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3.  Why do we warm up?</a:t>
            </a:r>
            <a:endParaRPr lang="en-US" sz="1900" dirty="0"/>
          </a:p>
        </p:txBody>
      </p:sp>
      <p:sp>
        <p:nvSpPr>
          <p:cNvPr id="8" name="Shape 6"/>
          <p:cNvSpPr/>
          <p:nvPr/>
        </p:nvSpPr>
        <p:spPr>
          <a:xfrm>
            <a:off x="7772400" y="1965960"/>
            <a:ext cx="3749040" cy="3931920"/>
          </a:xfrm>
          <a:prstGeom prst="roundRect">
            <a:avLst>
              <a:gd name="adj" fmla="val 1951"/>
            </a:avLst>
          </a:prstGeom>
          <a:solidFill>
            <a:srgbClr val="F1EFE5"/>
          </a:solidFill>
          <a:ln/>
        </p:spPr>
      </p:sp>
      <p:sp>
        <p:nvSpPr>
          <p:cNvPr id="9" name="Text 7"/>
          <p:cNvSpPr txBox="1"/>
          <p:nvPr/>
        </p:nvSpPr>
        <p:spPr>
          <a:xfrm>
            <a:off x="8001000" y="2148840"/>
            <a:ext cx="3291840" cy="320040"/>
          </a:xfrm>
          <a:prstGeom prst="rect">
            <a:avLst/>
          </a:prstGeom>
          <a:noFill/>
          <a:ln/>
        </p:spPr>
        <p:txBody>
          <a:bodyPr wrap="square" lIns="0" tIns="0" rIns="0" bIns="0" rtlCol="0" anchor="ctr"/>
          <a:lstStyle/>
          <a:p>
            <a:pPr indent="0" marL="0">
              <a:buNone/>
            </a:pPr>
            <a:r>
              <a:rPr lang="en-US" sz="1300" b="1" dirty="0">
                <a:solidFill>
                  <a:srgbClr val="6E6B5E"/>
                </a:solidFill>
                <a:latin typeface="Calibri" pitchFamily="34" charset="0"/>
                <a:ea typeface="Calibri" pitchFamily="34" charset="-122"/>
                <a:cs typeface="Calibri" pitchFamily="34" charset="-120"/>
              </a:rPr>
              <a:t>Answers: reveal after 5 min</a:t>
            </a:r>
            <a:endParaRPr lang="en-US" sz="1300" dirty="0"/>
          </a:p>
        </p:txBody>
      </p:sp>
      <p:sp>
        <p:nvSpPr>
          <p:cNvPr id="10" name="Text 8"/>
          <p:cNvSpPr txBox="1"/>
          <p:nvPr/>
        </p:nvSpPr>
        <p:spPr>
          <a:xfrm>
            <a:off x="8001000" y="2560320"/>
            <a:ext cx="3291840" cy="3200400"/>
          </a:xfrm>
          <a:prstGeom prst="rect">
            <a:avLst/>
          </a:prstGeom>
          <a:noFill/>
          <a:ln/>
        </p:spPr>
        <p:txBody>
          <a:bodyPr wrap="square" lIns="0" tIns="0" rIns="0" bIns="0" rtlCol="0" anchor="t"/>
          <a:lstStyle/>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1.  Pulse raiser · mobility · stretch</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2.  Any two: gradually lower pulse and breathing rate to resting levels · remove lactic acid · stretch to return muscles to pre-exercise length</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3.  To reduce the risk of injury and prepare the body for exercise</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C</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2</a:t>
            </a:r>
            <a:endParaRPr lang="en-US" sz="1150" dirty="0"/>
          </a:p>
        </p:txBody>
      </p:sp>
      <p:sp>
        <p:nvSpPr>
          <p:cNvPr id="4" name="Text 2"/>
          <p:cNvSpPr txBox="1"/>
          <p:nvPr/>
        </p:nvSpPr>
        <p:spPr>
          <a:xfrm>
            <a:off x="640080" y="457200"/>
            <a:ext cx="3200400" cy="292608"/>
          </a:xfrm>
          <a:prstGeom prst="rect">
            <a:avLst/>
          </a:prstGeom>
          <a:noFill/>
          <a:ln/>
        </p:spPr>
        <p:txBody>
          <a:bodyPr wrap="square" lIns="0" tIns="0" rIns="0" bIns="0" rtlCol="0" anchor="ctr"/>
          <a:lstStyle/>
          <a:p>
            <a:pPr indent="0" marL="0">
              <a:buNone/>
            </a:pPr>
            <a:r>
              <a:rPr lang="en-US" sz="1300" b="1" spc="400" kern="0" dirty="0">
                <a:solidFill>
                  <a:srgbClr val="2C6E49"/>
                </a:solidFill>
                <a:latin typeface="Calibri" pitchFamily="34" charset="0"/>
                <a:ea typeface="Calibri" pitchFamily="34" charset="-122"/>
                <a:cs typeface="Calibri" pitchFamily="34" charset="-120"/>
              </a:rPr>
              <a:t>LEARN</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Four ways to build aerobic endurance.</a:t>
            </a:r>
            <a:endParaRPr lang="en-US" sz="3400" dirty="0"/>
          </a:p>
        </p:txBody>
      </p:sp>
      <p:sp>
        <p:nvSpPr>
          <p:cNvPr id="6" name="Shape 4"/>
          <p:cNvSpPr/>
          <p:nvPr/>
        </p:nvSpPr>
        <p:spPr>
          <a:xfrm>
            <a:off x="640080" y="1783080"/>
            <a:ext cx="10881360" cy="987552"/>
          </a:xfrm>
          <a:prstGeom prst="roundRect">
            <a:avLst>
              <a:gd name="adj" fmla="val 4630"/>
            </a:avLst>
          </a:prstGeom>
          <a:solidFill>
            <a:srgbClr val="E4EFE8"/>
          </a:solidFill>
          <a:ln/>
        </p:spPr>
      </p:sp>
      <p:sp>
        <p:nvSpPr>
          <p:cNvPr id="7" name="Text 5"/>
          <p:cNvSpPr txBox="1"/>
          <p:nvPr/>
        </p:nvSpPr>
        <p:spPr>
          <a:xfrm>
            <a:off x="841248" y="1874520"/>
            <a:ext cx="2743200" cy="841248"/>
          </a:xfrm>
          <a:prstGeom prst="rect">
            <a:avLst/>
          </a:prstGeom>
          <a:noFill/>
          <a:ln/>
        </p:spPr>
        <p:txBody>
          <a:bodyPr wrap="square" lIns="0" tIns="0" rIns="0" bIns="0" rtlCol="0" anchor="t"/>
          <a:lstStyle/>
          <a:p>
            <a:pPr indent="0" marL="0">
              <a:buNone/>
            </a:pPr>
            <a:r>
              <a:rPr lang="en-US" sz="1550" b="1" dirty="0">
                <a:solidFill>
                  <a:srgbClr val="2C6E49"/>
                </a:solidFill>
                <a:latin typeface="Calibri" pitchFamily="34" charset="0"/>
                <a:ea typeface="Calibri" pitchFamily="34" charset="-122"/>
                <a:cs typeface="Calibri" pitchFamily="34" charset="-120"/>
              </a:rPr>
              <a:t>Continuous training</a:t>
            </a:r>
            <a:endParaRPr lang="en-US" sz="1550" dirty="0"/>
          </a:p>
        </p:txBody>
      </p:sp>
      <p:sp>
        <p:nvSpPr>
          <p:cNvPr id="8" name="Text 6"/>
          <p:cNvSpPr txBox="1"/>
          <p:nvPr/>
        </p:nvSpPr>
        <p:spPr>
          <a:xfrm>
            <a:off x="3703320" y="1874520"/>
            <a:ext cx="7589520" cy="87782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steady pace and moderate intensity, for a minimum period of 30 minutes</a:t>
            </a:r>
            <a:endParaRPr lang="en-US" sz="1350" dirty="0"/>
          </a:p>
        </p:txBody>
      </p:sp>
      <p:sp>
        <p:nvSpPr>
          <p:cNvPr id="9" name="Shape 7"/>
          <p:cNvSpPr/>
          <p:nvPr/>
        </p:nvSpPr>
        <p:spPr>
          <a:xfrm>
            <a:off x="640080" y="2880360"/>
            <a:ext cx="10881360" cy="987552"/>
          </a:xfrm>
          <a:prstGeom prst="roundRect">
            <a:avLst>
              <a:gd name="adj" fmla="val 4630"/>
            </a:avLst>
          </a:prstGeom>
          <a:solidFill>
            <a:srgbClr val="FFFFFF"/>
          </a:solidFill>
          <a:ln/>
        </p:spPr>
      </p:sp>
      <p:sp>
        <p:nvSpPr>
          <p:cNvPr id="10" name="Text 8"/>
          <p:cNvSpPr txBox="1"/>
          <p:nvPr/>
        </p:nvSpPr>
        <p:spPr>
          <a:xfrm>
            <a:off x="841248" y="2971800"/>
            <a:ext cx="2743200" cy="841248"/>
          </a:xfrm>
          <a:prstGeom prst="rect">
            <a:avLst/>
          </a:prstGeom>
          <a:noFill/>
          <a:ln/>
        </p:spPr>
        <p:txBody>
          <a:bodyPr wrap="square" lIns="0" tIns="0" rIns="0" bIns="0" rtlCol="0" anchor="t"/>
          <a:lstStyle/>
          <a:p>
            <a:pPr indent="0" marL="0">
              <a:buNone/>
            </a:pPr>
            <a:r>
              <a:rPr lang="en-US" sz="1550" b="1" dirty="0">
                <a:solidFill>
                  <a:srgbClr val="2C6E49"/>
                </a:solidFill>
                <a:latin typeface="Calibri" pitchFamily="34" charset="0"/>
                <a:ea typeface="Calibri" pitchFamily="34" charset="-122"/>
                <a:cs typeface="Calibri" pitchFamily="34" charset="-120"/>
              </a:rPr>
              <a:t>Fartlek training</a:t>
            </a:r>
            <a:endParaRPr lang="en-US" sz="1550" dirty="0"/>
          </a:p>
        </p:txBody>
      </p:sp>
      <p:sp>
        <p:nvSpPr>
          <p:cNvPr id="11" name="Text 9"/>
          <p:cNvSpPr txBox="1"/>
          <p:nvPr/>
        </p:nvSpPr>
        <p:spPr>
          <a:xfrm>
            <a:off x="3703320" y="2971800"/>
            <a:ext cx="7589520" cy="87782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the intensity is varied by running at different speeds and over different terrain</a:t>
            </a:r>
            <a:endParaRPr lang="en-US" sz="1350" dirty="0"/>
          </a:p>
        </p:txBody>
      </p:sp>
      <p:sp>
        <p:nvSpPr>
          <p:cNvPr id="12" name="Shape 10"/>
          <p:cNvSpPr/>
          <p:nvPr/>
        </p:nvSpPr>
        <p:spPr>
          <a:xfrm>
            <a:off x="640080" y="3977640"/>
            <a:ext cx="10881360" cy="987552"/>
          </a:xfrm>
          <a:prstGeom prst="roundRect">
            <a:avLst>
              <a:gd name="adj" fmla="val 4630"/>
            </a:avLst>
          </a:prstGeom>
          <a:solidFill>
            <a:srgbClr val="E4EFE8"/>
          </a:solidFill>
          <a:ln/>
        </p:spPr>
      </p:sp>
      <p:sp>
        <p:nvSpPr>
          <p:cNvPr id="13" name="Text 11"/>
          <p:cNvSpPr txBox="1"/>
          <p:nvPr/>
        </p:nvSpPr>
        <p:spPr>
          <a:xfrm>
            <a:off x="841248" y="4069080"/>
            <a:ext cx="2743200" cy="841248"/>
          </a:xfrm>
          <a:prstGeom prst="rect">
            <a:avLst/>
          </a:prstGeom>
          <a:noFill/>
          <a:ln/>
        </p:spPr>
        <p:txBody>
          <a:bodyPr wrap="square" lIns="0" tIns="0" rIns="0" bIns="0" rtlCol="0" anchor="t"/>
          <a:lstStyle/>
          <a:p>
            <a:pPr indent="0" marL="0">
              <a:buNone/>
            </a:pPr>
            <a:r>
              <a:rPr lang="en-US" sz="1550" b="1" dirty="0">
                <a:solidFill>
                  <a:srgbClr val="2C6E49"/>
                </a:solidFill>
                <a:latin typeface="Calibri" pitchFamily="34" charset="0"/>
                <a:ea typeface="Calibri" pitchFamily="34" charset="-122"/>
                <a:cs typeface="Calibri" pitchFamily="34" charset="-120"/>
              </a:rPr>
              <a:t>Interval training</a:t>
            </a:r>
            <a:endParaRPr lang="en-US" sz="1550" dirty="0"/>
          </a:p>
        </p:txBody>
      </p:sp>
      <p:sp>
        <p:nvSpPr>
          <p:cNvPr id="14" name="Text 12"/>
          <p:cNvSpPr txBox="1"/>
          <p:nvPr/>
        </p:nvSpPr>
        <p:spPr>
          <a:xfrm>
            <a:off x="3703320" y="4069080"/>
            <a:ext cx="7589520" cy="87782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a work period followed by a rest or recovery period. For aerobic endurance: decrease the number and length of rest periods, and decrease work intensity</a:t>
            </a:r>
            <a:endParaRPr lang="en-US" sz="1350" dirty="0"/>
          </a:p>
        </p:txBody>
      </p:sp>
      <p:sp>
        <p:nvSpPr>
          <p:cNvPr id="15" name="Shape 13"/>
          <p:cNvSpPr/>
          <p:nvPr/>
        </p:nvSpPr>
        <p:spPr>
          <a:xfrm>
            <a:off x="640080" y="5074920"/>
            <a:ext cx="10881360" cy="987552"/>
          </a:xfrm>
          <a:prstGeom prst="roundRect">
            <a:avLst>
              <a:gd name="adj" fmla="val 4630"/>
            </a:avLst>
          </a:prstGeom>
          <a:solidFill>
            <a:srgbClr val="FFFFFF"/>
          </a:solidFill>
          <a:ln/>
        </p:spPr>
      </p:sp>
      <p:sp>
        <p:nvSpPr>
          <p:cNvPr id="16" name="Text 14"/>
          <p:cNvSpPr txBox="1"/>
          <p:nvPr/>
        </p:nvSpPr>
        <p:spPr>
          <a:xfrm>
            <a:off x="841248" y="5166360"/>
            <a:ext cx="2743200" cy="841248"/>
          </a:xfrm>
          <a:prstGeom prst="rect">
            <a:avLst/>
          </a:prstGeom>
          <a:noFill/>
          <a:ln/>
        </p:spPr>
        <p:txBody>
          <a:bodyPr wrap="square" lIns="0" tIns="0" rIns="0" bIns="0" rtlCol="0" anchor="t"/>
          <a:lstStyle/>
          <a:p>
            <a:pPr indent="0" marL="0">
              <a:buNone/>
            </a:pPr>
            <a:r>
              <a:rPr lang="en-US" sz="1550" b="1" dirty="0">
                <a:solidFill>
                  <a:srgbClr val="2C6E49"/>
                </a:solidFill>
                <a:latin typeface="Calibri" pitchFamily="34" charset="0"/>
                <a:ea typeface="Calibri" pitchFamily="34" charset="-122"/>
                <a:cs typeface="Calibri" pitchFamily="34" charset="-120"/>
              </a:rPr>
              <a:t>Circuit training</a:t>
            </a:r>
            <a:endParaRPr lang="en-US" sz="1550" dirty="0"/>
          </a:p>
        </p:txBody>
      </p:sp>
      <p:sp>
        <p:nvSpPr>
          <p:cNvPr id="17" name="Text 15"/>
          <p:cNvSpPr txBox="1"/>
          <p:nvPr/>
        </p:nvSpPr>
        <p:spPr>
          <a:xfrm>
            <a:off x="3703320" y="5166360"/>
            <a:ext cx="7589520" cy="877824"/>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a number of stations or exercises completed in succession with minimal rest in between</a:t>
            </a:r>
            <a:endParaRPr lang="en-US" sz="1350" dirty="0"/>
          </a:p>
        </p:txBody>
      </p:sp>
      <p:sp>
        <p:nvSpPr>
          <p:cNvPr id="18" name="Text 16"/>
          <p:cNvSpPr txBox="1"/>
          <p:nvPr/>
        </p:nvSpPr>
        <p:spPr>
          <a:xfrm>
            <a:off x="640080" y="6263640"/>
            <a:ext cx="10881360" cy="365760"/>
          </a:xfrm>
          <a:prstGeom prst="rect">
            <a:avLst/>
          </a:prstGeom>
          <a:noFill/>
          <a:ln/>
        </p:spPr>
        <p:txBody>
          <a:bodyPr wrap="square" lIns="0" tIns="0" rIns="0" bIns="0" rtlCol="0" anchor="ctr"/>
          <a:lstStyle/>
          <a:p>
            <a:pPr indent="0" marL="0">
              <a:buNone/>
            </a:pPr>
            <a:r>
              <a:rPr lang="en-US" sz="1450" dirty="0">
                <a:solidFill>
                  <a:srgbClr val="565349"/>
                </a:solidFill>
                <a:latin typeface="Calibri" pitchFamily="34" charset="0"/>
                <a:ea typeface="Calibri" pitchFamily="34" charset="-122"/>
                <a:cs typeface="Calibri" pitchFamily="34" charset="-120"/>
              </a:rPr>
              <a:t>Thirty minutes is the number for continuous training. Fartlek means speed play: the variation is the point.</a:t>
            </a:r>
            <a:endParaRPr lang="en-US" sz="14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64008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3 · Content area C</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Week 26 · Lesson 3</a:t>
            </a:r>
            <a:endParaRPr lang="en-US" sz="1150" dirty="0"/>
          </a:p>
        </p:txBody>
      </p:sp>
      <p:sp>
        <p:nvSpPr>
          <p:cNvPr id="4" name="Text 2"/>
          <p:cNvSpPr txBox="1"/>
          <p:nvPr/>
        </p:nvSpPr>
        <p:spPr>
          <a:xfrm>
            <a:off x="640080" y="1005840"/>
            <a:ext cx="3657600" cy="365760"/>
          </a:xfrm>
          <a:prstGeom prst="rect">
            <a:avLst/>
          </a:prstGeom>
          <a:noFill/>
          <a:ln/>
        </p:spPr>
        <p:txBody>
          <a:bodyPr wrap="square" lIns="0" tIns="0" rIns="0" bIns="0" rtlCol="0" anchor="ctr"/>
          <a:lstStyle/>
          <a:p>
            <a:pPr indent="0" marL="0">
              <a:buNone/>
            </a:pPr>
            <a:r>
              <a:rPr lang="en-US" sz="1500" b="1" spc="400" kern="0" dirty="0">
                <a:solidFill>
                  <a:srgbClr val="2C6E49"/>
                </a:solidFill>
                <a:latin typeface="Calibri" pitchFamily="34" charset="0"/>
                <a:ea typeface="Calibri" pitchFamily="34" charset="-122"/>
                <a:cs typeface="Calibri" pitchFamily="34" charset="-120"/>
              </a:rPr>
              <a:t>LESSON 3</a:t>
            </a:r>
            <a:endParaRPr lang="en-US" sz="1500" dirty="0"/>
          </a:p>
        </p:txBody>
      </p:sp>
      <p:sp>
        <p:nvSpPr>
          <p:cNvPr id="5" name="Text 3"/>
          <p:cNvSpPr txBox="1"/>
          <p:nvPr/>
        </p:nvSpPr>
        <p:spPr>
          <a:xfrm>
            <a:off x="640080" y="1417320"/>
            <a:ext cx="10911535" cy="1371600"/>
          </a:xfrm>
          <a:prstGeom prst="rect">
            <a:avLst/>
          </a:prstGeom>
          <a:noFill/>
          <a:ln/>
        </p:spPr>
        <p:txBody>
          <a:bodyPr wrap="square" lIns="0" tIns="0" rIns="0" bIns="0" rtlCol="0" anchor="ctr"/>
          <a:lstStyle/>
          <a:p>
            <a:pPr indent="0" marL="0">
              <a:buNone/>
            </a:pPr>
            <a:r>
              <a:rPr lang="en-US" sz="4400" b="1" dirty="0">
                <a:solidFill>
                  <a:srgbClr val="1F1E1B"/>
                </a:solidFill>
                <a:latin typeface="Arial" pitchFamily="34" charset="0"/>
                <a:ea typeface="Arial" pitchFamily="34" charset="-122"/>
                <a:cs typeface="Arial" pitchFamily="34" charset="-120"/>
              </a:rPr>
              <a:t>Training methods for flexibility</a:t>
            </a:r>
            <a:endParaRPr lang="en-US" sz="4400" dirty="0"/>
          </a:p>
        </p:txBody>
      </p:sp>
      <p:sp>
        <p:nvSpPr>
          <p:cNvPr id="6" name="Text 4"/>
          <p:cNvSpPr txBox="1"/>
          <p:nvPr/>
        </p:nvSpPr>
        <p:spPr>
          <a:xfrm>
            <a:off x="640080" y="3200400"/>
            <a:ext cx="5486400" cy="320040"/>
          </a:xfrm>
          <a:prstGeom prst="rect">
            <a:avLst/>
          </a:prstGeom>
          <a:noFill/>
          <a:ln/>
        </p:spPr>
        <p:txBody>
          <a:bodyPr wrap="square" lIns="0" tIns="0" rIns="0" bIns="0" rtlCol="0" anchor="ctr"/>
          <a:lstStyle/>
          <a:p>
            <a:pPr indent="0" marL="0">
              <a:buNone/>
            </a:pPr>
            <a:r>
              <a:rPr lang="en-US" sz="1400" b="1" dirty="0">
                <a:solidFill>
                  <a:srgbClr val="6E6B5E"/>
                </a:solidFill>
                <a:latin typeface="Calibri" pitchFamily="34" charset="0"/>
                <a:ea typeface="Calibri" pitchFamily="34" charset="-122"/>
                <a:cs typeface="Calibri" pitchFamily="34" charset="-120"/>
              </a:rPr>
              <a:t>By the end of this lesson…</a:t>
            </a:r>
            <a:endParaRPr lang="en-US" sz="1400" dirty="0"/>
          </a:p>
        </p:txBody>
      </p:sp>
      <p:sp>
        <p:nvSpPr>
          <p:cNvPr id="7" name="Text 5"/>
          <p:cNvSpPr txBox="1"/>
          <p:nvPr/>
        </p:nvSpPr>
        <p:spPr>
          <a:xfrm>
            <a:off x="640080" y="3611880"/>
            <a:ext cx="8778240" cy="2194560"/>
          </a:xfrm>
          <a:prstGeom prst="rect">
            <a:avLst/>
          </a:prstGeom>
          <a:noFill/>
          <a:ln/>
        </p:spPr>
        <p:txBody>
          <a:bodyPr wrap="square" lIns="0" tIns="0" rIns="0" bIns="0" rtlCol="0" anchor="t"/>
          <a:lstStyle/>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Describe static active, static passive and PNF stretching</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Explain the difference between internal and external force</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Explain what PNF stands for and how it works</a:t>
            </a:r>
            <a:endParaRPr lang="en-US" sz="1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47</Slides>
  <Notes>47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47</vt:i4>
      </vt:variant>
    </vt:vector>
  </HeadingPairs>
  <TitlesOfParts>
    <vt:vector size="5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C3 Content Area A Teacher Deck</dc:title>
  <dc:subject>PptxGenJS Presentation</dc:subject>
  <dc:creator>DHS PE Department</dc:creator>
  <cp:lastModifiedBy>DHS PE Department</cp:lastModifiedBy>
  <cp:revision>1</cp:revision>
  <dcterms:created xsi:type="dcterms:W3CDTF">2026-08-31T11:55:41Z</dcterms:created>
  <dcterms:modified xsi:type="dcterms:W3CDTF">2026-08-31T11:55:41Z</dcterms:modified>
</cp:coreProperties>
</file>