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0689336" cy="7562088"/>
  <p:notesSz cx="7562088" cy="10689336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ransfordanthony-walker/Documents/Claude Code/BTEC Centre/site/img/component-3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0689336" cy="7562088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0689336" cy="7562088"/>
          </a:xfrm>
          <a:prstGeom prst="rect">
            <a:avLst/>
          </a:prstGeom>
          <a:solidFill>
            <a:srgbClr val="141413">
              <a:alpha val="58000"/>
            </a:srgbClr>
          </a:solidFill>
          <a:ln/>
        </p:spPr>
      </p:sp>
      <p:sp>
        <p:nvSpPr>
          <p:cNvPr id="4" name="Text 1"/>
          <p:cNvSpPr txBox="1"/>
          <p:nvPr/>
        </p:nvSpPr>
        <p:spPr>
          <a:xfrm>
            <a:off x="641360" y="554553"/>
            <a:ext cx="9085936" cy="3528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</a:t>
            </a:r>
            <a:endParaRPr lang="en-US" sz="1300" dirty="0"/>
          </a:p>
        </p:txBody>
      </p:sp>
      <p:sp>
        <p:nvSpPr>
          <p:cNvPr id="5" name="Text 2"/>
          <p:cNvSpPr txBox="1"/>
          <p:nvPr/>
        </p:nvSpPr>
        <p:spPr>
          <a:xfrm>
            <a:off x="587913" y="2319040"/>
            <a:ext cx="9513509" cy="12099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Content area D.</a:t>
            </a:r>
            <a:endParaRPr lang="en-US" sz="4200" dirty="0"/>
          </a:p>
        </p:txBody>
      </p:sp>
      <p:sp>
        <p:nvSpPr>
          <p:cNvPr id="6" name="Text 3"/>
          <p:cNvSpPr txBox="1"/>
          <p:nvPr/>
        </p:nvSpPr>
        <p:spPr>
          <a:xfrm>
            <a:off x="641360" y="3428147"/>
            <a:ext cx="8979042" cy="80662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E5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Investigate fitness programming to improve fitness and sports performance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641360" y="5646359"/>
            <a:ext cx="4703308" cy="1260348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8" name="Text 5"/>
          <p:cNvSpPr txBox="1"/>
          <p:nvPr/>
        </p:nvSpPr>
        <p:spPr>
          <a:xfrm>
            <a:off x="855147" y="5797601"/>
            <a:ext cx="4275734" cy="3528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NAME:</a:t>
            </a:r>
            <a:endParaRPr lang="en-US" sz="1300" dirty="0"/>
          </a:p>
        </p:txBody>
      </p:sp>
      <p:sp>
        <p:nvSpPr>
          <p:cNvPr id="9" name="Text 6"/>
          <p:cNvSpPr txBox="1"/>
          <p:nvPr/>
        </p:nvSpPr>
        <p:spPr>
          <a:xfrm>
            <a:off x="855147" y="6352154"/>
            <a:ext cx="4275734" cy="3528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TEACHER:</a:t>
            </a:r>
            <a:endParaRPr lang="en-US" sz="1300" dirty="0"/>
          </a:p>
        </p:txBody>
      </p:sp>
      <p:sp>
        <p:nvSpPr>
          <p:cNvPr id="10" name="Text 7"/>
          <p:cNvSpPr txBox="1"/>
          <p:nvPr/>
        </p:nvSpPr>
        <p:spPr>
          <a:xfrm>
            <a:off x="641360" y="7057949"/>
            <a:ext cx="8017002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D8D5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Exam: Thu 6 May 2027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87913" y="7178942"/>
            <a:ext cx="4275734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Area D</a:t>
            </a:r>
            <a:endParaRPr lang="en-US" sz="950" dirty="0"/>
          </a:p>
        </p:txBody>
      </p:sp>
      <p:sp>
        <p:nvSpPr>
          <p:cNvPr id="3" name="Text 1"/>
          <p:cNvSpPr txBox="1"/>
          <p:nvPr/>
        </p:nvSpPr>
        <p:spPr>
          <a:xfrm>
            <a:off x="8604915" y="7178942"/>
            <a:ext cx="1496507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 10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587913" y="322649"/>
            <a:ext cx="9513509" cy="554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B36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COMPLETE PROGRAMME</a:t>
            </a:r>
            <a:endParaRPr lang="en-US" sz="2500" dirty="0"/>
          </a:p>
        </p:txBody>
      </p:sp>
      <p:sp>
        <p:nvSpPr>
          <p:cNvPr id="5" name="Text 3"/>
          <p:cNvSpPr txBox="1"/>
          <p:nvPr/>
        </p:nvSpPr>
        <p:spPr>
          <a:xfrm>
            <a:off x="587913" y="907451"/>
            <a:ext cx="9513509" cy="4234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Everything together, for one performer. This is the synoptic task: it needs all four content areas.</a:t>
            </a:r>
            <a:endParaRPr lang="en-US" sz="1200" dirty="0"/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87913" y="1411590"/>
          <a:ext cx="9513509" cy="914400"/>
        </p:xfrm>
        <a:graphic>
          <a:graphicData uri="http://schemas.openxmlformats.org/drawingml/2006/table">
            <a:tbl>
              <a:tblPr/>
              <a:tblGrid>
                <a:gridCol w="3206801"/>
                <a:gridCol w="6306708"/>
              </a:tblGrid>
              <a:tr h="342815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Section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CD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Your programme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CDD"/>
                    </a:solidFill>
                  </a:tcPr>
                </a:tc>
              </a:tr>
              <a:tr h="10284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The performer, their sport and their aim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84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Their test results, and the weakness you are targeting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84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The methods you have chosen, and why those ones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84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One short-term and one long-term goal, both with timescales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84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How you will keep them motivated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87913" y="7178942"/>
            <a:ext cx="4275734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Area D</a:t>
            </a:r>
            <a:endParaRPr lang="en-US" sz="950" dirty="0"/>
          </a:p>
        </p:txBody>
      </p:sp>
      <p:sp>
        <p:nvSpPr>
          <p:cNvPr id="3" name="Text 1"/>
          <p:cNvSpPr txBox="1"/>
          <p:nvPr/>
        </p:nvSpPr>
        <p:spPr>
          <a:xfrm>
            <a:off x="8604915" y="7178942"/>
            <a:ext cx="1496507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 11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587913" y="322649"/>
            <a:ext cx="9513509" cy="554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D020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AREA D MARKS GO MISSING</a:t>
            </a:r>
            <a:endParaRPr lang="en-US" sz="2500" dirty="0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87913" y="1008278"/>
          <a:ext cx="9513509" cy="914400"/>
        </p:xfrm>
        <a:graphic>
          <a:graphicData uri="http://schemas.openxmlformats.org/drawingml/2006/table">
            <a:tbl>
              <a:tblPr/>
              <a:tblGrid>
                <a:gridCol w="3634374"/>
                <a:gridCol w="5879135"/>
              </a:tblGrid>
              <a:tr h="342815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The mistake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6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What to do instead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6E8"/>
                    </a:solidFill>
                  </a:tcPr>
                </a:tc>
              </a:tr>
              <a:tr h="8267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Describing a goal without a timescale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67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Swapping the aim and the objective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67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Stopping SMARTER at five letters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67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Defining motivation loosely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 3"/>
          <p:cNvSpPr txBox="1"/>
          <p:nvPr/>
        </p:nvSpPr>
        <p:spPr>
          <a:xfrm>
            <a:off x="587913" y="4940564"/>
            <a:ext cx="95135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 practice. Answer these in full sentences:</a:t>
            </a:r>
            <a:endParaRPr lang="en-US" sz="1200" dirty="0"/>
          </a:p>
        </p:txBody>
      </p:sp>
      <p:sp>
        <p:nvSpPr>
          <p:cNvPr id="7" name="Text 4"/>
          <p:cNvSpPr txBox="1"/>
          <p:nvPr/>
        </p:nvSpPr>
        <p:spPr>
          <a:xfrm>
            <a:off x="587913" y="5293462"/>
            <a:ext cx="9513509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(a)  Describe one other type of goal a coach could set, other than a short-term goal.  (2)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801700" y="5747187"/>
            <a:ext cx="908593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01700" y="6150498"/>
            <a:ext cx="908593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0" name="Text 7"/>
          <p:cNvSpPr txBox="1"/>
          <p:nvPr/>
        </p:nvSpPr>
        <p:spPr>
          <a:xfrm>
            <a:off x="587913" y="6402568"/>
            <a:ext cx="9513509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(b)  Explain one benefit of motivation for a sports performer.  (2)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801700" y="6856293"/>
            <a:ext cx="908593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87913" y="7178942"/>
            <a:ext cx="4275734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Area D</a:t>
            </a:r>
            <a:endParaRPr lang="en-US" sz="950" dirty="0"/>
          </a:p>
        </p:txBody>
      </p:sp>
      <p:sp>
        <p:nvSpPr>
          <p:cNvPr id="3" name="Text 1"/>
          <p:cNvSpPr txBox="1"/>
          <p:nvPr/>
        </p:nvSpPr>
        <p:spPr>
          <a:xfrm>
            <a:off x="8604915" y="7178942"/>
            <a:ext cx="1496507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 12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587913" y="322649"/>
            <a:ext cx="9513509" cy="554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F1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SELF-TEST</a:t>
            </a:r>
            <a:endParaRPr lang="en-US" sz="2500" dirty="0"/>
          </a:p>
        </p:txBody>
      </p:sp>
      <p:sp>
        <p:nvSpPr>
          <p:cNvPr id="5" name="Text 3"/>
          <p:cNvSpPr txBox="1"/>
          <p:nvPr/>
        </p:nvSpPr>
        <p:spPr>
          <a:xfrm>
            <a:off x="587913" y="907451"/>
            <a:ext cx="9513509" cy="4033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Cover your notes. Mark it against the knowledge organiser on the next page.</a:t>
            </a:r>
            <a:endParaRPr lang="en-US" sz="1200" dirty="0"/>
          </a:p>
        </p:txBody>
      </p:sp>
      <p:sp>
        <p:nvSpPr>
          <p:cNvPr id="6" name="Text 4"/>
          <p:cNvSpPr txBox="1"/>
          <p:nvPr/>
        </p:nvSpPr>
        <p:spPr>
          <a:xfrm>
            <a:off x="587913" y="1462004"/>
            <a:ext cx="95135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What is the difference between an aim and an objective?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908594" y="1845149"/>
            <a:ext cx="876525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08594" y="2208130"/>
            <a:ext cx="876525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587913" y="2399703"/>
            <a:ext cx="95135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Name the four pieces of personal information needed to design a programme.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908594" y="2782848"/>
            <a:ext cx="876525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08594" y="3145829"/>
            <a:ext cx="876525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587913" y="3337402"/>
            <a:ext cx="95135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 Define motivation, in specification words.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908594" y="3720547"/>
            <a:ext cx="876525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908594" y="4083528"/>
            <a:ext cx="876525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587913" y="4275100"/>
            <a:ext cx="95135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 What is the difference between intrinsic and extrinsic motivation?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908594" y="4658246"/>
            <a:ext cx="876525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08594" y="5021226"/>
            <a:ext cx="876525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587913" y="5212799"/>
            <a:ext cx="95135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 What do the seven letters of SMARTER stand for?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908594" y="5595945"/>
            <a:ext cx="876525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908594" y="5958925"/>
            <a:ext cx="876525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21" name="Text 19"/>
          <p:cNvSpPr txBox="1"/>
          <p:nvPr/>
        </p:nvSpPr>
        <p:spPr>
          <a:xfrm>
            <a:off x="587913" y="6150498"/>
            <a:ext cx="95135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  What timescale defines a short-term goal?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908594" y="6533644"/>
            <a:ext cx="876525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908594" y="6896624"/>
            <a:ext cx="876525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87913" y="7178942"/>
            <a:ext cx="4275734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Area D</a:t>
            </a:r>
            <a:endParaRPr lang="en-US" sz="950" dirty="0"/>
          </a:p>
        </p:txBody>
      </p:sp>
      <p:sp>
        <p:nvSpPr>
          <p:cNvPr id="3" name="Text 1"/>
          <p:cNvSpPr txBox="1"/>
          <p:nvPr/>
        </p:nvSpPr>
        <p:spPr>
          <a:xfrm>
            <a:off x="8604915" y="7178942"/>
            <a:ext cx="1496507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 13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587913" y="322649"/>
            <a:ext cx="9513509" cy="554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F1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AREA D KNOWLEDGE ORGANISER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587913" y="957864"/>
            <a:ext cx="3042898" cy="5192634"/>
          </a:xfrm>
          <a:prstGeom prst="roundRect">
            <a:avLst>
              <a:gd name="adj" fmla="val 2104"/>
            </a:avLst>
          </a:prstGeom>
          <a:solidFill>
            <a:srgbClr val="E4EFE8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758943" y="1088941"/>
            <a:ext cx="2700839" cy="4033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2C6E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D1 and D2 Information and design</a:t>
            </a:r>
            <a:endParaRPr lang="en-US" sz="1150" dirty="0"/>
          </a:p>
        </p:txBody>
      </p:sp>
      <p:sp>
        <p:nvSpPr>
          <p:cNvPr id="7" name="Text 5"/>
          <p:cNvSpPr txBox="1"/>
          <p:nvPr/>
        </p:nvSpPr>
        <p:spPr>
          <a:xfrm>
            <a:off x="758943" y="1512418"/>
            <a:ext cx="2700839" cy="45372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 information needed:</a:t>
            </a: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aims: details of what they would like to achieve for the selected sport</a:t>
            </a: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objectives: how they intend to meet their aims, using an appropriate component of fitness and method of training</a:t>
            </a: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lifestyle and physical activity history</a:t>
            </a: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attitudes, the mind and personal motivation for training.</a:t>
            </a:r>
            <a:endParaRPr lang="en-US" sz="800" dirty="0"/>
          </a:p>
          <a:p>
            <a:pPr indent="0" marL="0">
              <a:buNone/>
            </a:pP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Programme design:</a:t>
            </a: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use the personal information to aid design</a:t>
            </a: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select an appropriate training method or activity for improving or maintaining the selected components of physical or skill-related fitness</a:t>
            </a: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apply the FITT principles and the additional principles of training.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3759083" y="957864"/>
            <a:ext cx="3042898" cy="5192634"/>
          </a:xfrm>
          <a:prstGeom prst="roundRect">
            <a:avLst>
              <a:gd name="adj" fmla="val 2104"/>
            </a:avLst>
          </a:prstGeom>
          <a:solidFill>
            <a:srgbClr val="F6ECDD"/>
          </a:solidFill>
          <a:ln/>
        </p:spPr>
      </p:sp>
      <p:sp>
        <p:nvSpPr>
          <p:cNvPr id="9" name="Text 7"/>
          <p:cNvSpPr txBox="1"/>
          <p:nvPr/>
        </p:nvSpPr>
        <p:spPr>
          <a:xfrm>
            <a:off x="3930113" y="1088941"/>
            <a:ext cx="2700839" cy="4033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B36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D3 Motivation</a:t>
            </a:r>
            <a:endParaRPr lang="en-US" sz="1150" dirty="0"/>
          </a:p>
        </p:txBody>
      </p:sp>
      <p:sp>
        <p:nvSpPr>
          <p:cNvPr id="10" name="Text 8"/>
          <p:cNvSpPr txBox="1"/>
          <p:nvPr/>
        </p:nvSpPr>
        <p:spPr>
          <a:xfrm>
            <a:off x="3930113" y="1512418"/>
            <a:ext cx="2700839" cy="45372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Motivation: the internal mechanisms and external stimuli that arouse and direct behaviour.</a:t>
            </a:r>
            <a:endParaRPr lang="en-US" sz="800" dirty="0"/>
          </a:p>
          <a:p>
            <a:pPr indent="0" marL="0">
              <a:buNone/>
            </a:pP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Types: intrinsic, from within the performer, such as enjoyment, satisfaction and pride. Extrinsic, from outside, such as trophies, medals, prize money, praise and selection.</a:t>
            </a:r>
            <a:endParaRPr lang="en-US" sz="800" dirty="0"/>
          </a:p>
          <a:p>
            <a:pPr indent="0" marL="0">
              <a:buNone/>
            </a:pP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Benefits of motivation on the sports performer:</a:t>
            </a: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increase participation</a:t>
            </a: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maintain training and intensity</a:t>
            </a: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increased fitness</a:t>
            </a: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improved performance.</a:t>
            </a:r>
            <a:endParaRPr lang="en-US" sz="800" dirty="0"/>
          </a:p>
          <a:p>
            <a:pPr indent="0" marL="0">
              <a:buNone/>
            </a:pP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Influence of goal setting on motivation:</a:t>
            </a: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provides direction for behaviour</a:t>
            </a: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maintains focus on the task in hand.</a:t>
            </a:r>
            <a:endParaRPr lang="en-US" sz="800" dirty="0"/>
          </a:p>
        </p:txBody>
      </p:sp>
      <p:sp>
        <p:nvSpPr>
          <p:cNvPr id="11" name="Shape 9"/>
          <p:cNvSpPr/>
          <p:nvPr/>
        </p:nvSpPr>
        <p:spPr>
          <a:xfrm>
            <a:off x="6930253" y="957864"/>
            <a:ext cx="3042898" cy="5192634"/>
          </a:xfrm>
          <a:prstGeom prst="roundRect">
            <a:avLst>
              <a:gd name="adj" fmla="val 2104"/>
            </a:avLst>
          </a:prstGeom>
          <a:solidFill>
            <a:srgbClr val="FAE6E8"/>
          </a:solidFill>
          <a:ln/>
        </p:spPr>
      </p:sp>
      <p:sp>
        <p:nvSpPr>
          <p:cNvPr id="12" name="Text 10"/>
          <p:cNvSpPr txBox="1"/>
          <p:nvPr/>
        </p:nvSpPr>
        <p:spPr>
          <a:xfrm>
            <a:off x="7101282" y="1088941"/>
            <a:ext cx="2700839" cy="4033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D020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D3 Goals</a:t>
            </a:r>
            <a:endParaRPr lang="en-US" sz="1150" dirty="0"/>
          </a:p>
        </p:txBody>
      </p:sp>
      <p:sp>
        <p:nvSpPr>
          <p:cNvPr id="13" name="Text 11"/>
          <p:cNvSpPr txBox="1"/>
          <p:nvPr/>
        </p:nvSpPr>
        <p:spPr>
          <a:xfrm>
            <a:off x="7101282" y="1512418"/>
            <a:ext cx="2700839" cy="45372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SMARTER:</a:t>
            </a: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 specific</a:t>
            </a: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  measurable</a:t>
            </a: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 achievable</a:t>
            </a: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 realistic</a:t>
            </a: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  time-related</a:t>
            </a: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  exciting</a:t>
            </a: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 recorded</a:t>
            </a:r>
            <a:endParaRPr lang="en-US" sz="800" dirty="0"/>
          </a:p>
          <a:p>
            <a:pPr indent="0" marL="0">
              <a:buNone/>
            </a:pP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Short-term goals: set over a short period of time, between one day and one month.</a:t>
            </a:r>
            <a:endParaRPr lang="en-US" sz="800" dirty="0"/>
          </a:p>
          <a:p>
            <a:pPr indent="0" marL="0">
              <a:buNone/>
            </a:pP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Long-term goals: what they want to achieve in the long term, and the best way of doing this.</a:t>
            </a:r>
            <a:endParaRPr lang="en-US" sz="800" dirty="0"/>
          </a:p>
          <a:p>
            <a:pPr indent="0" marL="0">
              <a:buNone/>
            </a:pP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examiner's warning: a goal described without a timescale is refused. Always give the timescale.</a:t>
            </a:r>
            <a:endParaRPr lang="en-US" sz="800" dirty="0"/>
          </a:p>
        </p:txBody>
      </p:sp>
      <p:sp>
        <p:nvSpPr>
          <p:cNvPr id="14" name="Shape 12"/>
          <p:cNvSpPr/>
          <p:nvPr/>
        </p:nvSpPr>
        <p:spPr>
          <a:xfrm>
            <a:off x="587913" y="6301740"/>
            <a:ext cx="9513509" cy="705795"/>
          </a:xfrm>
          <a:prstGeom prst="roundRect">
            <a:avLst>
              <a:gd name="adj" fmla="val 7773"/>
            </a:avLst>
          </a:prstGeom>
          <a:solidFill>
            <a:srgbClr val="FAE6E8"/>
          </a:solidFill>
          <a:ln/>
        </p:spPr>
      </p:sp>
      <p:sp>
        <p:nvSpPr>
          <p:cNvPr id="15" name="Text 13"/>
          <p:cNvSpPr txBox="1"/>
          <p:nvPr/>
        </p:nvSpPr>
        <p:spPr>
          <a:xfrm>
            <a:off x="801700" y="6452982"/>
            <a:ext cx="9085936" cy="4537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D02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programme needs all four areas: the components from A, your test results from B, the methods from C, and the goals and motivation from D.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87913" y="7178942"/>
            <a:ext cx="4275734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Area D</a:t>
            </a:r>
            <a:endParaRPr lang="en-US" sz="950" dirty="0"/>
          </a:p>
        </p:txBody>
      </p:sp>
      <p:sp>
        <p:nvSpPr>
          <p:cNvPr id="3" name="Text 1"/>
          <p:cNvSpPr txBox="1"/>
          <p:nvPr/>
        </p:nvSpPr>
        <p:spPr>
          <a:xfrm>
            <a:off x="8604915" y="7178942"/>
            <a:ext cx="1496507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 2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587913" y="322649"/>
            <a:ext cx="9513509" cy="554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C6E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EVERYTHING SO FAR, PUT TO WORK</a:t>
            </a:r>
            <a:endParaRPr lang="en-US" sz="2500" dirty="0"/>
          </a:p>
        </p:txBody>
      </p:sp>
      <p:sp>
        <p:nvSpPr>
          <p:cNvPr id="5" name="Text 3"/>
          <p:cNvSpPr txBox="1"/>
          <p:nvPr/>
        </p:nvSpPr>
        <p:spPr>
          <a:xfrm>
            <a:off x="587913" y="907451"/>
            <a:ext cx="9513509" cy="4033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training programme needs all four content areas at once. This is where they meet.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587913" y="1361176"/>
            <a:ext cx="2271484" cy="1361176"/>
          </a:xfrm>
          <a:prstGeom prst="roundRect">
            <a:avLst>
              <a:gd name="adj" fmla="val 4031"/>
            </a:avLst>
          </a:prstGeom>
          <a:solidFill>
            <a:srgbClr val="E4EFE8"/>
          </a:solidFill>
          <a:ln/>
        </p:spPr>
      </p:sp>
      <p:sp>
        <p:nvSpPr>
          <p:cNvPr id="7" name="Text 5"/>
          <p:cNvSpPr txBox="1"/>
          <p:nvPr/>
        </p:nvSpPr>
        <p:spPr>
          <a:xfrm>
            <a:off x="737564" y="1492252"/>
            <a:ext cx="1972182" cy="262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50" kern="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AREA A</a:t>
            </a:r>
            <a:endParaRPr lang="en-US" sz="900" dirty="0"/>
          </a:p>
        </p:txBody>
      </p:sp>
      <p:sp>
        <p:nvSpPr>
          <p:cNvPr id="8" name="Text 6"/>
          <p:cNvSpPr txBox="1"/>
          <p:nvPr/>
        </p:nvSpPr>
        <p:spPr>
          <a:xfrm>
            <a:off x="737564" y="1794736"/>
            <a:ext cx="1972182" cy="8066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2C6E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components and principles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2966291" y="1361176"/>
            <a:ext cx="2271484" cy="1361176"/>
          </a:xfrm>
          <a:prstGeom prst="roundRect">
            <a:avLst>
              <a:gd name="adj" fmla="val 4031"/>
            </a:avLst>
          </a:prstGeom>
          <a:solidFill>
            <a:srgbClr val="E3EDF3"/>
          </a:solidFill>
          <a:ln/>
        </p:spPr>
      </p:sp>
      <p:sp>
        <p:nvSpPr>
          <p:cNvPr id="10" name="Text 8"/>
          <p:cNvSpPr txBox="1"/>
          <p:nvPr/>
        </p:nvSpPr>
        <p:spPr>
          <a:xfrm>
            <a:off x="3115941" y="1492252"/>
            <a:ext cx="1972182" cy="262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50" kern="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AREA B</a:t>
            </a:r>
            <a:endParaRPr lang="en-US" sz="900" dirty="0"/>
          </a:p>
        </p:txBody>
      </p:sp>
      <p:sp>
        <p:nvSpPr>
          <p:cNvPr id="11" name="Text 9"/>
          <p:cNvSpPr txBox="1"/>
          <p:nvPr/>
        </p:nvSpPr>
        <p:spPr>
          <a:xfrm>
            <a:off x="3115941" y="1794736"/>
            <a:ext cx="1972182" cy="8066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1F5C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test results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5344668" y="1361176"/>
            <a:ext cx="2271484" cy="1361176"/>
          </a:xfrm>
          <a:prstGeom prst="roundRect">
            <a:avLst>
              <a:gd name="adj" fmla="val 4031"/>
            </a:avLst>
          </a:prstGeom>
          <a:solidFill>
            <a:srgbClr val="F6ECDD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5494319" y="1492252"/>
            <a:ext cx="1972182" cy="262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50" kern="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AREA C</a:t>
            </a:r>
            <a:endParaRPr lang="en-US" sz="900" dirty="0"/>
          </a:p>
        </p:txBody>
      </p:sp>
      <p:sp>
        <p:nvSpPr>
          <p:cNvPr id="14" name="Text 12"/>
          <p:cNvSpPr txBox="1"/>
          <p:nvPr/>
        </p:nvSpPr>
        <p:spPr>
          <a:xfrm>
            <a:off x="5494319" y="1794736"/>
            <a:ext cx="1972182" cy="8066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B3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training methods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7723045" y="1361176"/>
            <a:ext cx="2271484" cy="1361176"/>
          </a:xfrm>
          <a:prstGeom prst="roundRect">
            <a:avLst>
              <a:gd name="adj" fmla="val 4031"/>
            </a:avLst>
          </a:prstGeom>
          <a:solidFill>
            <a:srgbClr val="FAE6E8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7872696" y="1492252"/>
            <a:ext cx="1972182" cy="262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50" kern="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AREA D</a:t>
            </a:r>
            <a:endParaRPr lang="en-US" sz="900" dirty="0"/>
          </a:p>
        </p:txBody>
      </p:sp>
      <p:sp>
        <p:nvSpPr>
          <p:cNvPr id="17" name="Text 15"/>
          <p:cNvSpPr txBox="1"/>
          <p:nvPr/>
        </p:nvSpPr>
        <p:spPr>
          <a:xfrm>
            <a:off x="7872696" y="1794736"/>
            <a:ext cx="1972182" cy="8066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D02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programme and the motivation</a:t>
            </a:r>
            <a:endParaRPr lang="en-US" sz="1150" dirty="0"/>
          </a:p>
        </p:txBody>
      </p:sp>
      <p:sp>
        <p:nvSpPr>
          <p:cNvPr id="18" name="Text 16"/>
          <p:cNvSpPr txBox="1"/>
          <p:nvPr/>
        </p:nvSpPr>
        <p:spPr>
          <a:xfrm>
            <a:off x="587913" y="3024835"/>
            <a:ext cx="95135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three parts of area D. Complete each heading as we work through:</a:t>
            </a:r>
            <a:endParaRPr lang="en-US" sz="1200" dirty="0"/>
          </a:p>
        </p:txBody>
      </p:sp>
      <p:graphicFrame>
        <p:nvGraphicFramePr>
          <p:cNvPr id="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87913" y="3428147"/>
          <a:ext cx="9513509" cy="914400"/>
        </p:xfrm>
        <a:graphic>
          <a:graphicData uri="http://schemas.openxmlformats.org/drawingml/2006/table">
            <a:tbl>
              <a:tblPr/>
              <a:tblGrid>
                <a:gridCol w="2779227"/>
                <a:gridCol w="6734282"/>
              </a:tblGrid>
              <a:tr h="342815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Section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F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What it covers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FE8"/>
                    </a:solidFill>
                  </a:tcPr>
                </a:tc>
              </a:tr>
              <a:tr h="100827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D1  Personal information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827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D2  Programme design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827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D3  Motivation and goals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87913" y="7178942"/>
            <a:ext cx="4275734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Area D</a:t>
            </a:r>
            <a:endParaRPr lang="en-US" sz="950" dirty="0"/>
          </a:p>
        </p:txBody>
      </p:sp>
      <p:sp>
        <p:nvSpPr>
          <p:cNvPr id="3" name="Text 1"/>
          <p:cNvSpPr txBox="1"/>
          <p:nvPr/>
        </p:nvSpPr>
        <p:spPr>
          <a:xfrm>
            <a:off x="8604915" y="7178942"/>
            <a:ext cx="1496507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 3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587913" y="322649"/>
            <a:ext cx="9513509" cy="554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C6E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INFORMATION YOU NEED FIRST</a:t>
            </a:r>
            <a:endParaRPr lang="en-US" sz="2500" dirty="0"/>
          </a:p>
        </p:txBody>
      </p:sp>
      <p:sp>
        <p:nvSpPr>
          <p:cNvPr id="5" name="Text 3"/>
          <p:cNvSpPr txBox="1"/>
          <p:nvPr/>
        </p:nvSpPr>
        <p:spPr>
          <a:xfrm>
            <a:off x="587913" y="907451"/>
            <a:ext cx="9513509" cy="4234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things to find out before designing anything. Complete each definition, then collect it from a real performer.</a:t>
            </a:r>
            <a:endParaRPr lang="en-US" sz="1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87913" y="1411590"/>
          <a:ext cx="9513509" cy="914400"/>
        </p:xfrm>
        <a:graphic>
          <a:graphicData uri="http://schemas.openxmlformats.org/drawingml/2006/table">
            <a:tbl>
              <a:tblPr/>
              <a:tblGrid>
                <a:gridCol w="2565441"/>
                <a:gridCol w="3527481"/>
                <a:gridCol w="3420588"/>
              </a:tblGrid>
              <a:tr h="342815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What to find out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F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What it means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F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Your performer's answer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FE8"/>
                    </a:solidFill>
                  </a:tcPr>
                </a:tc>
              </a:tr>
              <a:tr h="1169603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Aims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details of what they would like to a________ for the selected sport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9603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Objectives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h____ they intend to meet their aims, naming a c____________ of fitness and a m________ of training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9603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Lifestyle and physical activity history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9603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Attitudes, the mind and personal motivation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587913" y="6452982"/>
            <a:ext cx="9513509" cy="655381"/>
          </a:xfrm>
          <a:prstGeom prst="roundRect">
            <a:avLst>
              <a:gd name="adj" fmla="val 8371"/>
            </a:avLst>
          </a:prstGeom>
          <a:solidFill>
            <a:srgbClr val="FAE6E8"/>
          </a:solidFill>
          <a:ln/>
        </p:spPr>
      </p:sp>
      <p:sp>
        <p:nvSpPr>
          <p:cNvPr id="8" name="Text 5"/>
          <p:cNvSpPr txBox="1"/>
          <p:nvPr/>
        </p:nvSpPr>
        <p:spPr>
          <a:xfrm>
            <a:off x="801700" y="6604224"/>
            <a:ext cx="9085936" cy="4033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D02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aim is WHAT they want to achieve. The objective is HOW, and it names a component and a method.</a:t>
            </a:r>
            <a:endParaRPr lang="en-US" sz="11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87913" y="7178942"/>
            <a:ext cx="4275734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Area D</a:t>
            </a:r>
            <a:endParaRPr lang="en-US" sz="950" dirty="0"/>
          </a:p>
        </p:txBody>
      </p:sp>
      <p:sp>
        <p:nvSpPr>
          <p:cNvPr id="3" name="Text 1"/>
          <p:cNvSpPr txBox="1"/>
          <p:nvPr/>
        </p:nvSpPr>
        <p:spPr>
          <a:xfrm>
            <a:off x="8604915" y="7178942"/>
            <a:ext cx="1496507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 4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587913" y="322649"/>
            <a:ext cx="9513509" cy="554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C6E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AIM AND MY OBJECTIVE</a:t>
            </a:r>
            <a:endParaRPr lang="en-US" sz="2500" dirty="0"/>
          </a:p>
        </p:txBody>
      </p:sp>
      <p:sp>
        <p:nvSpPr>
          <p:cNvPr id="5" name="Text 3"/>
          <p:cNvSpPr txBox="1"/>
          <p:nvPr/>
        </p:nvSpPr>
        <p:spPr>
          <a:xfrm>
            <a:off x="587913" y="907451"/>
            <a:ext cx="9513509" cy="4537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your own fitness test results from area B. The objective must name a component of fitness and a training method.</a:t>
            </a:r>
            <a:endParaRPr lang="en-US" sz="1200" dirty="0"/>
          </a:p>
        </p:txBody>
      </p:sp>
      <p:sp>
        <p:nvSpPr>
          <p:cNvPr id="6" name="Text 4"/>
          <p:cNvSpPr txBox="1"/>
          <p:nvPr/>
        </p:nvSpPr>
        <p:spPr>
          <a:xfrm>
            <a:off x="587913" y="1462004"/>
            <a:ext cx="95135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Performer and sport: ____________________________</a:t>
            </a:r>
            <a:endParaRPr lang="en-US" sz="1200" dirty="0"/>
          </a:p>
        </p:txBody>
      </p:sp>
      <p:sp>
        <p:nvSpPr>
          <p:cNvPr id="7" name="Text 5"/>
          <p:cNvSpPr txBox="1"/>
          <p:nvPr/>
        </p:nvSpPr>
        <p:spPr>
          <a:xfrm>
            <a:off x="587913" y="1915729"/>
            <a:ext cx="95135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aim: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801700" y="2369454"/>
            <a:ext cx="908593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01700" y="2792931"/>
            <a:ext cx="908593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587913" y="3276905"/>
            <a:ext cx="95135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objective (name the component and the method):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801700" y="3730630"/>
            <a:ext cx="908593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801700" y="4154107"/>
            <a:ext cx="908593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587913" y="4638081"/>
            <a:ext cx="95135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test result that justifies this objective: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01700" y="5091806"/>
            <a:ext cx="908593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01700" y="5515283"/>
            <a:ext cx="908593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587913" y="5999256"/>
            <a:ext cx="95135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my lifestyle allows: how many sessions a week, and when?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801700" y="6452982"/>
            <a:ext cx="908593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87913" y="7178942"/>
            <a:ext cx="4275734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Area D</a:t>
            </a:r>
            <a:endParaRPr lang="en-US" sz="950" dirty="0"/>
          </a:p>
        </p:txBody>
      </p:sp>
      <p:sp>
        <p:nvSpPr>
          <p:cNvPr id="3" name="Text 1"/>
          <p:cNvSpPr txBox="1"/>
          <p:nvPr/>
        </p:nvSpPr>
        <p:spPr>
          <a:xfrm>
            <a:off x="8604915" y="7178942"/>
            <a:ext cx="1496507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 5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587913" y="322649"/>
            <a:ext cx="9513509" cy="554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C6E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DESIGNING THE PROGRAMME</a:t>
            </a:r>
            <a:endParaRPr lang="en-US" sz="2500" dirty="0"/>
          </a:p>
        </p:txBody>
      </p:sp>
      <p:sp>
        <p:nvSpPr>
          <p:cNvPr id="5" name="Text 3"/>
          <p:cNvSpPr txBox="1"/>
          <p:nvPr/>
        </p:nvSpPr>
        <p:spPr>
          <a:xfrm>
            <a:off x="587913" y="907451"/>
            <a:ext cx="9513509" cy="4234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things every programme design must do. Complete each, then use them to build the week on the next page.</a:t>
            </a:r>
            <a:endParaRPr lang="en-US" sz="12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87913" y="1411590"/>
          <a:ext cx="9513509" cy="914400"/>
        </p:xfrm>
        <a:graphic>
          <a:graphicData uri="http://schemas.openxmlformats.org/drawingml/2006/table">
            <a:tbl>
              <a:tblPr/>
              <a:tblGrid>
                <a:gridCol w="3420588"/>
                <a:gridCol w="6092922"/>
              </a:tblGrid>
              <a:tr h="342815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What the design must do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F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What that means in practice for your performer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FE8"/>
                    </a:solidFill>
                  </a:tcPr>
                </a:tc>
              </a:tr>
              <a:tr h="120993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Use the personal information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993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Select an appropriate training method for the component being improved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993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Apply the FITT principles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993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Apply the additional principles of training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 4"/>
          <p:cNvSpPr txBox="1"/>
          <p:nvPr/>
        </p:nvSpPr>
        <p:spPr>
          <a:xfrm>
            <a:off x="587913" y="6402568"/>
            <a:ext cx="95135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the seven additional principles you must check the programme against: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801700" y="6856293"/>
            <a:ext cx="908593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87913" y="7178942"/>
            <a:ext cx="4275734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Area D</a:t>
            </a:r>
            <a:endParaRPr lang="en-US" sz="950" dirty="0"/>
          </a:p>
        </p:txBody>
      </p:sp>
      <p:sp>
        <p:nvSpPr>
          <p:cNvPr id="3" name="Text 1"/>
          <p:cNvSpPr txBox="1"/>
          <p:nvPr/>
        </p:nvSpPr>
        <p:spPr>
          <a:xfrm>
            <a:off x="8604915" y="7178942"/>
            <a:ext cx="1496507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 6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587913" y="322649"/>
            <a:ext cx="9513509" cy="554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B36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TRAINING WEEK</a:t>
            </a:r>
            <a:endParaRPr lang="en-US" sz="2500" dirty="0"/>
          </a:p>
        </p:txBody>
      </p:sp>
      <p:sp>
        <p:nvSpPr>
          <p:cNvPr id="5" name="Text 3"/>
          <p:cNvSpPr txBox="1"/>
          <p:nvPr/>
        </p:nvSpPr>
        <p:spPr>
          <a:xfrm>
            <a:off x="587913" y="907451"/>
            <a:ext cx="9513509" cy="4234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week of training. For every session: the method, the component it develops, and the FITT detail.</a:t>
            </a:r>
            <a:endParaRPr lang="en-US" sz="12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87913" y="1411590"/>
          <a:ext cx="9513509" cy="914400"/>
        </p:xfrm>
        <a:graphic>
          <a:graphicData uri="http://schemas.openxmlformats.org/drawingml/2006/table">
            <a:tbl>
              <a:tblPr/>
              <a:tblGrid>
                <a:gridCol w="1389614"/>
                <a:gridCol w="2779227"/>
                <a:gridCol w="2458547"/>
                <a:gridCol w="1496507"/>
                <a:gridCol w="1389614"/>
              </a:tblGrid>
              <a:tr h="342815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Day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CD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Training method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CD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Component developed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CD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Intensity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CD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Time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CDD"/>
                    </a:solidFill>
                  </a:tcPr>
                </a:tc>
              </a:tr>
              <a:tr h="5646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Monday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46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Tuesday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46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Wednesday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46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Thursday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46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Friday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46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Saturday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46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Sunday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 4"/>
          <p:cNvSpPr txBox="1"/>
          <p:nvPr/>
        </p:nvSpPr>
        <p:spPr>
          <a:xfrm>
            <a:off x="587913" y="5797601"/>
            <a:ext cx="95135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Audit: does this week show progressive overload?  ______   variation?  ______   rest and recovery?  ______   specificity?  ______</a:t>
            </a:r>
            <a:endParaRPr lang="en-US" sz="1150" dirty="0"/>
          </a:p>
        </p:txBody>
      </p:sp>
      <p:sp>
        <p:nvSpPr>
          <p:cNvPr id="8" name="Text 5"/>
          <p:cNvSpPr txBox="1"/>
          <p:nvPr/>
        </p:nvSpPr>
        <p:spPr>
          <a:xfrm>
            <a:off x="587913" y="6200912"/>
            <a:ext cx="95135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Could your performer actually do this week, given their lifestyle? If not, what changes?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801700" y="6654637"/>
            <a:ext cx="908593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87913" y="7178942"/>
            <a:ext cx="4275734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Area D</a:t>
            </a:r>
            <a:endParaRPr lang="en-US" sz="950" dirty="0"/>
          </a:p>
        </p:txBody>
      </p:sp>
      <p:sp>
        <p:nvSpPr>
          <p:cNvPr id="3" name="Text 1"/>
          <p:cNvSpPr txBox="1"/>
          <p:nvPr/>
        </p:nvSpPr>
        <p:spPr>
          <a:xfrm>
            <a:off x="8604915" y="7178942"/>
            <a:ext cx="1496507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 7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587913" y="322649"/>
            <a:ext cx="9513509" cy="554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B36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MOTIVATION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587913" y="957864"/>
            <a:ext cx="9513509" cy="806623"/>
          </a:xfrm>
          <a:prstGeom prst="roundRect">
            <a:avLst>
              <a:gd name="adj" fmla="val 7935"/>
            </a:avLst>
          </a:prstGeom>
          <a:solidFill>
            <a:srgbClr val="F6ECDD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801700" y="1159520"/>
            <a:ext cx="9085936" cy="5041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Motivation: </a:t>
            </a:r>
            <a:pPr indent="0" marL="0">
              <a:buNone/>
            </a:pPr>
            <a:r>
              <a:rPr lang="en-US" sz="13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i____________ mechanisms and e____________ stimuli that a________ and d________ behaviour.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587913" y="1966143"/>
            <a:ext cx="4628482" cy="2016557"/>
          </a:xfrm>
          <a:prstGeom prst="roundRect">
            <a:avLst>
              <a:gd name="adj" fmla="val 3174"/>
            </a:avLst>
          </a:prstGeom>
          <a:solidFill>
            <a:srgbClr val="E4EFE8"/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801700" y="2097219"/>
            <a:ext cx="4200909" cy="3528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C6E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Intrinsic</a:t>
            </a:r>
            <a:endParaRPr lang="en-US" sz="1600" dirty="0"/>
          </a:p>
        </p:txBody>
      </p:sp>
      <p:sp>
        <p:nvSpPr>
          <p:cNvPr id="9" name="Text 7"/>
          <p:cNvSpPr txBox="1"/>
          <p:nvPr/>
        </p:nvSpPr>
        <p:spPr>
          <a:xfrm>
            <a:off x="801700" y="2500530"/>
            <a:ext cx="42009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____________ the performer</a:t>
            </a:r>
            <a:endParaRPr lang="en-US" sz="1150" dirty="0"/>
          </a:p>
        </p:txBody>
      </p:sp>
      <p:sp>
        <p:nvSpPr>
          <p:cNvPr id="10" name="Text 8"/>
          <p:cNvSpPr txBox="1"/>
          <p:nvPr/>
        </p:nvSpPr>
        <p:spPr>
          <a:xfrm>
            <a:off x="801700" y="2873593"/>
            <a:ext cx="4200909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Examples: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801700" y="3377733"/>
            <a:ext cx="4200909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801700" y="3730630"/>
            <a:ext cx="4200909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344668" y="1966143"/>
            <a:ext cx="4628482" cy="2016557"/>
          </a:xfrm>
          <a:prstGeom prst="roundRect">
            <a:avLst>
              <a:gd name="adj" fmla="val 3174"/>
            </a:avLst>
          </a:prstGeom>
          <a:solidFill>
            <a:srgbClr val="E3EDF3"/>
          </a:solidFill>
          <a:ln/>
        </p:spPr>
      </p:sp>
      <p:sp>
        <p:nvSpPr>
          <p:cNvPr id="14" name="Text 12"/>
          <p:cNvSpPr txBox="1"/>
          <p:nvPr/>
        </p:nvSpPr>
        <p:spPr>
          <a:xfrm>
            <a:off x="5558455" y="2097219"/>
            <a:ext cx="4200909" cy="3528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F5C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Extrinsic</a:t>
            </a:r>
            <a:endParaRPr lang="en-US" sz="1600" dirty="0"/>
          </a:p>
        </p:txBody>
      </p:sp>
      <p:sp>
        <p:nvSpPr>
          <p:cNvPr id="15" name="Text 13"/>
          <p:cNvSpPr txBox="1"/>
          <p:nvPr/>
        </p:nvSpPr>
        <p:spPr>
          <a:xfrm>
            <a:off x="5558455" y="2500530"/>
            <a:ext cx="42009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____________ the performer</a:t>
            </a:r>
            <a:endParaRPr lang="en-US" sz="1150" dirty="0"/>
          </a:p>
        </p:txBody>
      </p:sp>
      <p:sp>
        <p:nvSpPr>
          <p:cNvPr id="16" name="Text 14"/>
          <p:cNvSpPr txBox="1"/>
          <p:nvPr/>
        </p:nvSpPr>
        <p:spPr>
          <a:xfrm>
            <a:off x="5558455" y="2873593"/>
            <a:ext cx="4200909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Examples: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5558455" y="3377733"/>
            <a:ext cx="4200909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558455" y="3730630"/>
            <a:ext cx="4200909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587913" y="4184355"/>
            <a:ext cx="95135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benefits of motivation for a sports performer:</a:t>
            </a:r>
            <a:endParaRPr lang="en-US" sz="1200" dirty="0"/>
          </a:p>
        </p:txBody>
      </p:sp>
      <p:sp>
        <p:nvSpPr>
          <p:cNvPr id="20" name="Text 18"/>
          <p:cNvSpPr txBox="1"/>
          <p:nvPr/>
        </p:nvSpPr>
        <p:spPr>
          <a:xfrm>
            <a:off x="587913" y="4587667"/>
            <a:ext cx="374127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B3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962040" y="4869985"/>
            <a:ext cx="4222288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22" name="Text 20"/>
          <p:cNvSpPr txBox="1"/>
          <p:nvPr/>
        </p:nvSpPr>
        <p:spPr>
          <a:xfrm>
            <a:off x="5344668" y="4587667"/>
            <a:ext cx="374127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B3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5718795" y="4869985"/>
            <a:ext cx="4222288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24" name="Text 22"/>
          <p:cNvSpPr txBox="1"/>
          <p:nvPr/>
        </p:nvSpPr>
        <p:spPr>
          <a:xfrm>
            <a:off x="587913" y="5091806"/>
            <a:ext cx="374127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B3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962040" y="5374124"/>
            <a:ext cx="4222288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26" name="Text 24"/>
          <p:cNvSpPr txBox="1"/>
          <p:nvPr/>
        </p:nvSpPr>
        <p:spPr>
          <a:xfrm>
            <a:off x="5344668" y="5091806"/>
            <a:ext cx="374127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B3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5718795" y="5374124"/>
            <a:ext cx="4222288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28" name="Text 26"/>
          <p:cNvSpPr txBox="1"/>
          <p:nvPr/>
        </p:nvSpPr>
        <p:spPr>
          <a:xfrm>
            <a:off x="587913" y="5797601"/>
            <a:ext cx="95135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does goal setting influence motivation? Two things: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801700" y="6251326"/>
            <a:ext cx="908593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01700" y="6654637"/>
            <a:ext cx="908593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87913" y="7178942"/>
            <a:ext cx="4275734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Area D</a:t>
            </a:r>
            <a:endParaRPr lang="en-US" sz="950" dirty="0"/>
          </a:p>
        </p:txBody>
      </p:sp>
      <p:sp>
        <p:nvSpPr>
          <p:cNvPr id="3" name="Text 1"/>
          <p:cNvSpPr txBox="1"/>
          <p:nvPr/>
        </p:nvSpPr>
        <p:spPr>
          <a:xfrm>
            <a:off x="8604915" y="7178942"/>
            <a:ext cx="1496507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 8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587913" y="322649"/>
            <a:ext cx="9513509" cy="554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D020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SMARTER GOALS</a:t>
            </a:r>
            <a:endParaRPr lang="en-US" sz="2500" dirty="0"/>
          </a:p>
        </p:txBody>
      </p:sp>
      <p:sp>
        <p:nvSpPr>
          <p:cNvPr id="5" name="Text 3"/>
          <p:cNvSpPr txBox="1"/>
          <p:nvPr/>
        </p:nvSpPr>
        <p:spPr>
          <a:xfrm>
            <a:off x="587913" y="907451"/>
            <a:ext cx="9513509" cy="4033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Seven letters in this specification. The last two are the ones people forget.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587913" y="1361176"/>
            <a:ext cx="1252179" cy="1512418"/>
          </a:xfrm>
          <a:prstGeom prst="roundRect">
            <a:avLst>
              <a:gd name="adj" fmla="val 4381"/>
            </a:avLst>
          </a:prstGeom>
          <a:solidFill>
            <a:srgbClr val="F6ECDD"/>
          </a:solidFill>
          <a:ln/>
        </p:spPr>
      </p:sp>
      <p:sp>
        <p:nvSpPr>
          <p:cNvPr id="7" name="Text 5"/>
          <p:cNvSpPr txBox="1"/>
          <p:nvPr/>
        </p:nvSpPr>
        <p:spPr>
          <a:xfrm>
            <a:off x="587913" y="1462004"/>
            <a:ext cx="1252179" cy="4537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B36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716186" y="2369454"/>
            <a:ext cx="995635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16186" y="2742517"/>
            <a:ext cx="995635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946986" y="1361176"/>
            <a:ext cx="1252179" cy="1512418"/>
          </a:xfrm>
          <a:prstGeom prst="roundRect">
            <a:avLst>
              <a:gd name="adj" fmla="val 4381"/>
            </a:avLst>
          </a:prstGeom>
          <a:solidFill>
            <a:srgbClr val="F6ECDD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1946986" y="1462004"/>
            <a:ext cx="1252179" cy="4537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B36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</a:t>
            </a:r>
            <a:endParaRPr lang="en-US" sz="2400" dirty="0"/>
          </a:p>
        </p:txBody>
      </p:sp>
      <p:sp>
        <p:nvSpPr>
          <p:cNvPr id="12" name="Shape 10"/>
          <p:cNvSpPr/>
          <p:nvPr/>
        </p:nvSpPr>
        <p:spPr>
          <a:xfrm>
            <a:off x="2075258" y="2369454"/>
            <a:ext cx="995635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2075258" y="2742517"/>
            <a:ext cx="995635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306059" y="1361176"/>
            <a:ext cx="1252179" cy="1512418"/>
          </a:xfrm>
          <a:prstGeom prst="roundRect">
            <a:avLst>
              <a:gd name="adj" fmla="val 4381"/>
            </a:avLst>
          </a:prstGeom>
          <a:solidFill>
            <a:srgbClr val="F6ECDD"/>
          </a:solidFill>
          <a:ln/>
        </p:spPr>
      </p:sp>
      <p:sp>
        <p:nvSpPr>
          <p:cNvPr id="15" name="Text 13"/>
          <p:cNvSpPr txBox="1"/>
          <p:nvPr/>
        </p:nvSpPr>
        <p:spPr>
          <a:xfrm>
            <a:off x="3306059" y="1462004"/>
            <a:ext cx="1252179" cy="4537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B36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2400" dirty="0"/>
          </a:p>
        </p:txBody>
      </p:sp>
      <p:sp>
        <p:nvSpPr>
          <p:cNvPr id="16" name="Shape 14"/>
          <p:cNvSpPr/>
          <p:nvPr/>
        </p:nvSpPr>
        <p:spPr>
          <a:xfrm>
            <a:off x="3434331" y="2369454"/>
            <a:ext cx="995635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434331" y="2742517"/>
            <a:ext cx="995635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665132" y="1361176"/>
            <a:ext cx="1252179" cy="1512418"/>
          </a:xfrm>
          <a:prstGeom prst="roundRect">
            <a:avLst>
              <a:gd name="adj" fmla="val 4381"/>
            </a:avLst>
          </a:prstGeom>
          <a:solidFill>
            <a:srgbClr val="F6ECDD"/>
          </a:solidFill>
          <a:ln/>
        </p:spPr>
      </p:sp>
      <p:sp>
        <p:nvSpPr>
          <p:cNvPr id="19" name="Text 17"/>
          <p:cNvSpPr txBox="1"/>
          <p:nvPr/>
        </p:nvSpPr>
        <p:spPr>
          <a:xfrm>
            <a:off x="4665132" y="1462004"/>
            <a:ext cx="1252179" cy="4537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B36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</a:t>
            </a:r>
            <a:endParaRPr lang="en-US" sz="2400" dirty="0"/>
          </a:p>
        </p:txBody>
      </p:sp>
      <p:sp>
        <p:nvSpPr>
          <p:cNvPr id="20" name="Shape 18"/>
          <p:cNvSpPr/>
          <p:nvPr/>
        </p:nvSpPr>
        <p:spPr>
          <a:xfrm>
            <a:off x="4793404" y="2369454"/>
            <a:ext cx="995635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793404" y="2742517"/>
            <a:ext cx="995635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024204" y="1361176"/>
            <a:ext cx="1252179" cy="1512418"/>
          </a:xfrm>
          <a:prstGeom prst="roundRect">
            <a:avLst>
              <a:gd name="adj" fmla="val 4381"/>
            </a:avLst>
          </a:prstGeom>
          <a:solidFill>
            <a:srgbClr val="F6ECDD"/>
          </a:solidFill>
          <a:ln/>
        </p:spPr>
      </p:sp>
      <p:sp>
        <p:nvSpPr>
          <p:cNvPr id="23" name="Text 21"/>
          <p:cNvSpPr txBox="1"/>
          <p:nvPr/>
        </p:nvSpPr>
        <p:spPr>
          <a:xfrm>
            <a:off x="6024204" y="1462004"/>
            <a:ext cx="1252179" cy="4537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B36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</a:t>
            </a:r>
            <a:endParaRPr lang="en-US" sz="2400" dirty="0"/>
          </a:p>
        </p:txBody>
      </p:sp>
      <p:sp>
        <p:nvSpPr>
          <p:cNvPr id="24" name="Shape 22"/>
          <p:cNvSpPr/>
          <p:nvPr/>
        </p:nvSpPr>
        <p:spPr>
          <a:xfrm>
            <a:off x="6152476" y="2369454"/>
            <a:ext cx="995635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152476" y="2742517"/>
            <a:ext cx="995635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383277" y="1361176"/>
            <a:ext cx="1252179" cy="1512418"/>
          </a:xfrm>
          <a:prstGeom prst="roundRect">
            <a:avLst>
              <a:gd name="adj" fmla="val 4381"/>
            </a:avLst>
          </a:prstGeom>
          <a:solidFill>
            <a:srgbClr val="FAE6E8"/>
          </a:solidFill>
          <a:ln/>
        </p:spPr>
      </p:sp>
      <p:sp>
        <p:nvSpPr>
          <p:cNvPr id="27" name="Text 25"/>
          <p:cNvSpPr txBox="1"/>
          <p:nvPr/>
        </p:nvSpPr>
        <p:spPr>
          <a:xfrm>
            <a:off x="7383277" y="1462004"/>
            <a:ext cx="1252179" cy="4537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D020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</a:t>
            </a:r>
            <a:endParaRPr lang="en-US" sz="2400" dirty="0"/>
          </a:p>
        </p:txBody>
      </p:sp>
      <p:sp>
        <p:nvSpPr>
          <p:cNvPr id="28" name="Shape 26"/>
          <p:cNvSpPr/>
          <p:nvPr/>
        </p:nvSpPr>
        <p:spPr>
          <a:xfrm>
            <a:off x="7511549" y="2369454"/>
            <a:ext cx="995635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7511549" y="2742517"/>
            <a:ext cx="995635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742350" y="1361176"/>
            <a:ext cx="1252179" cy="1512418"/>
          </a:xfrm>
          <a:prstGeom prst="roundRect">
            <a:avLst>
              <a:gd name="adj" fmla="val 4381"/>
            </a:avLst>
          </a:prstGeom>
          <a:solidFill>
            <a:srgbClr val="FAE6E8"/>
          </a:solidFill>
          <a:ln/>
        </p:spPr>
      </p:sp>
      <p:sp>
        <p:nvSpPr>
          <p:cNvPr id="31" name="Text 29"/>
          <p:cNvSpPr txBox="1"/>
          <p:nvPr/>
        </p:nvSpPr>
        <p:spPr>
          <a:xfrm>
            <a:off x="8742350" y="1462004"/>
            <a:ext cx="1252179" cy="4537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D020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</a:t>
            </a:r>
            <a:endParaRPr lang="en-US" sz="2400" dirty="0"/>
          </a:p>
        </p:txBody>
      </p:sp>
      <p:sp>
        <p:nvSpPr>
          <p:cNvPr id="32" name="Shape 30"/>
          <p:cNvSpPr/>
          <p:nvPr/>
        </p:nvSpPr>
        <p:spPr>
          <a:xfrm>
            <a:off x="8870622" y="2369454"/>
            <a:ext cx="995635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8870622" y="2742517"/>
            <a:ext cx="995635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587913" y="3075249"/>
            <a:ext cx="9513509" cy="1159520"/>
          </a:xfrm>
          <a:prstGeom prst="roundRect">
            <a:avLst>
              <a:gd name="adj" fmla="val 4732"/>
            </a:avLst>
          </a:prstGeom>
          <a:solidFill>
            <a:srgbClr val="F1EFE5"/>
          </a:solidFill>
          <a:ln/>
        </p:spPr>
      </p:sp>
      <p:sp>
        <p:nvSpPr>
          <p:cNvPr id="35" name="Text 33"/>
          <p:cNvSpPr txBox="1"/>
          <p:nvPr/>
        </p:nvSpPr>
        <p:spPr>
          <a:xfrm>
            <a:off x="801700" y="3246656"/>
            <a:ext cx="9085936" cy="9074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Weak goal: </a:t>
            </a:r>
            <a:pPr indent="0" marL="0">
              <a:buNone/>
            </a:pPr>
            <a:r>
              <a:rPr lang="en-US" sz="11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"I want to get fitter."  Not specific, not measurable, no timescale.
</a:t>
            </a:r>
            <a:pPr indent="0" marL="0">
              <a:buNone/>
            </a:pPr>
            <a:r>
              <a:rPr lang="en-US" sz="11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SMARTER goal: </a:t>
            </a:r>
            <a:pPr indent="0" marL="0">
              <a:buNone/>
            </a:pPr>
            <a:r>
              <a:rPr lang="en-US" sz="11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"I will improve my bleep test score from level 7.4 to level 9.2 by the end of March, recorded in my training diary after each retest."</a:t>
            </a:r>
            <a:endParaRPr lang="en-US" sz="1150" dirty="0"/>
          </a:p>
        </p:txBody>
      </p:sp>
      <p:sp>
        <p:nvSpPr>
          <p:cNvPr id="36" name="Text 34"/>
          <p:cNvSpPr txBox="1"/>
          <p:nvPr/>
        </p:nvSpPr>
        <p:spPr>
          <a:xfrm>
            <a:off x="587913" y="4436425"/>
            <a:ext cx="95135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Now write your own, using your test results. Check it against all seven letters:</a:t>
            </a:r>
            <a:endParaRPr lang="en-US" sz="1200" dirty="0"/>
          </a:p>
        </p:txBody>
      </p:sp>
      <p:sp>
        <p:nvSpPr>
          <p:cNvPr id="37" name="Text 35"/>
          <p:cNvSpPr txBox="1"/>
          <p:nvPr/>
        </p:nvSpPr>
        <p:spPr>
          <a:xfrm>
            <a:off x="587913" y="4839736"/>
            <a:ext cx="9513509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short-term goal (between one day and one month):</a:t>
            </a:r>
            <a:endParaRPr lang="en-US" sz="1150" dirty="0"/>
          </a:p>
        </p:txBody>
      </p:sp>
      <p:sp>
        <p:nvSpPr>
          <p:cNvPr id="38" name="Shape 36"/>
          <p:cNvSpPr/>
          <p:nvPr/>
        </p:nvSpPr>
        <p:spPr>
          <a:xfrm>
            <a:off x="801700" y="5343876"/>
            <a:ext cx="908593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801700" y="5747187"/>
            <a:ext cx="908593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40" name="Text 38"/>
          <p:cNvSpPr txBox="1"/>
          <p:nvPr/>
        </p:nvSpPr>
        <p:spPr>
          <a:xfrm>
            <a:off x="587913" y="6049670"/>
            <a:ext cx="9513509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long-term goal (say the timescale):</a:t>
            </a:r>
            <a:endParaRPr lang="en-US" sz="1150" dirty="0"/>
          </a:p>
        </p:txBody>
      </p:sp>
      <p:sp>
        <p:nvSpPr>
          <p:cNvPr id="41" name="Shape 39"/>
          <p:cNvSpPr/>
          <p:nvPr/>
        </p:nvSpPr>
        <p:spPr>
          <a:xfrm>
            <a:off x="801700" y="6553810"/>
            <a:ext cx="908593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801700" y="6957121"/>
            <a:ext cx="908593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87913" y="7178942"/>
            <a:ext cx="4275734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Area D</a:t>
            </a:r>
            <a:endParaRPr lang="en-US" sz="950" dirty="0"/>
          </a:p>
        </p:txBody>
      </p:sp>
      <p:sp>
        <p:nvSpPr>
          <p:cNvPr id="3" name="Text 1"/>
          <p:cNvSpPr txBox="1"/>
          <p:nvPr/>
        </p:nvSpPr>
        <p:spPr>
          <a:xfrm>
            <a:off x="8604915" y="7178942"/>
            <a:ext cx="1496507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 9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587913" y="322649"/>
            <a:ext cx="9513509" cy="554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D020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SHORT-TERM AND LONG-TERM GOALS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587913" y="957864"/>
            <a:ext cx="4628482" cy="1613245"/>
          </a:xfrm>
          <a:prstGeom prst="roundRect">
            <a:avLst>
              <a:gd name="adj" fmla="val 3968"/>
            </a:avLst>
          </a:prstGeom>
          <a:solidFill>
            <a:srgbClr val="E4EFE8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801700" y="1088941"/>
            <a:ext cx="4200909" cy="3528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C6E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Short-term goals</a:t>
            </a:r>
            <a:endParaRPr lang="en-US" sz="1500" dirty="0"/>
          </a:p>
        </p:txBody>
      </p:sp>
      <p:sp>
        <p:nvSpPr>
          <p:cNvPr id="7" name="Text 5"/>
          <p:cNvSpPr txBox="1"/>
          <p:nvPr/>
        </p:nvSpPr>
        <p:spPr>
          <a:xfrm>
            <a:off x="801700" y="1512418"/>
            <a:ext cx="4200909" cy="9578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over a s________ period of time: between ________ day and ________ month.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5344668" y="957864"/>
            <a:ext cx="4628482" cy="1613245"/>
          </a:xfrm>
          <a:prstGeom prst="roundRect">
            <a:avLst>
              <a:gd name="adj" fmla="val 3968"/>
            </a:avLst>
          </a:prstGeom>
          <a:solidFill>
            <a:srgbClr val="E3EDF3"/>
          </a:solidFill>
          <a:ln/>
        </p:spPr>
      </p:sp>
      <p:sp>
        <p:nvSpPr>
          <p:cNvPr id="9" name="Text 7"/>
          <p:cNvSpPr txBox="1"/>
          <p:nvPr/>
        </p:nvSpPr>
        <p:spPr>
          <a:xfrm>
            <a:off x="5558455" y="1088941"/>
            <a:ext cx="4200909" cy="3528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5C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Long-term goals</a:t>
            </a:r>
            <a:endParaRPr lang="en-US" sz="1500" dirty="0"/>
          </a:p>
        </p:txBody>
      </p:sp>
      <p:sp>
        <p:nvSpPr>
          <p:cNvPr id="10" name="Text 8"/>
          <p:cNvSpPr txBox="1"/>
          <p:nvPr/>
        </p:nvSpPr>
        <p:spPr>
          <a:xfrm>
            <a:off x="5558455" y="1512418"/>
            <a:ext cx="4200909" cy="9578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they want to achieve in the l________ t______, and the best way of doing this.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587913" y="2772766"/>
            <a:ext cx="9513509" cy="1361176"/>
          </a:xfrm>
          <a:prstGeom prst="roundRect">
            <a:avLst>
              <a:gd name="adj" fmla="val 4702"/>
            </a:avLst>
          </a:prstGeom>
          <a:solidFill>
            <a:srgbClr val="FAE6E8"/>
          </a:solidFill>
          <a:ln/>
        </p:spPr>
      </p:sp>
      <p:sp>
        <p:nvSpPr>
          <p:cNvPr id="12" name="Text 10"/>
          <p:cNvSpPr txBox="1"/>
          <p:nvPr/>
        </p:nvSpPr>
        <p:spPr>
          <a:xfrm>
            <a:off x="801700" y="2944173"/>
            <a:ext cx="9085936" cy="11091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real two-mark question. </a:t>
            </a:r>
            <a:pPr indent="0" marL="0">
              <a:buNone/>
            </a:pPr>
            <a:r>
              <a:rPr lang="en-US" sz="11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"Adam's coach has set him a short-term goal. Describe one other type of goal that Adam's coach could set." The mark scheme gave: "Long-term goals (1) are set over a long period of time or timescale (1)." It accepted an example with an appropriate timescale, such as a season, and </a:t>
            </a:r>
            <a:pPr indent="0" marL="0">
              <a:buNone/>
            </a:pPr>
            <a:r>
              <a:rPr lang="en-US" sz="11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refused an example of a goal with no timescale at all.</a:t>
            </a:r>
            <a:endParaRPr lang="en-US" sz="1150" dirty="0"/>
          </a:p>
        </p:txBody>
      </p:sp>
      <p:sp>
        <p:nvSpPr>
          <p:cNvPr id="13" name="Text 11"/>
          <p:cNvSpPr txBox="1"/>
          <p:nvPr/>
        </p:nvSpPr>
        <p:spPr>
          <a:xfrm>
            <a:off x="587913" y="4335597"/>
            <a:ext cx="95135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turn. Describe a long-term goal for a performer, and make sure the timescale is in it: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01700" y="4839736"/>
            <a:ext cx="908593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01700" y="5263213"/>
            <a:ext cx="908593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01700" y="5686690"/>
            <a:ext cx="908593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587913" y="6352154"/>
            <a:ext cx="95135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 your own: did you name the type of goal (1) and give the timescale (1)?        My mark:        / 2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C3 Area D Student Booklet</dc:title>
  <dc:subject>PptxGenJS Presentation</dc:subject>
  <dc:creator>DHS PE Department</dc:creator>
  <cp:lastModifiedBy>DHS PE Department</cp:lastModifiedBy>
  <cp:revision>1</cp:revision>
  <dcterms:created xsi:type="dcterms:W3CDTF">2026-08-31T12:05:32Z</dcterms:created>
  <dcterms:modified xsi:type="dcterms:W3CDTF">2026-08-31T12:05:32Z</dcterms:modified>
</cp:coreProperties>
</file>