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last content area, and the one that pulls the other three together: a programme needs components from A, test results from B and methods from C. Spec Issue 4 p.47. Two weeks, then revision and the mock in week 31.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lifestyle check is where programmes usually fail: seven sessions a week for someone who works evenings is not individual differences. Booklet pages 5 and 6 hold the planner.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 D3 verbatim. Learn the definition word for word: internal mechanisms and external stimuli that arouse and direct behaviour. Intrinsic comes from within, extrinsic from outside.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BTEC version has seven letters, and E for exciting and R for recorded are the two most often forgotten.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 D3 verbatim: specific, measurable, achievable, realistic, time-related, exciting, recorded. Note it is time-RELATED in this specification, not time-bound.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timescale is the examinable detail, and the mark scheme refuses answers that give a goal without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D is short on content but high on synergy: it is the natural place for the six-mark questions that sample across the component.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 D3 plus January 2026 question 3(d). The timescale is the mark: a goal described without one is refused.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synoptic task of the whole component: it needs areas A, B, C and D together. Booklet pages 8 and 9 hold the template.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past-paper area D questions from Jan 2024, Jun 2024, Jan 2025, May 2025, Jan 2026 and the sample. This is also the last content lesson before revision begins in week 31.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A3 for the wall and A5 for books. This is the last content organiser: the set of four covers the whole examined component.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D1 opens. The aim and objective distinction is precise in the spec and is worth teaching carefully.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 D1 verbatim. Worked example: aim, to make the first team by September. Objective, to improve aerobic endurance using continuous training three times a week.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Their own area B test data is the evidence base for the objective. Booklet page 3 holds the interview sheet.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Doors-open routine. Circulate to check SEND students have started; read questions aloud after 1 minute.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 D2 verbatim. Everything here is recall from areas A and C: the new skill is putting it together for one named person.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1E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858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2103120"/>
            <a:ext cx="11155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area D.</a:t>
            </a:r>
            <a:endParaRPr lang="en-US" sz="6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611880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fitness programming to improve fitness and sports performance</a:t>
            </a:r>
            <a:endParaRPr lang="en-US" sz="19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4937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B97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11 · Weeks 29 and 30 · Exam: Thu 6 May 2027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29 · Lesson 3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3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 full programme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 week of training for a real performer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Justify every choice against their aim and their test results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programme against all the principles of training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3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does FITT stand for?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Name three additional principles of training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Which method would you choose to improve aerobic endurance?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Frequency · intensity · time · type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Any three of the seven: progressive overload, specificity, individual differences, adaptation, reversibility, variation, rest and recovery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Continuous, Fartlek, interval or circuit training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3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week that would actually work.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108813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one training week for your partner, using their aim, their objective and their test results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session: the method, the component it develops, and the FITT detail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audit it: does it show progressive overload, specificity, variation, and rest and recovery?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Finally, could they actually do this week, given the lifestyle information they gave you?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30 · Lesson 4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4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motivation in specification language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difference between intrinsic and extrinsic motivation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benefits of motivation for a sports performer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4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Name the four things a programme design must include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What does specificity mean?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Why does a programme need rest and recovery?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Use personal information · select appropriate methods · apply FITT · apply the additional principles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Training should meet the needs of the sport or the fitness goals to be developed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To allow the body to recover and adapt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4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motivation is.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91640"/>
            <a:ext cx="10881360" cy="1005840"/>
          </a:xfrm>
          <a:prstGeom prst="roundRect">
            <a:avLst>
              <a:gd name="adj" fmla="val 7273"/>
            </a:avLst>
          </a:prstGeom>
          <a:solidFill>
            <a:srgbClr val="F6ECDD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68680" y="196596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 </a:t>
            </a:r>
            <a:pPr indent="0" marL="0">
              <a:buNone/>
            </a:pPr>
            <a:r>
              <a:rPr lang="en-US" sz="20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mechanisms and external stimuli that arouse and direct behaviour.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2926080"/>
            <a:ext cx="5303520" cy="2011680"/>
          </a:xfrm>
          <a:prstGeom prst="roundRect">
            <a:avLst>
              <a:gd name="adj" fmla="val 3636"/>
            </a:avLst>
          </a:prstGeom>
          <a:solidFill>
            <a:srgbClr val="E4EFE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68680" y="31089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Intrinsic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868680" y="3611880"/>
            <a:ext cx="4846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from inside the performer: enjoyment, satisfaction, pride in improving, the feeling of playing well.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17920" y="2926080"/>
            <a:ext cx="5303520" cy="2011680"/>
          </a:xfrm>
          <a:prstGeom prst="roundRect">
            <a:avLst>
              <a:gd name="adj" fmla="val 3636"/>
            </a:avLst>
          </a:prstGeom>
          <a:solidFill>
            <a:srgbClr val="E3EDF3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446520" y="31089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Extrinsic</a:t>
            </a: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6446520" y="3611880"/>
            <a:ext cx="4846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from outside the performer: trophies, medals, prize money, praise from a coach, selection for a team.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516636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of motivation for the performer: increased participation · maintaining training and intensity · increased fitness · improved performance.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30 · Lesson 5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5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SMARTER goals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what each letter of SMARTER stands for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whether a goal meets each letter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Rewrite a weak goal so it meets all seven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5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Define motivation, in specification words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Give an example of intrinsic motivation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Give an example of extrinsic motivation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The internal mechanisms and external stimuli that arouse and direct behaviour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Enjoyment, satisfaction, pride in improving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Trophies, medals, prize money, praise, selection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5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SMARTER, all seven letters.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6ECDD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640080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34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212848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6ECDD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2212848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3400" dirty="0"/>
          </a:p>
        </p:txBody>
      </p:sp>
      <p:sp>
        <p:nvSpPr>
          <p:cNvPr id="11" name="Text 9"/>
          <p:cNvSpPr txBox="1"/>
          <p:nvPr/>
        </p:nvSpPr>
        <p:spPr>
          <a:xfrm>
            <a:off x="2304288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785616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6ECDD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3785616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400" dirty="0"/>
          </a:p>
        </p:txBody>
      </p:sp>
      <p:sp>
        <p:nvSpPr>
          <p:cNvPr id="14" name="Text 12"/>
          <p:cNvSpPr txBox="1"/>
          <p:nvPr/>
        </p:nvSpPr>
        <p:spPr>
          <a:xfrm>
            <a:off x="3877056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Achievable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358384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6ECDD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5358384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3400" dirty="0"/>
          </a:p>
        </p:txBody>
      </p:sp>
      <p:sp>
        <p:nvSpPr>
          <p:cNvPr id="17" name="Text 15"/>
          <p:cNvSpPr txBox="1"/>
          <p:nvPr/>
        </p:nvSpPr>
        <p:spPr>
          <a:xfrm>
            <a:off x="5449824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931152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6ECDD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931152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3400" dirty="0"/>
          </a:p>
        </p:txBody>
      </p:sp>
      <p:sp>
        <p:nvSpPr>
          <p:cNvPr id="20" name="Text 18"/>
          <p:cNvSpPr txBox="1"/>
          <p:nvPr/>
        </p:nvSpPr>
        <p:spPr>
          <a:xfrm>
            <a:off x="7022592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Time-related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503920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AE6E8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503920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3400" dirty="0"/>
          </a:p>
        </p:txBody>
      </p:sp>
      <p:sp>
        <p:nvSpPr>
          <p:cNvPr id="23" name="Text 21"/>
          <p:cNvSpPr txBox="1"/>
          <p:nvPr/>
        </p:nvSpPr>
        <p:spPr>
          <a:xfrm>
            <a:off x="8595360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Exciting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10076688" y="1920240"/>
            <a:ext cx="1463040" cy="1554480"/>
          </a:xfrm>
          <a:prstGeom prst="roundRect">
            <a:avLst>
              <a:gd name="adj" fmla="val 5000"/>
            </a:avLst>
          </a:prstGeom>
          <a:solidFill>
            <a:srgbClr val="FAE6E8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10076688" y="21031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3400" dirty="0"/>
          </a:p>
        </p:txBody>
      </p:sp>
      <p:sp>
        <p:nvSpPr>
          <p:cNvPr id="26" name="Text 24"/>
          <p:cNvSpPr txBox="1"/>
          <p:nvPr/>
        </p:nvSpPr>
        <p:spPr>
          <a:xfrm>
            <a:off x="10168128" y="274320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Recorded</a:t>
            </a:r>
            <a:endParaRPr lang="en-US" sz="1250" dirty="0"/>
          </a:p>
        </p:txBody>
      </p:sp>
      <p:sp>
        <p:nvSpPr>
          <p:cNvPr id="27" name="Text 25"/>
          <p:cNvSpPr txBox="1"/>
          <p:nvPr/>
        </p:nvSpPr>
        <p:spPr>
          <a:xfrm>
            <a:off x="640080" y="37490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last two are the ones people forget. Exciting means the goal motivates the performer. Recorded means it is written down and tracked.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0080" y="4434840"/>
            <a:ext cx="10881360" cy="1371600"/>
          </a:xfrm>
          <a:prstGeom prst="roundRect">
            <a:avLst>
              <a:gd name="adj" fmla="val 5333"/>
            </a:avLst>
          </a:prstGeom>
          <a:solidFill>
            <a:srgbClr val="F1EFE5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868680" y="461772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goal:  </a:t>
            </a:r>
            <a:pPr indent="0" marL="0">
              <a:buNone/>
            </a:pPr>
            <a:r>
              <a:rPr lang="en-US" sz="15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want to get fitter."   Not specific, not measurable, no timescale.
</a:t>
            </a:r>
            <a:pPr indent="0" marL="0">
              <a:buNone/>
            </a:pPr>
            <a:r>
              <a:rPr lang="en-US" sz="150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goal:  </a:t>
            </a:r>
            <a:pPr indent="0" marL="0">
              <a:buNone/>
            </a:pPr>
            <a:r>
              <a:rPr lang="en-US" sz="15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will improve my bleep test score from level 7.4 to level 9.2 by the end of March, recorded in my training diary after each retest."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30 · Lesson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6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Short-term and long-term goals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difference between short-term and long-term goals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the timescale that defines a short-term goal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goal setting influences motivation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area D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so far, put to work.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A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components and principles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components the sport needs, and FITT plus the additional principles.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42900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E3EDF3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361188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B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361188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test results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361188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testing showed is strong and what is weak.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6ECDD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40080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AREA C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training methods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method develops the component that came back weak.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06840" y="18288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AE6E8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9189720" y="201168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D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9189720" y="23317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programme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9189720" y="3154680"/>
            <a:ext cx="2240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information, a designed programme, and the motivation to stick to it.</a:t>
            </a:r>
            <a:endParaRPr lang="en-US" sz="130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49377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sections: the personal information you need before designing anything, the programme itself, and the motivation that keeps the performer training.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do the seven letters of SMARTER stand for?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Which two letters are most often forgotten?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Rewrite this so it is specific and measurable: "I want to get stronger."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Specific · measurable · achievable · realistic · time-related · exciting · recorded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Exciting and recorded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Any answer with a number and a timescale, e.g. increase my 1RM bench press from 40kg to 50kg by April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6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types of goal.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5303520" cy="1828800"/>
          </a:xfrm>
          <a:prstGeom prst="roundRect">
            <a:avLst>
              <a:gd name="adj" fmla="val 4000"/>
            </a:avLst>
          </a:prstGeom>
          <a:solidFill>
            <a:srgbClr val="E4EF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68680" y="19202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Short-term goals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246888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over a short period of time: between one day and one month.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217920" y="1737360"/>
            <a:ext cx="5303520" cy="1828800"/>
          </a:xfrm>
          <a:prstGeom prst="roundRect">
            <a:avLst>
              <a:gd name="adj" fmla="val 4000"/>
            </a:avLst>
          </a:prstGeom>
          <a:solidFill>
            <a:srgbClr val="E3EDF3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446520" y="19202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goals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6446520" y="246888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performer wants to achieve in the long term, and the best way of doing this.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40080" y="3794760"/>
            <a:ext cx="10881360" cy="1188720"/>
          </a:xfrm>
          <a:prstGeom prst="roundRect">
            <a:avLst>
              <a:gd name="adj" fmla="val 6154"/>
            </a:avLst>
          </a:prstGeom>
          <a:solidFill>
            <a:srgbClr val="FAE6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68680" y="3977640"/>
            <a:ext cx="10424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two-mark question:  </a:t>
            </a:r>
            <a:pPr indent="0" marL="0">
              <a:buNone/>
            </a:pPr>
            <a:r>
              <a:rPr lang="en-US" sz="14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"Adam's coach has set him a short-term goal. Describe one other type of goal that Adam's coach could set." The mark scheme gave: "Long-term goals (1) are set over a long period of time or timescale (1)." It accepted an example with an appropriate timescale, such as a season, and refused an example of a goal with no timescale at all.</a:t>
            </a:r>
            <a:endParaRPr lang="en-US" sz="145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521208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influence of goal setting on motivation: it provides direction for behaviour, and maintains focus on the task in hand.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30 · Lesson 7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7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the programme together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full programme with aims, objectives, methods and goals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motivational techniques that suit the performer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Justify every choice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7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timescale defines a short-term goal?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How does goal setting influence motivation?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Name two benefits of motivation for a performer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Between one day and one month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It provides direction for behaviour and maintains focus on the task in hand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Any two: increased participation · maintaining training and intensity · increased fitness · improved performance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7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complete programme.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108813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performer, one full programme: personal information, aim, objective, a training week, and SMARTER goals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one short-term and one long-term goal, both with timescales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how you would keep them motivated, using intrinsic and extrinsic techniques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justify: why these methods, for this performer, given these test results?</a:t>
            </a:r>
            <a:endParaRPr lang="en-US" sz="1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30 · Lesson 8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8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D exam practice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a full set of area D questions under timed conditions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identify-and-expand to every two-mark question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your own work against the real mark scheme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8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Define motivation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Name the seven letters of SMARTER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What is the difference between an aim and an objective?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The internal mechanisms and external stimuli that arouse and direct behaviour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Specific · measurable · achievable · realistic · time-related · exciting · recorded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The aim is what they want to achieve; the objective is how, naming a component and a method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8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PRACTICE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area D marks go missing.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AE6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87452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described without a timescale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983480" y="1874520"/>
            <a:ext cx="6309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 scheme refuses them. Always say how long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97180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 and objective swapped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983480" y="2971800"/>
            <a:ext cx="6309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is what, the objective is how, naming a component and a method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AE6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406908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stopping at five letters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983480" y="4069080"/>
            <a:ext cx="6309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exciting and recorded are worth marks too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507492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516636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defined loosely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983480" y="5166360"/>
            <a:ext cx="6309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the specification wording: internal mechanisms and external stimuli that arouse and direct behaviour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organiser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area D on one slide.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645920"/>
            <a:ext cx="3520440" cy="4297680"/>
          </a:xfrm>
          <a:prstGeom prst="roundRect">
            <a:avLst>
              <a:gd name="adj" fmla="val 2078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176479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D1 and D2 Information and design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212848"/>
            <a:ext cx="31546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information needed: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aims, details of what they would like to achieve for the selected sport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objectives, how they intend to meet their aims using an appropriate component of fitness and method of training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lifestyle and physical activity history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attitudes, the mind and personal motivation for training.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design: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use the personal information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select an appropriate training method or activity for improving or maintaining the selected components of physical or skill-related fitness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apply the FITT principles and the additional principles of training.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389120" y="1645920"/>
            <a:ext cx="3520440" cy="4297680"/>
          </a:xfrm>
          <a:prstGeom prst="roundRect">
            <a:avLst>
              <a:gd name="adj" fmla="val 2078"/>
            </a:avLst>
          </a:prstGeom>
          <a:solidFill>
            <a:srgbClr val="F6ECDD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4572000" y="176479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D3 Motivation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4572000" y="2212848"/>
            <a:ext cx="31546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Motivation: the internal mechanisms and external stimuli that arouse and direct behaviour.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Types: intrinsic (from within: enjoyment, satisfaction, pride) and extrinsic (from outside: trophies, medals, prize money, praise, selection).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of motivation for the performer: increased participation · maintaining training and intensity · increased fitness · improved performance.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 of goal setting on motivation: provides direction for behaviour · maintains focus on the task in hand.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8138160" y="1645920"/>
            <a:ext cx="3520440" cy="4297680"/>
          </a:xfrm>
          <a:prstGeom prst="roundRect">
            <a:avLst>
              <a:gd name="adj" fmla="val 2078"/>
            </a:avLst>
          </a:prstGeom>
          <a:solidFill>
            <a:srgbClr val="FAE6E8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321040" y="176479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D3 Goals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8321040" y="2212848"/>
            <a:ext cx="31546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SMARTER: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specific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measurable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achievable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realistic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time-related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exciting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recorded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goals: set over a short period of time, between one day and one month.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goals: what they want to achieve in the long term, and the best way of doing this.</a:t>
            </a:r>
            <a:endParaRPr lang="en-US" sz="850" dirty="0"/>
          </a:p>
          <a:p>
            <a:pPr indent="0" marL="0">
              <a:buNone/>
            </a:pP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goal described without a timescale is refused by the mark scheme.</a:t>
            </a:r>
            <a:endParaRPr lang="en-US" sz="85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608076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programme needs all four areas: the components from A, the test results from B, the methods from C, and the goals and motivation from D.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1F1E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56032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Booklet answers.</a:t>
            </a:r>
            <a:endParaRPr lang="en-US" sz="48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36576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slide per booklet page. The booklet page number is on each slide.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29 · Lesson 1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1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information you need first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difference between an aim and an objective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personal information needed before designing a programme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that information for a real performer</a:t>
            </a:r>
            <a:endParaRPr lang="en-US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answers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PAGE 3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information and programme design.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73736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800600" y="1737360"/>
            <a:ext cx="6492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of what they would like to achieve for the selected sport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542032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633472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800600" y="2633472"/>
            <a:ext cx="6492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they intend to meet their aims, using an appropriate component of fitness and method of training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438144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529584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Lifestyle and physical activity history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800600" y="3529584"/>
            <a:ext cx="6492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already do and have done before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334256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4425696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Attitudes, the mind and personal motivation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800600" y="4425696"/>
            <a:ext cx="6492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they feel about training and what drives them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5230368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41248" y="5321808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design</a:t>
            </a:r>
            <a:endParaRPr lang="en-US" sz="1550" dirty="0"/>
          </a:p>
        </p:txBody>
      </p:sp>
      <p:sp>
        <p:nvSpPr>
          <p:cNvPr id="20" name="Text 18"/>
          <p:cNvSpPr txBox="1"/>
          <p:nvPr/>
        </p:nvSpPr>
        <p:spPr>
          <a:xfrm>
            <a:off x="4800600" y="5321808"/>
            <a:ext cx="6492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personal information · select an appropriate method or activity for the components being improved or maintained · apply FITT and the additional principles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answers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PAGE 7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73736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3520440" y="1737360"/>
            <a:ext cx="7772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mechanisms and external stimuli that arouse and direct behaviour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542032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633472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3520440" y="2633472"/>
            <a:ext cx="7772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within the performer: enjoyment, satisfaction, pride in improving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438144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529584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Extrinsic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3520440" y="3529584"/>
            <a:ext cx="7772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outside: trophies, medals, prize money, praise, selection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334256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4425696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of motivation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3520440" y="4425696"/>
            <a:ext cx="7772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participation · maintaining training and intensity · increased fitness · improved performance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5230368"/>
            <a:ext cx="10881360" cy="786384"/>
          </a:xfrm>
          <a:prstGeom prst="roundRect">
            <a:avLst>
              <a:gd name="adj" fmla="val 5814"/>
            </a:avLst>
          </a:prstGeom>
          <a:solidFill>
            <a:srgbClr val="F1EFE5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41248" y="5321808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 of goal setting</a:t>
            </a:r>
            <a:endParaRPr lang="en-US" sz="1550" dirty="0"/>
          </a:p>
        </p:txBody>
      </p:sp>
      <p:sp>
        <p:nvSpPr>
          <p:cNvPr id="20" name="Text 18"/>
          <p:cNvSpPr txBox="1"/>
          <p:nvPr/>
        </p:nvSpPr>
        <p:spPr>
          <a:xfrm>
            <a:off x="3520440" y="5321808"/>
            <a:ext cx="77724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direction for behaviour · maintains focus on the task in hand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answers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PAGE 10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SMARTER and types of goal.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828800"/>
            <a:ext cx="25603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3520440" y="1828800"/>
            <a:ext cx="777240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· measurable · achievable · realistic · time-related · exciting · recorded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78892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880360"/>
            <a:ext cx="25603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goals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3520440" y="2880360"/>
            <a:ext cx="777240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over a short period of time, between one day and one month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84048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1EFE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931920"/>
            <a:ext cx="25603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goals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3520440" y="3931920"/>
            <a:ext cx="777240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want to achieve in the long term, and the best way of doing this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892040"/>
            <a:ext cx="10881360" cy="941832"/>
          </a:xfrm>
          <a:prstGeom prst="roundRect">
            <a:avLst>
              <a:gd name="adj" fmla="val 4854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4983480"/>
            <a:ext cx="25603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examiner's warning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3520440" y="4983480"/>
            <a:ext cx="777240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goal described without a timescale is refused. Always give the timescale</a:t>
            </a:r>
            <a:endParaRPr lang="en-US" sz="13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answers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BOOKLET PAGE 12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Self-test.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1EFE5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73736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1783080" y="173736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is what they want to achieve; the objective is how, naming a component of fitness and a method of training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42316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51460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1783080" y="251460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Aims, objectives, lifestyle and physical activity history, attitudes and personal motivation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20040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1EFE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329184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1783080" y="329184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mechanisms and external stimuli that arouse and direct behaviour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397764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406908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1783080" y="406908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from within, extrinsic from outside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475488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1EFE5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41248" y="484632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50" dirty="0"/>
          </a:p>
        </p:txBody>
      </p:sp>
      <p:sp>
        <p:nvSpPr>
          <p:cNvPr id="20" name="Text 18"/>
          <p:cNvSpPr txBox="1"/>
          <p:nvPr/>
        </p:nvSpPr>
        <p:spPr>
          <a:xfrm>
            <a:off x="1783080" y="484632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Specific, measurable, achievable, realistic, time-related, exciting, recorded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40080" y="5532120"/>
            <a:ext cx="10881360" cy="667512"/>
          </a:xfrm>
          <a:prstGeom prst="roundRect">
            <a:avLst>
              <a:gd name="adj" fmla="val 6849"/>
            </a:avLst>
          </a:prstGeom>
          <a:solidFill>
            <a:srgbClr val="FFFFF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41248" y="562356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50" dirty="0"/>
          </a:p>
        </p:txBody>
      </p:sp>
      <p:sp>
        <p:nvSpPr>
          <p:cNvPr id="23" name="Text 21"/>
          <p:cNvSpPr txBox="1"/>
          <p:nvPr/>
        </p:nvSpPr>
        <p:spPr>
          <a:xfrm>
            <a:off x="1783080" y="5623560"/>
            <a:ext cx="950976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one day and one month</a:t>
            </a:r>
            <a:endParaRPr lang="en-US" sz="13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F1E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3774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finished.</a:t>
            </a:r>
            <a:endParaRPr lang="en-US" sz="46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356616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content areas are now taught. From here it is revision, past papers and exam technique.
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31: revision and the mock. Then revision lessons until the exam on Thu 6 May 2027.
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 is in your four booklets.</a:t>
            </a:r>
            <a:endParaRPr lang="en-US" sz="19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6126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97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1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Name the four adaptations from long-term aerobic endurance training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Which training method develops power?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What load and reps develop muscular strength?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Cardiac hypertrophy · decreased resting heart rate · increased strength of respiratory muscles · capillarisation around the alveoli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Plyometrics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High loads and low repetitions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1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things to find out.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E4EF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87452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617720" y="187452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of what they would like to achieve for the selected sport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97180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617720" y="297180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they intend to meet their aims, using an appropriate component of fitness and method of training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E4EF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406908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Lifestyle and physical activity history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617720" y="406908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already do, what they have done before, and what their week actually looks like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507492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5166360"/>
            <a:ext cx="3657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Attitudes, the mind and personal motivation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617720" y="5166360"/>
            <a:ext cx="667512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they feel about training, and what drives them to do it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553212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FAE6E8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868680" y="571500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distinction that matters:  </a:t>
            </a:r>
            <a:pPr indent="0" marL="0">
              <a:buNone/>
            </a:pPr>
            <a:r>
              <a:rPr lang="en-US" sz="15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is WHAT they want to achieve. The objective is HOW they will get there, and it names a component of fitness and a training method.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1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Interview a performer.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828800"/>
            <a:ext cx="108813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pairs, collect all four pieces of personal information from each other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one aim and one objective for your partner. The objective must name a component and a method</a:t>
            </a:r>
            <a:endParaRPr lang="en-US" sz="17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check: could you design a programme from what you have written, or do you still need to ask something?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29 · Lesson 2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005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2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41732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Designing the programme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lesson…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611880"/>
            <a:ext cx="8778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personal information to choose training methods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methods that match the components being developed</a:t>
            </a:r>
            <a:endParaRPr lang="en-US" sz="18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FITT to every session in a programme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2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now.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your book, full sentences, on your own. 5 minutes.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965960"/>
            <a:ext cx="6675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is an aim?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What is an objective, and what two things must it name?</a:t>
            </a:r>
            <a:endParaRPr lang="en-US" sz="19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Name the four pieces of personal information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772400" y="1965960"/>
            <a:ext cx="3749040" cy="3931920"/>
          </a:xfrm>
          <a:prstGeom prst="roundRect">
            <a:avLst>
              <a:gd name="adj" fmla="val 1951"/>
            </a:avLst>
          </a:prstGeom>
          <a:solidFill>
            <a:srgbClr val="F1EFE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001000" y="21488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Answers: reveal after 5 min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01000" y="256032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the performer would like to achieve for their sport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How they intend to meet the aim: it names a component of fitness and a method of training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Aims · objectives · lifestyle and physical activity history · attitudes, the mind and personal motivation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Content area D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789401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2</a:t>
            </a:r>
            <a:endParaRPr lang="en-US" sz="115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749808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information to programme.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E4EFE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1874520"/>
            <a:ext cx="3474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personal information</a:t>
            </a:r>
            <a:endParaRPr lang="en-US" sz="1550" dirty="0"/>
          </a:p>
        </p:txBody>
      </p:sp>
      <p:sp>
        <p:nvSpPr>
          <p:cNvPr id="8" name="Text 6"/>
          <p:cNvSpPr txBox="1"/>
          <p:nvPr/>
        </p:nvSpPr>
        <p:spPr>
          <a:xfrm>
            <a:off x="4434840" y="1874520"/>
            <a:ext cx="68580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programme has to fit their week, their history and what motivates them, or they will not complete it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41248" y="2971800"/>
            <a:ext cx="3474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appropriate methods</a:t>
            </a:r>
            <a:endParaRPr lang="en-US" sz="1550" dirty="0"/>
          </a:p>
        </p:txBody>
      </p:sp>
      <p:sp>
        <p:nvSpPr>
          <p:cNvPr id="11" name="Text 9"/>
          <p:cNvSpPr txBox="1"/>
          <p:nvPr/>
        </p:nvSpPr>
        <p:spPr>
          <a:xfrm>
            <a:off x="4434840" y="2971800"/>
            <a:ext cx="68580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the training method or activity that improves or maintains the components of physical or skill-related fitness they need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E4EFE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248" y="4069080"/>
            <a:ext cx="3474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FITT</a:t>
            </a:r>
            <a:endParaRPr lang="en-US" sz="1550" dirty="0"/>
          </a:p>
        </p:txBody>
      </p:sp>
      <p:sp>
        <p:nvSpPr>
          <p:cNvPr id="14" name="Text 12"/>
          <p:cNvSpPr txBox="1"/>
          <p:nvPr/>
        </p:nvSpPr>
        <p:spPr>
          <a:xfrm>
            <a:off x="4434840" y="4069080"/>
            <a:ext cx="68580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frequency, intensity, time and type, for every session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5074920"/>
            <a:ext cx="10881360" cy="987552"/>
          </a:xfrm>
          <a:prstGeom prst="roundRect">
            <a:avLst>
              <a:gd name="adj" fmla="val 4630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1248" y="5166360"/>
            <a:ext cx="3474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additional principles</a:t>
            </a:r>
            <a:endParaRPr lang="en-US" sz="1550" dirty="0"/>
          </a:p>
        </p:txBody>
      </p:sp>
      <p:sp>
        <p:nvSpPr>
          <p:cNvPr id="17" name="Text 15"/>
          <p:cNvSpPr txBox="1"/>
          <p:nvPr/>
        </p:nvSpPr>
        <p:spPr>
          <a:xfrm>
            <a:off x="4434840" y="5166360"/>
            <a:ext cx="68580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 overload, specificity, individual differences, adaptation, reversibility, variation, rest and recovery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Content Area A Teacher Deck</dc:title>
  <dc:subject>PptxGenJS Presentation</dc:subject>
  <dc:creator>DHS PE Department</dc:creator>
  <cp:lastModifiedBy>DHS PE Department</cp:lastModifiedBy>
  <cp:revision>1</cp:revision>
  <dcterms:created xsi:type="dcterms:W3CDTF">2026-08-31T12:01:49Z</dcterms:created>
  <dcterms:modified xsi:type="dcterms:W3CDTF">2026-08-31T12:01:49Z</dcterms:modified>
</cp:coreProperties>
</file>