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0689336" cy="7562088"/>
  <p:notesSz cx="7562088" cy="10689336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ransfordanthony-walker/Documents/Claude Code/BTEC Centre/site/img/component-3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141413">
              <a:alpha val="60000"/>
            </a:srgbClr>
          </a:solidFill>
          <a:ln/>
        </p:spPr>
      </p:sp>
      <p:sp>
        <p:nvSpPr>
          <p:cNvPr id="4" name="Text 1"/>
          <p:cNvSpPr txBox="1"/>
          <p:nvPr/>
        </p:nvSpPr>
        <p:spPr>
          <a:xfrm>
            <a:off x="641360" y="554553"/>
            <a:ext cx="9085936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</a:t>
            </a:r>
            <a:endParaRPr lang="en-US" sz="1300" dirty="0"/>
          </a:p>
        </p:txBody>
      </p:sp>
      <p:sp>
        <p:nvSpPr>
          <p:cNvPr id="5" name="Text 2"/>
          <p:cNvSpPr txBox="1"/>
          <p:nvPr/>
        </p:nvSpPr>
        <p:spPr>
          <a:xfrm>
            <a:off x="587913" y="2319040"/>
            <a:ext cx="9513509" cy="12099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Revision and exam technique.</a:t>
            </a:r>
            <a:endParaRPr lang="en-US" sz="5000" dirty="0"/>
          </a:p>
        </p:txBody>
      </p:sp>
      <p:sp>
        <p:nvSpPr>
          <p:cNvPr id="6" name="Text 3"/>
          <p:cNvSpPr txBox="1"/>
          <p:nvPr/>
        </p:nvSpPr>
        <p:spPr>
          <a:xfrm>
            <a:off x="641360" y="3528974"/>
            <a:ext cx="8979042" cy="8066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8E5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technique, the four content areas, and past-paper practice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641360" y="5646359"/>
            <a:ext cx="4703308" cy="126034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855147" y="5797601"/>
            <a:ext cx="4275734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NAME:</a:t>
            </a:r>
            <a:endParaRPr lang="en-US" sz="1300" dirty="0"/>
          </a:p>
        </p:txBody>
      </p:sp>
      <p:sp>
        <p:nvSpPr>
          <p:cNvPr id="9" name="Text 6"/>
          <p:cNvSpPr txBox="1"/>
          <p:nvPr/>
        </p:nvSpPr>
        <p:spPr>
          <a:xfrm>
            <a:off x="855147" y="6352154"/>
            <a:ext cx="4275734" cy="352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GRADE:</a:t>
            </a:r>
            <a:endParaRPr lang="en-US" sz="1300" dirty="0"/>
          </a:p>
        </p:txBody>
      </p:sp>
      <p:sp>
        <p:nvSpPr>
          <p:cNvPr id="10" name="Text 7"/>
          <p:cNvSpPr txBox="1"/>
          <p:nvPr/>
        </p:nvSpPr>
        <p:spPr>
          <a:xfrm>
            <a:off x="641360" y="7057949"/>
            <a:ext cx="8017002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8D5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 marks · 1 hour 30 · Thu 6 May 2027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10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AREA D RECALL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23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 your notes and fill this in. Then check against your area booklet and correct in a different colour.</a:t>
            </a:r>
            <a:endParaRPr lang="en-US" sz="12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11590"/>
          <a:ext cx="9513509" cy="914400"/>
        </p:xfrm>
        <a:graphic>
          <a:graphicData uri="http://schemas.openxmlformats.org/drawingml/2006/table">
            <a:tbl>
              <a:tblPr/>
              <a:tblGrid>
                <a:gridCol w="3634374"/>
                <a:gridCol w="5879135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Prompt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 can remember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</a:tr>
              <a:tr h="8570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Aim against objective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0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four pieces of personal information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0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Motivation defined, in specification words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0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Intrinsic against extrinsic, with examples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0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SMARTER, all seven letters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0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Short-term and long-term goals, with timescales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11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PAST PAPER TRACKER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every paper by content area, not just the total. The area with the lowest percentage is where your revision goes next.</a:t>
            </a:r>
            <a:endParaRPr lang="en-US" sz="12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62004"/>
          <a:ext cx="9513509" cy="914400"/>
        </p:xfrm>
        <a:graphic>
          <a:graphicData uri="http://schemas.openxmlformats.org/drawingml/2006/table">
            <a:tbl>
              <a:tblPr/>
              <a:tblGrid>
                <a:gridCol w="1603400"/>
                <a:gridCol w="1015487"/>
                <a:gridCol w="534467"/>
                <a:gridCol w="534467"/>
                <a:gridCol w="534467"/>
                <a:gridCol w="534467"/>
                <a:gridCol w="908594"/>
                <a:gridCol w="3848161"/>
              </a:tblGrid>
              <a:tr h="40331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Paper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Date sat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 / 60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My weakest area, and what I did about it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</a:tr>
              <a:tr h="60496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Sample paper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96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January 2024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96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June 2024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96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January 2025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96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May 2025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96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January 2026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96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Mock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 txBox="1"/>
          <p:nvPr/>
        </p:nvSpPr>
        <p:spPr>
          <a:xfrm>
            <a:off x="587913" y="6150498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total tells you nothing about what to revise. The breakdown does.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12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THE MOCK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mock is only useful if you do something with it. Work through every question you lost marks on, using the mark scheme.</a:t>
            </a:r>
            <a:endParaRPr lang="en-US" sz="12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62004"/>
          <a:ext cx="9513509" cy="914400"/>
        </p:xfrm>
        <a:graphic>
          <a:graphicData uri="http://schemas.openxmlformats.org/drawingml/2006/table">
            <a:tbl>
              <a:tblPr/>
              <a:tblGrid>
                <a:gridCol w="1282720"/>
                <a:gridCol w="1015487"/>
                <a:gridCol w="3313694"/>
                <a:gridCol w="3901608"/>
              </a:tblGrid>
              <a:tr h="403311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Question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Marks lost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Why I lost them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 will write next time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</a:tr>
              <a:tr h="7259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9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9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9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9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9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 txBox="1"/>
          <p:nvPr/>
        </p:nvSpPr>
        <p:spPr>
          <a:xfrm>
            <a:off x="587913" y="6301740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mock mark:        / 60          My weakest content area:                              My one priority: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801700" y="6805879"/>
            <a:ext cx="9085936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13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F1E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LAST WEEK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23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frequency, short sessions. Long heavy revision the night before does less than sleep does.</a:t>
            </a:r>
            <a:endParaRPr lang="en-US" sz="12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11590"/>
          <a:ext cx="9513509" cy="914400"/>
        </p:xfrm>
        <a:graphic>
          <a:graphicData uri="http://schemas.openxmlformats.org/drawingml/2006/table">
            <a:tbl>
              <a:tblPr/>
              <a:tblGrid>
                <a:gridCol w="1603400"/>
                <a:gridCol w="1496507"/>
                <a:gridCol w="2779227"/>
                <a:gridCol w="2137867"/>
                <a:gridCol w="1496507"/>
              </a:tblGrid>
              <a:tr h="4638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When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FE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Calculations drill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F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Knowledge organiser blanked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FE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One six-marker planned and written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FE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Refusals list read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FE5"/>
                    </a:solidFill>
                  </a:tcPr>
                </a:tc>
              </a:tr>
              <a:tr h="60496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Six days out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96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Five days out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96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Four days out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96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Three days out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96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Two days out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96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day before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587913" y="5545531"/>
            <a:ext cx="9513509" cy="1411590"/>
          </a:xfrm>
          <a:prstGeom prst="roundRect">
            <a:avLst>
              <a:gd name="adj" fmla="val 4534"/>
            </a:avLst>
          </a:prstGeom>
          <a:solidFill>
            <a:srgbClr val="E4EFE8"/>
          </a:solidFill>
          <a:ln/>
        </p:spPr>
      </p:sp>
      <p:sp>
        <p:nvSpPr>
          <p:cNvPr id="8" name="Text 5"/>
          <p:cNvSpPr txBox="1"/>
          <p:nvPr/>
        </p:nvSpPr>
        <p:spPr>
          <a:xfrm>
            <a:off x="801700" y="5747187"/>
            <a:ext cx="9085936" cy="11091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day. </a:t>
            </a:r>
            <a:pPr indent="0" marL="0">
              <a:buNone/>
            </a:pPr>
            <a:r>
              <a:rPr lang="en-US" sz="125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the command verb before every question. Identify, then expand, on everything worth two or more marks. Show every calculation. On the six-marker, cover both named components. Use the performer's name and their sport.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2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THE COMMAND VERB FIRST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verb tells you how much to write. Deciding the length before you start is what stops you running out of time at question 3.</a:t>
            </a:r>
            <a:endParaRPr lang="en-US" sz="12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62004"/>
          <a:ext cx="9513509" cy="914400"/>
        </p:xfrm>
        <a:graphic>
          <a:graphicData uri="http://schemas.openxmlformats.org/drawingml/2006/table">
            <a:tbl>
              <a:tblPr/>
              <a:tblGrid>
                <a:gridCol w="2458547"/>
                <a:gridCol w="3420588"/>
                <a:gridCol w="962040"/>
                <a:gridCol w="2672334"/>
              </a:tblGrid>
              <a:tr h="3629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Command verb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 asks for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Marks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How long my answer should be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</a:tr>
              <a:tr h="7662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State, name, identify, give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recall or select. No explanation needed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62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Describe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two or more linked descriptive points on features, uses or processes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to 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62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Explain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justification: the reason, way, benefit or importance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to 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62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Complete the table by stating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one point that identifies, one that justifies it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to 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62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Assess, evaluate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weigh the factors, reach a supported judgement. Levels marked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 to 9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 txBox="1"/>
          <p:nvPr/>
        </p:nvSpPr>
        <p:spPr>
          <a:xfrm>
            <a:off x="587913" y="5545531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paper: 60 marks in 90 minutes. That is roughly a mark and a half a minute, including reading time.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3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IDENTIFY, THEN EXPAND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87913" y="957864"/>
            <a:ext cx="9513509" cy="857037"/>
          </a:xfrm>
          <a:prstGeom prst="roundRect">
            <a:avLst>
              <a:gd name="adj" fmla="val 6402"/>
            </a:avLst>
          </a:prstGeom>
          <a:solidFill>
            <a:srgbClr val="FAE6E8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01700" y="1129272"/>
            <a:ext cx="9085936" cy="604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i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mark scheme, all year: </a:t>
            </a:r>
            <a:pPr indent="0" marL="0">
              <a:buNone/>
            </a:pPr>
            <a:r>
              <a:rPr lang="en-US" sz="1200" i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"Award 1 mark for identifying a correct reason and 1 mark for a linked expansion. Must have the identification to be awarded the expansion."</a:t>
            </a:r>
            <a:endParaRPr lang="en-US" sz="1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2016557"/>
          <a:ext cx="9513509" cy="914400"/>
        </p:xfrm>
        <a:graphic>
          <a:graphicData uri="http://schemas.openxmlformats.org/drawingml/2006/table">
            <a:tbl>
              <a:tblPr/>
              <a:tblGrid>
                <a:gridCol w="2030974"/>
                <a:gridCol w="5772241"/>
                <a:gridCol w="1710294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FE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answer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FE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Marks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FE5"/>
                    </a:solidFill>
                  </a:tcPr>
                </a:tc>
              </a:tr>
              <a:tr h="62513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Half an answer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"A heart rate monitor."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of 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62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full answer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"A heart rate monitor (1), which measures how hard she is working during the session (1)."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of 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13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identification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"It measures how hard she is working."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usually 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 5"/>
          <p:cNvSpPr txBox="1"/>
          <p:nvPr/>
        </p:nvSpPr>
        <p:spPr>
          <a:xfrm>
            <a:off x="587913" y="4587667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you. Write full two-mark answers for these:</a:t>
            </a:r>
            <a:endParaRPr lang="en-US" sz="1200" dirty="0"/>
          </a:p>
        </p:txBody>
      </p:sp>
      <p:sp>
        <p:nvSpPr>
          <p:cNvPr id="9" name="Text 6"/>
          <p:cNvSpPr txBox="1"/>
          <p:nvPr/>
        </p:nvSpPr>
        <p:spPr>
          <a:xfrm>
            <a:off x="587913" y="4990978"/>
            <a:ext cx="9513509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Explain one component of fitness a cross-country runner needs.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908594" y="5515283"/>
            <a:ext cx="8872149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1" name="Text 8"/>
          <p:cNvSpPr txBox="1"/>
          <p:nvPr/>
        </p:nvSpPr>
        <p:spPr>
          <a:xfrm>
            <a:off x="587913" y="5676607"/>
            <a:ext cx="9513509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Explain what the Bioelectrical Impedance Analysis test does.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908594" y="6200912"/>
            <a:ext cx="8872149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587913" y="6362237"/>
            <a:ext cx="9513509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Describe one other type of goal a coach could set, other than short-term.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908594" y="6886541"/>
            <a:ext cx="8872149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4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SIX-MARK QUESTION</a:t>
            </a:r>
            <a:endParaRPr lang="en-US" sz="25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957864"/>
          <a:ext cx="9513509" cy="914400"/>
        </p:xfrm>
        <a:graphic>
          <a:graphicData uri="http://schemas.openxmlformats.org/drawingml/2006/table">
            <a:tbl>
              <a:tblPr/>
              <a:tblGrid>
                <a:gridCol w="1282720"/>
                <a:gridCol w="1175827"/>
                <a:gridCol w="7054962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Marks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 looks like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</a:tr>
              <a:tr h="8570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 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 to 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isolated knowledge with major gaps · few points relevant to the question · generic assertions, unsupported judgements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0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 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 to 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some accurate knowledge, minor gaps · some points relevant but the link is not always clear · partially supported judgements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0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 3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 to 6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mostly accurate and detailed · most points relevant with clear links · well-developed, logical, supported judgements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587913" y="3831458"/>
            <a:ext cx="9513509" cy="857037"/>
          </a:xfrm>
          <a:prstGeom prst="roundRect">
            <a:avLst>
              <a:gd name="adj" fmla="val 7469"/>
            </a:avLst>
          </a:prstGeom>
          <a:solidFill>
            <a:srgbClr val="1F1E1B"/>
          </a:solidFill>
          <a:ln/>
        </p:spPr>
      </p:sp>
      <p:sp>
        <p:nvSpPr>
          <p:cNvPr id="7" name="Text 4"/>
          <p:cNvSpPr txBox="1"/>
          <p:nvPr/>
        </p:nvSpPr>
        <p:spPr>
          <a:xfrm>
            <a:off x="801700" y="4002865"/>
            <a:ext cx="9085936" cy="6049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sub-max rule.  </a:t>
            </a:r>
            <a:pPr indent="0" marL="0">
              <a:buNone/>
            </a:pPr>
            <a:r>
              <a:rPr lang="en-US" sz="1200" dirty="0">
                <a:solidFill>
                  <a:srgbClr val="E8E5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named components means a maximum of three marks each. Everything you know about one still caps at 3 out of 6.</a:t>
            </a:r>
            <a:endParaRPr lang="en-US" sz="1200" dirty="0"/>
          </a:p>
        </p:txBody>
      </p:sp>
      <p:sp>
        <p:nvSpPr>
          <p:cNvPr id="8" name="Text 5"/>
          <p:cNvSpPr txBox="1"/>
          <p:nvPr/>
        </p:nvSpPr>
        <p:spPr>
          <a:xfrm>
            <a:off x="587913" y="4890150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plan. Three points per component, every time: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87913" y="5293462"/>
            <a:ext cx="4628482" cy="1613245"/>
          </a:xfrm>
          <a:prstGeom prst="roundRect">
            <a:avLst>
              <a:gd name="adj" fmla="val 3401"/>
            </a:avLst>
          </a:prstGeom>
          <a:solidFill>
            <a:srgbClr val="E4EFE8"/>
          </a:solidFill>
          <a:ln/>
        </p:spPr>
      </p:sp>
      <p:sp>
        <p:nvSpPr>
          <p:cNvPr id="10" name="Text 7"/>
          <p:cNvSpPr txBox="1"/>
          <p:nvPr/>
        </p:nvSpPr>
        <p:spPr>
          <a:xfrm>
            <a:off x="758943" y="5404372"/>
            <a:ext cx="428642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C6E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 1 (3 marks max)</a:t>
            </a:r>
            <a:endParaRPr lang="en-US" sz="1050" dirty="0"/>
          </a:p>
        </p:txBody>
      </p:sp>
      <p:sp>
        <p:nvSpPr>
          <p:cNvPr id="11" name="Text 8"/>
          <p:cNvSpPr txBox="1"/>
          <p:nvPr/>
        </p:nvSpPr>
        <p:spPr>
          <a:xfrm>
            <a:off x="758943" y="5706856"/>
            <a:ext cx="4286424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what it is   2. its test or method   3. what it does for this performer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758943" y="6200912"/>
            <a:ext cx="42864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58943" y="6503396"/>
            <a:ext cx="42864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58943" y="6805879"/>
            <a:ext cx="42864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344668" y="5293462"/>
            <a:ext cx="4628482" cy="1613245"/>
          </a:xfrm>
          <a:prstGeom prst="roundRect">
            <a:avLst>
              <a:gd name="adj" fmla="val 3401"/>
            </a:avLst>
          </a:prstGeom>
          <a:solidFill>
            <a:srgbClr val="F6ECDD"/>
          </a:solidFill>
          <a:ln/>
        </p:spPr>
      </p:sp>
      <p:sp>
        <p:nvSpPr>
          <p:cNvPr id="16" name="Text 13"/>
          <p:cNvSpPr txBox="1"/>
          <p:nvPr/>
        </p:nvSpPr>
        <p:spPr>
          <a:xfrm>
            <a:off x="5515697" y="5404372"/>
            <a:ext cx="428642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3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 2 (3 marks max)</a:t>
            </a:r>
            <a:endParaRPr lang="en-US" sz="1050" dirty="0"/>
          </a:p>
        </p:txBody>
      </p:sp>
      <p:sp>
        <p:nvSpPr>
          <p:cNvPr id="17" name="Text 14"/>
          <p:cNvSpPr txBox="1"/>
          <p:nvPr/>
        </p:nvSpPr>
        <p:spPr>
          <a:xfrm>
            <a:off x="5515697" y="5706856"/>
            <a:ext cx="4286424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what it is   2. its test or method   3. what it does for this performer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5515697" y="6200912"/>
            <a:ext cx="42864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5515697" y="6503396"/>
            <a:ext cx="42864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515697" y="6805879"/>
            <a:ext cx="4286424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5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D0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ANSWERS THAT SCORE NOTHING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53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one of these was written into a real mark scheme as an answer that earns no marks. Add to the list every time you meet another.</a:t>
            </a:r>
            <a:endParaRPr lang="en-US" sz="12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62004"/>
          <a:ext cx="9513509" cy="914400"/>
        </p:xfrm>
        <a:graphic>
          <a:graphicData uri="http://schemas.openxmlformats.org/drawingml/2006/table">
            <a:tbl>
              <a:tblPr/>
              <a:tblGrid>
                <a:gridCol w="4703308"/>
                <a:gridCol w="4810201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scores nothing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to write instead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6E8"/>
                    </a:solidFill>
                  </a:tcPr>
                </a:tc>
              </a:tr>
              <a:tr h="68562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"Fitness tracker", "fitness band", "sports vest", or "heart rate" on its own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name the device: heart rate monitor, smart watch or app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62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"Rest and recovery" as a component of a cool down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components are the pulse-lowering activity and the stretch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62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"Remove lactic acid" as the reason for stretching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that reason belongs to the pulse-lowering activity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62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goal described without a timescale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one day to one month for short-term; a season for long-term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62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 impact linked to the wrong training method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check the method actually develops that component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62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62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 txBox="1"/>
          <p:nvPr/>
        </p:nvSpPr>
        <p:spPr>
          <a:xfrm>
            <a:off x="587913" y="6705051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020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cheapest marks in the paper: knowing what not to write.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6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CALCULATIONS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23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these to automatic. Show your working every time: a wrong answer with the right method can still earn marks.</a:t>
            </a:r>
            <a:endParaRPr lang="en-US" sz="12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361176"/>
          <a:ext cx="4596414" cy="914400"/>
        </p:xfrm>
        <a:graphic>
          <a:graphicData uri="http://schemas.openxmlformats.org/drawingml/2006/table">
            <a:tbl>
              <a:tblPr/>
              <a:tblGrid>
                <a:gridCol w="2030974"/>
                <a:gridCol w="2565441"/>
              </a:tblGrid>
              <a:tr h="3226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rule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</a:tr>
              <a:tr h="4436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Maximum heart rate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220 − 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6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Aerobic training zone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 to 85% of HR max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6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Anaerobic training zone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80 to 100% of HR max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6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Borg RPE scale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runs 6 to 20 · RPE × 10 = heart rate in bpm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6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Body Mass Index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weight in kg ÷ height in metres squared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 4"/>
          <p:cNvSpPr txBox="1"/>
          <p:nvPr/>
        </p:nvSpPr>
        <p:spPr>
          <a:xfrm>
            <a:off x="5451561" y="1058692"/>
            <a:ext cx="4596414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Drill. Fill this in against the clock:</a:t>
            </a:r>
            <a:endParaRPr lang="en-US" sz="1200" dirty="0"/>
          </a:p>
        </p:txBody>
      </p:sp>
      <p:graphicFrame>
        <p:nvGraphicFramePr>
          <p:cNvPr id="1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51561" y="1361176"/>
          <a:ext cx="4596414" cy="914400"/>
        </p:xfrm>
        <a:graphic>
          <a:graphicData uri="http://schemas.openxmlformats.org/drawingml/2006/table">
            <a:tbl>
              <a:tblPr/>
              <a:tblGrid>
                <a:gridCol w="1068934"/>
                <a:gridCol w="1603400"/>
                <a:gridCol w="1924080"/>
              </a:tblGrid>
              <a:tr h="322649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HR max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70% of HR max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</a:tr>
              <a:tr h="4436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6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6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6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64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45720" marR="45720" marT="45720" marB="45720" anchor="ctr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 5"/>
          <p:cNvSpPr txBox="1"/>
          <p:nvPr/>
        </p:nvSpPr>
        <p:spPr>
          <a:xfrm>
            <a:off x="587913" y="4033114"/>
            <a:ext cx="9513509" cy="302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practice. Show your working:</a:t>
            </a:r>
            <a:endParaRPr lang="en-US" sz="1200" dirty="0"/>
          </a:p>
        </p:txBody>
      </p:sp>
      <p:sp>
        <p:nvSpPr>
          <p:cNvPr id="10" name="Text 6"/>
          <p:cNvSpPr txBox="1"/>
          <p:nvPr/>
        </p:nvSpPr>
        <p:spPr>
          <a:xfrm>
            <a:off x="587913" y="4436425"/>
            <a:ext cx="9513509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A performer reports RPE 16. What is their approximate heart rate?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908594" y="4940564"/>
            <a:ext cx="8872149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2" name="Text 8"/>
          <p:cNvSpPr txBox="1"/>
          <p:nvPr/>
        </p:nvSpPr>
        <p:spPr>
          <a:xfrm>
            <a:off x="587913" y="5061558"/>
            <a:ext cx="9513509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A 16-year-old trains at 80% of HR max. What is their training heart rate?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908594" y="5565697"/>
            <a:ext cx="8872149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4" name="Text 10"/>
          <p:cNvSpPr txBox="1"/>
          <p:nvPr/>
        </p:nvSpPr>
        <p:spPr>
          <a:xfrm>
            <a:off x="587913" y="5686690"/>
            <a:ext cx="9513509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A performer weighs 70kg and is 1.75m tall. What is their BMI?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908594" y="6190829"/>
            <a:ext cx="8872149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  <p:sp>
        <p:nvSpPr>
          <p:cNvPr id="16" name="Text 12"/>
          <p:cNvSpPr txBox="1"/>
          <p:nvPr/>
        </p:nvSpPr>
        <p:spPr>
          <a:xfrm>
            <a:off x="587913" y="6311823"/>
            <a:ext cx="9513509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A performer's 1RM is 90kg. What weight is 60% of their 1RM?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908594" y="6815962"/>
            <a:ext cx="8872149" cy="0"/>
          </a:xfrm>
          <a:prstGeom prst="line">
            <a:avLst/>
          </a:prstGeom>
          <a:noFill/>
          <a:ln w="9525">
            <a:solidFill>
              <a:srgbClr val="B9B5A4"/>
            </a:solidFill>
            <a:prstDash val="solid"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7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2C6E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AREA A RECALL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23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 your notes and fill this in. Then check against your area booklet and correct in a different colour.</a:t>
            </a:r>
            <a:endParaRPr lang="en-US" sz="12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11590"/>
          <a:ext cx="9513509" cy="914400"/>
        </p:xfrm>
        <a:graphic>
          <a:graphicData uri="http://schemas.openxmlformats.org/drawingml/2006/table">
            <a:tbl>
              <a:tblPr/>
              <a:tblGrid>
                <a:gridCol w="3634374"/>
                <a:gridCol w="5879135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Prompt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 can remember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E8"/>
                    </a:solidFill>
                  </a:tcPr>
                </a:tc>
              </a:tr>
              <a:tr h="8570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eleven components of fitness, and a sport for each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0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FITT: what each letter means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0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seven additional principles of training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0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HR max, and both training zones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0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Borg scale, 1RM and 15RM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037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three technologies that measure intensity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8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F5C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AREA B RECALL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23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 your notes and fill this in. Then check against your area booklet and correct in a different colour.</a:t>
            </a:r>
            <a:endParaRPr lang="en-US" sz="12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11590"/>
          <a:ext cx="9513509" cy="914400"/>
        </p:xfrm>
        <a:graphic>
          <a:graphicData uri="http://schemas.openxmlformats.org/drawingml/2006/table">
            <a:tbl>
              <a:tblPr/>
              <a:tblGrid>
                <a:gridCol w="3634374"/>
                <a:gridCol w="5879135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Prompt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DF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 can remember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DF3"/>
                    </a:solidFill>
                  </a:tcPr>
                </a:tc>
              </a:tr>
              <a:tr h="734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Five reasons for fitness testing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four pre-test procedures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Reliability, validity and practicality defined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five factors that affect reliability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Every test for every physical component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Every test for every skill-related component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three steps from a result to a recommendation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87913" y="7178942"/>
            <a:ext cx="4275734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BTEC Sport · Component 3 · Revision</a:t>
            </a:r>
            <a:endParaRPr lang="en-US" sz="950" dirty="0"/>
          </a:p>
        </p:txBody>
      </p:sp>
      <p:sp>
        <p:nvSpPr>
          <p:cNvPr id="3" name="Text 1"/>
          <p:cNvSpPr txBox="1"/>
          <p:nvPr/>
        </p:nvSpPr>
        <p:spPr>
          <a:xfrm>
            <a:off x="8604915" y="7178942"/>
            <a:ext cx="1496507" cy="2823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Page 9</a:t>
            </a:r>
            <a:endParaRPr lang="en-US" sz="1000" dirty="0"/>
          </a:p>
        </p:txBody>
      </p:sp>
      <p:sp>
        <p:nvSpPr>
          <p:cNvPr id="4" name="Text 2"/>
          <p:cNvSpPr txBox="1"/>
          <p:nvPr/>
        </p:nvSpPr>
        <p:spPr>
          <a:xfrm>
            <a:off x="587913" y="322649"/>
            <a:ext cx="9513509" cy="5545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B36A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AREA C RECALL</a:t>
            </a:r>
            <a:endParaRPr lang="en-US" sz="2500" dirty="0"/>
          </a:p>
        </p:txBody>
      </p:sp>
      <p:sp>
        <p:nvSpPr>
          <p:cNvPr id="5" name="Text 3"/>
          <p:cNvSpPr txBox="1"/>
          <p:nvPr/>
        </p:nvSpPr>
        <p:spPr>
          <a:xfrm>
            <a:off x="587913" y="907451"/>
            <a:ext cx="9513509" cy="4234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1F1E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 your notes and fill this in. Then check against your area booklet and correct in a different colour.</a:t>
            </a:r>
            <a:endParaRPr lang="en-US" sz="12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913" y="1411590"/>
          <a:ext cx="9513509" cy="914400"/>
        </p:xfrm>
        <a:graphic>
          <a:graphicData uri="http://schemas.openxmlformats.org/drawingml/2006/table">
            <a:tbl>
              <a:tblPr/>
              <a:tblGrid>
                <a:gridCol w="3634374"/>
                <a:gridCol w="5879135"/>
              </a:tblGrid>
              <a:tr h="342815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Prompt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 can remember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CDD"/>
                    </a:solidFill>
                  </a:tcPr>
                </a:tc>
              </a:tr>
              <a:tr h="734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Warm-up and cool down: what and why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four aerobic endurance methods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three stretching methods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Muscular endurance against muscular strength: loads and reps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three speed methods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methods for the five skill-related components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603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1F1E1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long-term effects of each type of training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4008" marR="64008" marT="64008" marB="64008" anchor="t">
                    <a:lnL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9B5A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C3 Revision Student Booklet</dc:title>
  <dc:subject>PptxGenJS Presentation</dc:subject>
  <dc:creator>DHS PE Department</dc:creator>
  <cp:lastModifiedBy>DHS PE Department</cp:lastModifiedBy>
  <cp:revision>1</cp:revision>
  <dcterms:created xsi:type="dcterms:W3CDTF">2026-08-31T12:13:38Z</dcterms:created>
  <dcterms:modified xsi:type="dcterms:W3CDTF">2026-08-31T12:13:38Z</dcterms:modified>
</cp:coreProperties>
</file>