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four content areas are taught. From here it is consolidation, past papers and technique. Week 31 is revision and the mock; the summer term runs mock feedback then the paper programme to the exam. Past papers, mark schemes and examiner reports are in Component 3/Past papers.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protocol relay is the highest-value activity in area B revision: twelve tests, sixty seconds each, steps only.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Area C carries the six-marker most often, so this session always ends with one planned and written under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Area D is the shortest area and the quickest to secure, so it is a good confidence session close to the exam.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Record the per-area breakdown in the tracker on booklet page 11. Use the 2025 mock assessment and mark scheme in Component 3/Lessons 2025, or an unseen past paper.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Six papers, six weeks, which fits the summer term to the exam. Papers, mark schemes and examiner reports are all in Component 3/Past papers.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the final week light and high-frequency rather than long and heavy. The organisers and the refusals list are the two highest-yield resources at this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Sequence the papers oldest to newest so the most recent one is the final rehearsal. Examiner reports are worth reading yourself before each review lesson: they name exactly what cohorts got wrong.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Drill: show a stem, students call the verb and the expected length before writing. Do this every revision session until it is automatic.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single highest-value habit in the component. Applies to every two-mark and four-mark question in the paper.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Applies to every protocol question in content area B, and to describing training methods in area 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Practise planning before writing: two boxes, three bullets each, then write. Students who plan score a level higher on average.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Drill these to automaticity: call an age, students call HR max and both zones. Five minutes at the start of every revision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Collected from the January 2026 mark scheme across questions 1(e), 1(f), 3(d) and 3(f). Students keep their own running list on booklet page 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revision session follows the same shape: drill, blank recall, past-paper questions, exit target. Predictable structure means students arrive ready.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1E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858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2103120"/>
            <a:ext cx="11155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Revision and exam technique.</a:t>
            </a:r>
            <a:endParaRPr lang="en-US" sz="7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11880"/>
            <a:ext cx="10424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technique, the four content areas, and past-paper practice</a:t>
            </a:r>
            <a:endParaRPr lang="en-US" sz="19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49377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B97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11 · Week 31 onwards · Exam: Thu 6 May 2027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 session 2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2: content area B.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828800"/>
            <a:ext cx="65836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 relay: name a test, students write the steps against the clock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Reliability, validity and practicality: sort twenty statements into the three columns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Normative data practice: five tables, five scores, exact wording required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Past-paper questions filtered to area B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589520" y="1828800"/>
            <a:ext cx="3931920" cy="3657600"/>
          </a:xfrm>
          <a:prstGeom prst="roundRect">
            <a:avLst>
              <a:gd name="adj" fmla="val 2000"/>
            </a:avLst>
          </a:prstGeom>
          <a:solidFill>
            <a:srgbClr val="E4EFE8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7818120" y="1993392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often dropped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7818120" y="2395728"/>
            <a:ext cx="347472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 steps merged into one sentence.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Ratings written in their own words instead of the table's.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Mixing up reliability, validity and practicality.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Naming a test for the wrong component.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 session 3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3: content area C.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828800"/>
            <a:ext cx="65836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to component matching, both directions, against the clock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contrasts: interval training for speed against aerobic endurance, and high reps against high loads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effects: fill the whole table from memory, then check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six-mark question, planned then written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589520" y="1828800"/>
            <a:ext cx="3931920" cy="3657600"/>
          </a:xfrm>
          <a:prstGeom prst="roundRect">
            <a:avLst>
              <a:gd name="adj" fmla="val 2000"/>
            </a:avLst>
          </a:prstGeom>
          <a:solidFill>
            <a:srgbClr val="E4EFE8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7818120" y="1993392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often dropped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7818120" y="2395728"/>
            <a:ext cx="347472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long-term adaptations, which are under-revised every year.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 training described with the wrong adjustments.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Six-markers that cover only one of the two named components.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 session 4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4: content area D.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828800"/>
            <a:ext cx="65836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from memory, all seven letters, then rewrite three weak goals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 against objective: sort ten statements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definition word for word, then intrinsic against extrinsic examples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Past-paper questions filtered to area D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589520" y="1828800"/>
            <a:ext cx="3931920" cy="3657600"/>
          </a:xfrm>
          <a:prstGeom prst="roundRect">
            <a:avLst>
              <a:gd name="adj" fmla="val 2000"/>
            </a:avLst>
          </a:prstGeom>
          <a:solidFill>
            <a:srgbClr val="E4EFE8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7818120" y="1993392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often dropped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7818120" y="2395728"/>
            <a:ext cx="347472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 described with no timescale.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stopping at five letters.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 and objective swapped.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defined loosely instead of in specification words.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mock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mock, and what to do with it.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1EFE5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41248" y="1874520"/>
            <a:ext cx="2011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550" dirty="0"/>
          </a:p>
        </p:txBody>
      </p:sp>
      <p:sp>
        <p:nvSpPr>
          <p:cNvPr id="7" name="Text 5"/>
          <p:cNvSpPr txBox="1"/>
          <p:nvPr/>
        </p:nvSpPr>
        <p:spPr>
          <a:xfrm>
            <a:off x="2971800" y="1874520"/>
            <a:ext cx="83210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paper, timed to 1.5 hours, silent, no notes. Treat it exactly as the real thing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41248" y="2971800"/>
            <a:ext cx="2011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Marking</a:t>
            </a:r>
            <a:endParaRPr lang="en-US" sz="1550" dirty="0"/>
          </a:p>
        </p:txBody>
      </p:sp>
      <p:sp>
        <p:nvSpPr>
          <p:cNvPr id="10" name="Text 8"/>
          <p:cNvSpPr txBox="1"/>
          <p:nvPr/>
        </p:nvSpPr>
        <p:spPr>
          <a:xfrm>
            <a:off x="2971800" y="2971800"/>
            <a:ext cx="83210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marked against the real mark scheme, with a mark recorded for each content area separately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0080" y="397764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1EFE5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841248" y="4069080"/>
            <a:ext cx="2011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</a:t>
            </a:r>
            <a:endParaRPr lang="en-US" sz="1550" dirty="0"/>
          </a:p>
        </p:txBody>
      </p:sp>
      <p:sp>
        <p:nvSpPr>
          <p:cNvPr id="13" name="Text 11"/>
          <p:cNvSpPr txBox="1"/>
          <p:nvPr/>
        </p:nvSpPr>
        <p:spPr>
          <a:xfrm>
            <a:off x="2971800" y="4069080"/>
            <a:ext cx="83210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get a mark per area and one named priority. The area with the lowest percentage is where revision goes first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507492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41248" y="5166360"/>
            <a:ext cx="2011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</a:t>
            </a:r>
            <a:endParaRPr lang="en-US" sz="1550" dirty="0"/>
          </a:p>
        </p:txBody>
      </p:sp>
      <p:sp>
        <p:nvSpPr>
          <p:cNvPr id="16" name="Text 14"/>
          <p:cNvSpPr txBox="1"/>
          <p:nvPr/>
        </p:nvSpPr>
        <p:spPr>
          <a:xfrm>
            <a:off x="2971800" y="5166360"/>
            <a:ext cx="83210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rework every question you lost marks on, using the mark scheme, and write what you would do differently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mock only works if the marks are broken down by content area. A total tells you nothing about what to revise.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paper programme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paper a week.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6ECDD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41248" y="1874520"/>
            <a:ext cx="3657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paper</a:t>
            </a:r>
            <a:endParaRPr lang="en-US" sz="1550" dirty="0"/>
          </a:p>
        </p:txBody>
      </p:sp>
      <p:sp>
        <p:nvSpPr>
          <p:cNvPr id="7" name="Text 5"/>
          <p:cNvSpPr txBox="1"/>
          <p:nvPr/>
        </p:nvSpPr>
        <p:spPr>
          <a:xfrm>
            <a:off x="4617720" y="1874520"/>
            <a:ext cx="66751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gentlest start, and it shows the format without the pressure of a real series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41248" y="2971800"/>
            <a:ext cx="3657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 2024 and June 2024</a:t>
            </a:r>
            <a:endParaRPr lang="en-US" sz="1550" dirty="0"/>
          </a:p>
        </p:txBody>
      </p:sp>
      <p:sp>
        <p:nvSpPr>
          <p:cNvPr id="10" name="Text 8"/>
          <p:cNvSpPr txBox="1"/>
          <p:nvPr/>
        </p:nvSpPr>
        <p:spPr>
          <a:xfrm>
            <a:off x="4617720" y="2971800"/>
            <a:ext cx="66751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live papers: examiner reports for both are on the drive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0080" y="397764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6ECDD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841248" y="4069080"/>
            <a:ext cx="3657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 2025 and May 2025</a:t>
            </a:r>
            <a:endParaRPr lang="en-US" sz="1550" dirty="0"/>
          </a:p>
        </p:txBody>
      </p:sp>
      <p:sp>
        <p:nvSpPr>
          <p:cNvPr id="13" name="Text 11"/>
          <p:cNvSpPr txBox="1"/>
          <p:nvPr/>
        </p:nvSpPr>
        <p:spPr>
          <a:xfrm>
            <a:off x="4617720" y="4069080"/>
            <a:ext cx="66751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 settles here. Compare how the same content is asked differently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507492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41248" y="5166360"/>
            <a:ext cx="3657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 2026</a:t>
            </a:r>
            <a:endParaRPr lang="en-US" sz="1550" dirty="0"/>
          </a:p>
        </p:txBody>
      </p:sp>
      <p:sp>
        <p:nvSpPr>
          <p:cNvPr id="16" name="Text 14"/>
          <p:cNvSpPr txBox="1"/>
          <p:nvPr/>
        </p:nvSpPr>
        <p:spPr>
          <a:xfrm>
            <a:off x="4617720" y="5166360"/>
            <a:ext cx="66751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recent. Save it for the final full rehearsal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routine every time: sit it timed, mark it against the scheme, log the marks by content area, rework the losses.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week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last week before the exam.</a:t>
            </a:r>
            <a:endParaRPr lang="en-US" sz="34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828800"/>
            <a:ext cx="1088136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Calculations drilled daily: HR max, both zones, RPE, BMI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knowledge organisers, blanked and refilled, one per day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refusals list read through twice: the cheapest marks available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six-mark question a day, planned then written in fifteen minutes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night before: read the organisers, then stop. Sleep is worth more than one more hour</a:t>
            </a:r>
            <a:endParaRPr lang="en-US" sz="1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F1E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23774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know all of it.</a:t>
            </a:r>
            <a:endParaRPr lang="en-US" sz="50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3566160"/>
            <a:ext cx="10058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content areas taught, four booklets filled, six papers sat.
</a:t>
            </a:r>
            <a:endParaRPr lang="en-US" sz="1900" dirty="0"/>
          </a:p>
          <a:p>
            <a:pPr indent="0" marL="0">
              <a:buNone/>
            </a:pPr>
            <a:r>
              <a:rPr lang="en-US" sz="19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verb. Identify, then expand. Show the calculation. Cover both components.
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Exam: Thu 6 May 2027</a:t>
            </a:r>
            <a:endParaRPr lang="en-US" sz="19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6126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B97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plan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run-in works.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1EFE5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22960" y="20116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31</a:t>
            </a:r>
            <a:endParaRPr lang="en-US" sz="11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3317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Revision and the mock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3154680"/>
            <a:ext cx="2240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session per content area, then a full paper under timed conditions.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429000" y="18288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E3EDF3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3611880" y="20116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EASTER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3611880" y="23317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5C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 feedback and targets</a:t>
            </a:r>
            <a:endParaRPr lang="en-US" sz="1600" dirty="0"/>
          </a:p>
        </p:txBody>
      </p:sp>
      <p:sp>
        <p:nvSpPr>
          <p:cNvPr id="12" name="Text 10"/>
          <p:cNvSpPr txBox="1"/>
          <p:nvPr/>
        </p:nvSpPr>
        <p:spPr>
          <a:xfrm>
            <a:off x="3611880" y="3154680"/>
            <a:ext cx="2240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script comes back with a mark per content area and a named priority.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17920" y="18288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6ECDD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6400800" y="20116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SUMMER TERM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6400800" y="23317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paper programme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6400800" y="3154680"/>
            <a:ext cx="2240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past paper a week, marked and reviewed, with technique drilled between them.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06840" y="18288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AE6E8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9189720" y="20116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MAY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9189720" y="23317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exam</a:t>
            </a:r>
            <a:endParaRPr lang="en-US" sz="1600" dirty="0"/>
          </a:p>
        </p:txBody>
      </p:sp>
      <p:sp>
        <p:nvSpPr>
          <p:cNvPr id="20" name="Text 18"/>
          <p:cNvSpPr txBox="1"/>
          <p:nvPr/>
        </p:nvSpPr>
        <p:spPr>
          <a:xfrm>
            <a:off x="9189720" y="3154680"/>
            <a:ext cx="2240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marks, 1.5 hours.</a:t>
            </a:r>
            <a:endParaRPr lang="en-US" sz="1300" dirty="0"/>
          </a:p>
        </p:txBody>
      </p:sp>
      <p:sp>
        <p:nvSpPr>
          <p:cNvPr id="21" name="Text 19"/>
          <p:cNvSpPr txBox="1"/>
          <p:nvPr/>
        </p:nvSpPr>
        <p:spPr>
          <a:xfrm>
            <a:off x="640080" y="49377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past papers are available: January 2024, June 2024, January 2025, May 2025, January 2026, and the sample paper. Every one has a mark scheme.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 1 of 6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TECHNIQUE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the command verb first.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10881360" cy="758952"/>
          </a:xfrm>
          <a:prstGeom prst="roundRect">
            <a:avLst>
              <a:gd name="adj" fmla="val 6024"/>
            </a:avLst>
          </a:prstGeom>
          <a:solidFill>
            <a:srgbClr val="F1EFE5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737360"/>
            <a:ext cx="40233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State, name, identify, give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4983480" y="1737360"/>
            <a:ext cx="63093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recall or select. No explanation needed. One clean answer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514600"/>
            <a:ext cx="10881360" cy="758952"/>
          </a:xfrm>
          <a:prstGeom prst="roundRect">
            <a:avLst>
              <a:gd name="adj" fmla="val 6024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606040"/>
            <a:ext cx="40233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4983480" y="2606040"/>
            <a:ext cx="63093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or more linked descriptive points on features, uses or processes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383280"/>
            <a:ext cx="10881360" cy="758952"/>
          </a:xfrm>
          <a:prstGeom prst="roundRect">
            <a:avLst>
              <a:gd name="adj" fmla="val 6024"/>
            </a:avLst>
          </a:prstGeom>
          <a:solidFill>
            <a:srgbClr val="F1EFE5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3474720"/>
            <a:ext cx="40233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4983480" y="3474720"/>
            <a:ext cx="63093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justification: the reason, way, benefit or importance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4251960"/>
            <a:ext cx="10881360" cy="758952"/>
          </a:xfrm>
          <a:prstGeom prst="roundRect">
            <a:avLst>
              <a:gd name="adj" fmla="val 6024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1248" y="4343400"/>
            <a:ext cx="40233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the table by stating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4983480" y="4343400"/>
            <a:ext cx="63093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point that identifies, one that justifies or explains it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40080" y="5120640"/>
            <a:ext cx="10881360" cy="758952"/>
          </a:xfrm>
          <a:prstGeom prst="roundRect">
            <a:avLst>
              <a:gd name="adj" fmla="val 6024"/>
            </a:avLst>
          </a:prstGeom>
          <a:solidFill>
            <a:srgbClr val="F1EFE5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841248" y="5212080"/>
            <a:ext cx="40233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Assess, evaluate</a:t>
            </a:r>
            <a:endParaRPr lang="en-US" sz="1550" dirty="0"/>
          </a:p>
        </p:txBody>
      </p:sp>
      <p:sp>
        <p:nvSpPr>
          <p:cNvPr id="20" name="Text 18"/>
          <p:cNvSpPr txBox="1"/>
          <p:nvPr/>
        </p:nvSpPr>
        <p:spPr>
          <a:xfrm>
            <a:off x="4983480" y="5212080"/>
            <a:ext cx="63093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 the factors, reach a supported judgement. Marked in levels</a:t>
            </a:r>
            <a:endParaRPr lang="en-US" sz="1350" dirty="0"/>
          </a:p>
        </p:txBody>
      </p:sp>
      <p:sp>
        <p:nvSpPr>
          <p:cNvPr id="21" name="Text 19"/>
          <p:cNvSpPr txBox="1"/>
          <p:nvPr/>
        </p:nvSpPr>
        <p:spPr>
          <a:xfrm>
            <a:off x="640080" y="608076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verb tells you the length. A paragraph under a one-mark state question is time you will want back at question 3.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 2 of 6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TECHNIQUE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Identify, then expand.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FAE6E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68680" y="182880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mark scheme, all year:  </a:t>
            </a:r>
            <a:pPr indent="0" marL="0">
              <a:buNone/>
            </a:pPr>
            <a:r>
              <a:rPr lang="en-US" sz="1600" i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"Award 1 mark for identifying a correct reason and 1 mark for a linked expansion. Must have the identification to be awarded the expansion."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2834640"/>
            <a:ext cx="10881360" cy="932688"/>
          </a:xfrm>
          <a:prstGeom prst="roundRect">
            <a:avLst>
              <a:gd name="adj" fmla="val 5882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68680" y="2962656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Half an answer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3200400" y="2962656"/>
            <a:ext cx="6035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 heart rate monitor."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8869680" y="305409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mark of 2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3886200"/>
            <a:ext cx="10881360" cy="932688"/>
          </a:xfrm>
          <a:prstGeom prst="roundRect">
            <a:avLst>
              <a:gd name="adj" fmla="val 5882"/>
            </a:avLst>
          </a:prstGeom>
          <a:solidFill>
            <a:srgbClr val="E4EFE8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68680" y="4014216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answer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3200400" y="4014216"/>
            <a:ext cx="6035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 heart rate monitor (1), which measures how hard she is working during the session (1)."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8869680" y="410565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marks of 2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40080" y="4937760"/>
            <a:ext cx="10881360" cy="932688"/>
          </a:xfrm>
          <a:prstGeom prst="roundRect">
            <a:avLst>
              <a:gd name="adj" fmla="val 5882"/>
            </a:avLst>
          </a:prstGeom>
          <a:solidFill>
            <a:srgbClr val="FAE6E8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68680" y="5065776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identification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3200400" y="5065776"/>
            <a:ext cx="6035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"It measures how hard she is working."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8869680" y="515721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usually 0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 3 of 6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TECHNIQUE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questions: one mark per step.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10881360" cy="868680"/>
          </a:xfrm>
          <a:prstGeom prst="roundRect">
            <a:avLst>
              <a:gd name="adj" fmla="val 8421"/>
            </a:avLst>
          </a:prstGeom>
          <a:solidFill>
            <a:srgbClr val="F1EFE5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68680" y="182880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i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"Describe how the standing long jump test is carried out." (3 marks)  </a:t>
            </a:r>
            <a:pPr indent="0" marL="0">
              <a:buNone/>
            </a:pPr>
            <a:r>
              <a:rPr lang="en-US" sz="155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mark scheme listed twelve acceptable points and awarded one mark each, up to three.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2834640"/>
            <a:ext cx="10881360" cy="1033272"/>
          </a:xfrm>
          <a:prstGeom prst="roundRect">
            <a:avLst>
              <a:gd name="adj" fmla="val 4425"/>
            </a:avLst>
          </a:prstGeom>
          <a:solidFill>
            <a:srgbClr val="E4EFE8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41248" y="2926080"/>
            <a:ext cx="2194560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</a:t>
            </a:r>
            <a:endParaRPr lang="en-US" sz="1550" dirty="0"/>
          </a:p>
        </p:txBody>
      </p:sp>
      <p:sp>
        <p:nvSpPr>
          <p:cNvPr id="10" name="Text 8"/>
          <p:cNvSpPr txBox="1"/>
          <p:nvPr/>
        </p:nvSpPr>
        <p:spPr>
          <a:xfrm>
            <a:off x="3154680" y="2926080"/>
            <a:ext cx="813816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mark per separate protocol point, up to the marks available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0080" y="3977640"/>
            <a:ext cx="10881360" cy="1033272"/>
          </a:xfrm>
          <a:prstGeom prst="roundRect">
            <a:avLst>
              <a:gd name="adj" fmla="val 4425"/>
            </a:avLst>
          </a:prstGeom>
          <a:solidFill>
            <a:srgbClr val="FFFFFF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841248" y="4069080"/>
            <a:ext cx="2194560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strategy</a:t>
            </a:r>
            <a:endParaRPr lang="en-US" sz="1550" dirty="0"/>
          </a:p>
        </p:txBody>
      </p:sp>
      <p:sp>
        <p:nvSpPr>
          <p:cNvPr id="13" name="Text 11"/>
          <p:cNvSpPr txBox="1"/>
          <p:nvPr/>
        </p:nvSpPr>
        <p:spPr>
          <a:xfrm>
            <a:off x="3154680" y="4069080"/>
            <a:ext cx="813816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one more step than there are marks. Four steps for a three-mark question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5120640"/>
            <a:ext cx="10881360" cy="1033272"/>
          </a:xfrm>
          <a:prstGeom prst="roundRect">
            <a:avLst>
              <a:gd name="adj" fmla="val 4425"/>
            </a:avLst>
          </a:prstGeom>
          <a:solidFill>
            <a:srgbClr val="E4EFE8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41248" y="5212080"/>
            <a:ext cx="2194560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trap</a:t>
            </a:r>
            <a:endParaRPr lang="en-US" sz="1550" dirty="0"/>
          </a:p>
        </p:txBody>
      </p:sp>
      <p:sp>
        <p:nvSpPr>
          <p:cNvPr id="16" name="Text 14"/>
          <p:cNvSpPr txBox="1"/>
          <p:nvPr/>
        </p:nvSpPr>
        <p:spPr>
          <a:xfrm>
            <a:off x="3154680" y="5212080"/>
            <a:ext cx="813816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merging steps into one flowing sentence, so three points read as one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640080" y="6355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lines, separate steps. Make it easy for the marker to award you each one.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 4 of 6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TECHNIQUE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six-mark question.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691640"/>
            <a:ext cx="10881360" cy="941832"/>
          </a:xfrm>
          <a:prstGeom prst="roundRect">
            <a:avLst>
              <a:gd name="adj" fmla="val 4854"/>
            </a:avLst>
          </a:prstGeom>
          <a:solidFill>
            <a:srgbClr val="FAE6E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783080"/>
            <a:ext cx="2743200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1, 1 to 2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3703320" y="1783080"/>
            <a:ext cx="758952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isolated knowledge, major gaps, few points relevant to the context, generic assertions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743200"/>
            <a:ext cx="10881360" cy="941832"/>
          </a:xfrm>
          <a:prstGeom prst="roundRect">
            <a:avLst>
              <a:gd name="adj" fmla="val 4854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834640"/>
            <a:ext cx="2743200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2, 3 to 4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3703320" y="2834640"/>
            <a:ext cx="758952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accurate knowledge, minor gaps, some points relevant but the link is not always clear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794760"/>
            <a:ext cx="10881360" cy="941832"/>
          </a:xfrm>
          <a:prstGeom prst="roundRect">
            <a:avLst>
              <a:gd name="adj" fmla="val 4854"/>
            </a:avLst>
          </a:prstGeom>
          <a:solidFill>
            <a:srgbClr val="FAE6E8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3886200"/>
            <a:ext cx="2743200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3, 5 to 6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3703320" y="3886200"/>
            <a:ext cx="758952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mostly accurate and detailed, most points relevant with clear links, supported judgements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493776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1F1E1B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8680" y="5138928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sub-max rule.  </a:t>
            </a:r>
            <a:pPr indent="0" marL="0">
              <a:buNone/>
            </a:pPr>
            <a:r>
              <a:rPr lang="en-US" sz="1600" dirty="0">
                <a:solidFill>
                  <a:srgbClr val="E8E5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named components means three marks maximum each. Everything you know about one of them still caps at 3 out of 6. Cover both.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640080" y="60350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plan that works: three points per component. What it is, its test or method, and what it does for this performer in this sport.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 5 of 6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TECHNIQUE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calculations.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10881360" cy="640080"/>
          </a:xfrm>
          <a:prstGeom prst="roundRect">
            <a:avLst>
              <a:gd name="adj" fmla="val 7143"/>
            </a:avLst>
          </a:prstGeom>
          <a:solidFill>
            <a:srgbClr val="F6ECDD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691640"/>
            <a:ext cx="3657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heart rate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4617720" y="1691640"/>
            <a:ext cx="6675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220 − age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350008"/>
            <a:ext cx="10881360" cy="64008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441448"/>
            <a:ext cx="3657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Aerobic training zone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4617720" y="2441448"/>
            <a:ext cx="6675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to 85% of HR max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099816"/>
            <a:ext cx="10881360" cy="640080"/>
          </a:xfrm>
          <a:prstGeom prst="roundRect">
            <a:avLst>
              <a:gd name="adj" fmla="val 7143"/>
            </a:avLst>
          </a:prstGeom>
          <a:solidFill>
            <a:srgbClr val="F6ECDD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3191256"/>
            <a:ext cx="3657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Anaerobic training zone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4617720" y="3191256"/>
            <a:ext cx="6675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to 100% of HR max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3849624"/>
            <a:ext cx="10881360" cy="64008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1248" y="3941064"/>
            <a:ext cx="3657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Borg RPE scale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4617720" y="3941064"/>
            <a:ext cx="6675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6 to 20 · RPE × 10 = heart rate in bpm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40080" y="4599432"/>
            <a:ext cx="10881360" cy="640080"/>
          </a:xfrm>
          <a:prstGeom prst="roundRect">
            <a:avLst>
              <a:gd name="adj" fmla="val 7143"/>
            </a:avLst>
          </a:prstGeom>
          <a:solidFill>
            <a:srgbClr val="F6ECDD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841248" y="4690872"/>
            <a:ext cx="3657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Mass Index</a:t>
            </a:r>
            <a:endParaRPr lang="en-US" sz="1550" dirty="0"/>
          </a:p>
        </p:txBody>
      </p:sp>
      <p:sp>
        <p:nvSpPr>
          <p:cNvPr id="20" name="Text 18"/>
          <p:cNvSpPr txBox="1"/>
          <p:nvPr/>
        </p:nvSpPr>
        <p:spPr>
          <a:xfrm>
            <a:off x="4617720" y="4690872"/>
            <a:ext cx="6675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weight in kilograms ÷ height in metres squared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640080" y="5349240"/>
            <a:ext cx="10881360" cy="64008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841248" y="5440680"/>
            <a:ext cx="3657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weight</a:t>
            </a:r>
            <a:endParaRPr lang="en-US" sz="1550" dirty="0"/>
          </a:p>
        </p:txBody>
      </p:sp>
      <p:sp>
        <p:nvSpPr>
          <p:cNvPr id="23" name="Text 21"/>
          <p:cNvSpPr txBox="1"/>
          <p:nvPr/>
        </p:nvSpPr>
        <p:spPr>
          <a:xfrm>
            <a:off x="4617720" y="5440680"/>
            <a:ext cx="6675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percentage of the 1RM, for example 70% of an 80kg 1RM is 56kg</a:t>
            </a:r>
            <a:endParaRPr lang="en-US" sz="1350" dirty="0"/>
          </a:p>
        </p:txBody>
      </p:sp>
      <p:sp>
        <p:nvSpPr>
          <p:cNvPr id="24" name="Text 22"/>
          <p:cNvSpPr txBox="1"/>
          <p:nvPr/>
        </p:nvSpPr>
        <p:spPr>
          <a:xfrm>
            <a:off x="640080" y="61722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every calculation. A wrong final number with the right working can still earn method marks; a bare wrong number earns nothing.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 6 of 6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TECHNIQUE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Answers the mark scheme refuses.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4630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one of these was written into a real mark scheme as an answer that scores nothing: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1920240"/>
            <a:ext cx="10881360" cy="731520"/>
          </a:xfrm>
          <a:prstGeom prst="roundRect">
            <a:avLst>
              <a:gd name="adj" fmla="val 6250"/>
            </a:avLst>
          </a:prstGeom>
          <a:solidFill>
            <a:srgbClr val="FAE6E8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841248" y="2011680"/>
            <a:ext cx="5120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"Fitness tracker", "fitness band", "sports vest", or "heart rate" on its own</a:t>
            </a:r>
            <a:endParaRPr lang="en-US" sz="1550" dirty="0"/>
          </a:p>
        </p:txBody>
      </p:sp>
      <p:sp>
        <p:nvSpPr>
          <p:cNvPr id="9" name="Text 7"/>
          <p:cNvSpPr txBox="1"/>
          <p:nvPr/>
        </p:nvSpPr>
        <p:spPr>
          <a:xfrm>
            <a:off x="6080760" y="2011680"/>
            <a:ext cx="5212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device: heart rate monitor, smart watch or app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2761488"/>
            <a:ext cx="10881360" cy="73152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841248" y="2852928"/>
            <a:ext cx="5120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"Rest and recovery" as a component of a cool down</a:t>
            </a:r>
            <a:endParaRPr lang="en-US" sz="1550" dirty="0"/>
          </a:p>
        </p:txBody>
      </p:sp>
      <p:sp>
        <p:nvSpPr>
          <p:cNvPr id="12" name="Text 10"/>
          <p:cNvSpPr txBox="1"/>
          <p:nvPr/>
        </p:nvSpPr>
        <p:spPr>
          <a:xfrm>
            <a:off x="6080760" y="2852928"/>
            <a:ext cx="5212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components are the pulse-lowering activity and the stretch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40080" y="3602736"/>
            <a:ext cx="10881360" cy="731520"/>
          </a:xfrm>
          <a:prstGeom prst="roundRect">
            <a:avLst>
              <a:gd name="adj" fmla="val 6250"/>
            </a:avLst>
          </a:prstGeom>
          <a:solidFill>
            <a:srgbClr val="FAE6E8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841248" y="3694176"/>
            <a:ext cx="5120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"Remove lactic acid" given as the reason for stretching</a:t>
            </a:r>
            <a:endParaRPr lang="en-US" sz="1550" dirty="0"/>
          </a:p>
        </p:txBody>
      </p:sp>
      <p:sp>
        <p:nvSpPr>
          <p:cNvPr id="15" name="Text 13"/>
          <p:cNvSpPr txBox="1"/>
          <p:nvPr/>
        </p:nvSpPr>
        <p:spPr>
          <a:xfrm>
            <a:off x="6080760" y="3694176"/>
            <a:ext cx="5212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reason belongs to the pulse-lowering activity, not the stretch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443984"/>
            <a:ext cx="10881360" cy="73152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41248" y="4535424"/>
            <a:ext cx="5120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goal described without a timescale</a:t>
            </a:r>
            <a:endParaRPr lang="en-US" sz="1550" dirty="0"/>
          </a:p>
        </p:txBody>
      </p:sp>
      <p:sp>
        <p:nvSpPr>
          <p:cNvPr id="18" name="Text 16"/>
          <p:cNvSpPr txBox="1"/>
          <p:nvPr/>
        </p:nvSpPr>
        <p:spPr>
          <a:xfrm>
            <a:off x="6080760" y="4535424"/>
            <a:ext cx="5212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say how long: one day to one month for short-term, a season for long-term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5285232"/>
            <a:ext cx="10881360" cy="731520"/>
          </a:xfrm>
          <a:prstGeom prst="roundRect">
            <a:avLst>
              <a:gd name="adj" fmla="val 6250"/>
            </a:avLst>
          </a:prstGeom>
          <a:solidFill>
            <a:srgbClr val="FAE6E8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841248" y="5376672"/>
            <a:ext cx="5120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impact linked to the wrong training method</a:t>
            </a:r>
            <a:endParaRPr lang="en-US" sz="1550" dirty="0"/>
          </a:p>
        </p:txBody>
      </p:sp>
      <p:sp>
        <p:nvSpPr>
          <p:cNvPr id="21" name="Text 19"/>
          <p:cNvSpPr txBox="1"/>
          <p:nvPr/>
        </p:nvSpPr>
        <p:spPr>
          <a:xfrm>
            <a:off x="6080760" y="5376672"/>
            <a:ext cx="5212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the method actually develops the component you named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adding to this list every time a mark scheme refuses something. It is the cheapest revision there is.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 and exam technique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 session 1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1: content area A.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828800"/>
            <a:ext cx="65836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Five-minute calculation drill: HR max, both zones, RPE conversions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Blank the knowledge organiser: eleven components with their sports, FITT, the seven additional principles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Past-paper questions filtered to area A, marked against the real mark scheme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Exit: the one thing from area A you will revise tonight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589520" y="1828800"/>
            <a:ext cx="3931920" cy="3657600"/>
          </a:xfrm>
          <a:prstGeom prst="roundRect">
            <a:avLst>
              <a:gd name="adj" fmla="val 2000"/>
            </a:avLst>
          </a:prstGeom>
          <a:solidFill>
            <a:srgbClr val="E4EFE8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7818120" y="1993392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often dropped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7818120" y="2395728"/>
            <a:ext cx="347472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Confusing intensity with time in FITT.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Forgetting that the Borg scale starts at 6.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Giving a zone percentage outside the accepted range.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Naming a component without saying what it lets the performer do.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C3 Content Area A Teacher Deck</dc:title>
  <dc:subject>PptxGenJS Presentation</dc:subject>
  <dc:creator>DHS PE Department</dc:creator>
  <cp:lastModifiedBy>DHS PE Department</cp:lastModifiedBy>
  <cp:revision>1</cp:revision>
  <dcterms:created xsi:type="dcterms:W3CDTF">2026-08-31T12:10:15Z</dcterms:created>
  <dcterms:modified xsi:type="dcterms:W3CDTF">2026-08-31T12:10:15Z</dcterms:modified>
</cp:coreProperties>
</file>